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57" r:id="rId4"/>
    <p:sldId id="274" r:id="rId5"/>
    <p:sldId id="273" r:id="rId6"/>
    <p:sldId id="259" r:id="rId7"/>
    <p:sldId id="260" r:id="rId8"/>
    <p:sldId id="261" r:id="rId9"/>
    <p:sldId id="276" r:id="rId10"/>
    <p:sldId id="27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A2A8A-D891-45F9-85A5-CED7E126CC63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BB47-79C6-4C88-A318-FB78D0716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47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C6922-364F-40D3-B3D3-394A963C42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E7EB2-558D-46DC-B210-3777B99EDB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7084C-CE6F-44BB-8D2E-4FBFEDB121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3C18F-F4BD-4706-9CDB-F51763192A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815F8-6B98-474C-A122-59AFC34314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772BC-553C-4ED4-90BD-63585A083D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317D7-35DC-4D1B-9609-CE6DD8EFD0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C4755-BC08-4887-976C-4372B6A0D1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155B6-88C6-4CF6-BE93-CFCEFF849A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C4395-F2EC-492B-B21D-C3892236D6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E1542-EA82-4B98-9FC9-250A0B15EA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  <a14:imgEffect>
                      <a14:colorTemperature colorTemp="7200"/>
                    </a14:imgEffect>
                    <a14:imgEffect>
                      <a14:saturation sat="3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DF700E-2669-4FF9-A0D7-CA49D1622DA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d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848600" cy="20574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в </a:t>
            </a: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малокомплектных классах </a:t>
            </a: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ФГОС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5029200"/>
            <a:ext cx="5181600" cy="1447800"/>
          </a:xfrm>
        </p:spPr>
        <p:txBody>
          <a:bodyPr/>
          <a:lstStyle/>
          <a:p>
            <a:pPr algn="r"/>
            <a:r>
              <a:rPr lang="ru-RU" sz="2400" dirty="0" smtClean="0"/>
              <a:t>Денисенко С.С.,</a:t>
            </a:r>
            <a:endParaRPr lang="ru-RU" sz="2400" dirty="0"/>
          </a:p>
          <a:p>
            <a:pPr algn="r"/>
            <a:r>
              <a:rPr lang="ru-RU" sz="2400" dirty="0"/>
              <a:t>учитель начальных классов  МБОУ «Иштанская ООШ» </a:t>
            </a:r>
          </a:p>
          <a:p>
            <a:pPr algn="l"/>
            <a:endParaRPr lang="ru-RU" sz="24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ru-RU" sz="2800" b="1" dirty="0" smtClean="0"/>
              <a:t>Материально-техническом </a:t>
            </a:r>
            <a:r>
              <a:rPr lang="ru-RU" sz="2800" b="1" dirty="0"/>
              <a:t>оснащении в соответствии с требованиями ФГОС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51705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604298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3271838" cy="260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685531"/>
            <a:ext cx="2590800" cy="14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952875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95207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Духовно-нравственное </a:t>
            </a:r>
            <a:br>
              <a:rPr lang="ru-RU" sz="2400" b="1" spc="50" dirty="0" smtClean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и воспитание обучающихся</a:t>
            </a:r>
            <a:endParaRPr lang="ru-RU" sz="2400" b="1" spc="50" dirty="0">
              <a:ln w="11430"/>
              <a:solidFill>
                <a:srgbClr val="82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46822"/>
            <a:ext cx="3337903" cy="250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498576"/>
            <a:ext cx="3475214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124" y="3801913"/>
            <a:ext cx="3515876" cy="26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культуры здорового и безопасного образа жизни</a:t>
            </a:r>
            <a:endParaRPr lang="ru-RU" sz="2400" b="1" spc="50" dirty="0">
              <a:ln w="11430"/>
              <a:solidFill>
                <a:srgbClr val="82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657600" cy="251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301" y="1295400"/>
            <a:ext cx="3602038" cy="270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889618"/>
            <a:ext cx="3347901" cy="251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702" y="4190999"/>
            <a:ext cx="3192688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Общекультурное развитие обучающихся</a:t>
            </a:r>
            <a:endParaRPr lang="ru-RU" sz="2400" b="1" spc="50" dirty="0">
              <a:ln w="11430"/>
              <a:solidFill>
                <a:srgbClr val="82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95399"/>
            <a:ext cx="2895600" cy="217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280449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505200" cy="262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295399"/>
            <a:ext cx="3475214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Социальное проектирование</a:t>
            </a:r>
            <a:endParaRPr lang="ru-RU" sz="2400" b="1" spc="50" dirty="0">
              <a:ln w="11430"/>
              <a:solidFill>
                <a:srgbClr val="82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176556"/>
            <a:ext cx="4165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325087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37" y="4122664"/>
            <a:ext cx="3048000" cy="228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/>
              <a:t>Спасибо за внимание! Успехов всем в дальнейшей реализации ФГОС!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2654300" cy="306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447800"/>
            <a:ext cx="769620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</a:t>
            </a:r>
            <a:r>
              <a:rPr lang="ru-RU" sz="2800" b="1" spc="50" dirty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Добрая школа – это хорошо,</a:t>
            </a:r>
          </a:p>
          <a:p>
            <a:pPr algn="ctr"/>
            <a:r>
              <a:rPr lang="ru-RU" sz="2800" b="1" spc="50" dirty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умная школа – это великолепно,</a:t>
            </a:r>
          </a:p>
          <a:p>
            <a:pPr algn="ctr"/>
            <a:r>
              <a:rPr lang="ru-RU" sz="2800" b="1" spc="50" dirty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</a:t>
            </a:r>
            <a:r>
              <a:rPr lang="ru-RU" sz="2800" b="1" spc="50" dirty="0" smtClean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ребёнок </a:t>
            </a:r>
            <a:r>
              <a:rPr lang="ru-RU" sz="2800" b="1" spc="50" dirty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должен быть </a:t>
            </a:r>
            <a:r>
              <a:rPr lang="ru-RU" sz="2800" b="1" spc="50" dirty="0" smtClean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ещё </a:t>
            </a:r>
            <a:r>
              <a:rPr lang="ru-RU" sz="2800" b="1" spc="50" dirty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2800" b="1" spc="50" dirty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подготовлен к жизни</a:t>
            </a:r>
            <a:r>
              <a:rPr lang="ru-RU" sz="2800" b="1" spc="50" dirty="0" smtClean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800" b="1" spc="50" dirty="0">
              <a:ln w="11430"/>
              <a:solidFill>
                <a:srgbClr val="82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2800" b="1" spc="50" dirty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Д. </a:t>
            </a:r>
            <a:r>
              <a:rPr lang="ru-RU" sz="2800" b="1" spc="50" dirty="0" err="1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Дьюи</a:t>
            </a:r>
            <a:endParaRPr lang="ru-RU" sz="2800" b="1" spc="50" dirty="0">
              <a:ln w="11430"/>
              <a:solidFill>
                <a:srgbClr val="82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Den-studenta_full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1" y="4148704"/>
            <a:ext cx="1981200" cy="229019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55B6-88C6-4CF6-BE93-CFCEFF849AE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Проблемы малокомплектной школы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307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Материальная 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база сельских школ требует большой финансовой поддержки.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Сложности 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формировании универсальных учебных действий на совмещенных занятиях с несколькими классами одновременно.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2000" b="1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3. Наполняемость классов</a:t>
            </a:r>
          </a:p>
          <a:p>
            <a:r>
              <a:rPr lang="ru-RU" sz="2000" dirty="0" smtClean="0"/>
              <a:t>Учитель </a:t>
            </a:r>
            <a:r>
              <a:rPr lang="ru-RU" sz="2000" dirty="0"/>
              <a:t>вынужден работать непосредственно с классом половину (или менее) урока, а в остальное время организовать самостоятельную работу детей;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Внимание учителя распределяется между двумя или тремя классами;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При выполнении самостоятельной работы дети лишены возможности получить немедленную помощь со стороны учителя, так как учитель в это время занят другим классом;</a:t>
            </a:r>
          </a:p>
          <a:p>
            <a:r>
              <a:rPr lang="ru-RU" sz="2000" dirty="0" smtClean="0"/>
              <a:t>Учащиеся </a:t>
            </a:r>
            <a:r>
              <a:rPr lang="ru-RU" sz="2000" dirty="0"/>
              <a:t>должны, а вернее вынуждены работать самостоятельно при наличии помех со стороны другого класса, так как в это время в другом классе может идти беседа, объяснение и т.д.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малокомплектной школе учитель должен ежедневно готовиться к 8, 12 урокам.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52444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b="1" dirty="0" smtClean="0"/>
              <a:t>4. Трудности </a:t>
            </a:r>
            <a:r>
              <a:rPr lang="ru-RU" sz="2400" b="1" dirty="0"/>
              <a:t>с организацией внеурочной деятельности </a:t>
            </a: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5.</a:t>
            </a:r>
            <a:r>
              <a:rPr lang="ru-RU" sz="2400" dirty="0" smtClean="0"/>
              <a:t> </a:t>
            </a:r>
            <a:r>
              <a:rPr lang="ru-RU" sz="2400" b="1" dirty="0" smtClean="0"/>
              <a:t>Ограниченный </a:t>
            </a:r>
            <a:r>
              <a:rPr lang="ru-RU" sz="2400" b="1" dirty="0"/>
              <a:t>доступ учащихся и педагогов к некоторым информационным источникам, сложность посещения культурных и образовательных центров региона. </a:t>
            </a: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6. Большое </a:t>
            </a:r>
            <a:r>
              <a:rPr lang="ru-RU" sz="2400" b="1" dirty="0"/>
              <a:t>количество детей с ограниченными возможностями здоровья. В моем классе комплекте таких 64</a:t>
            </a:r>
            <a:r>
              <a:rPr lang="ru-RU" sz="2400" b="1" dirty="0" smtClean="0"/>
              <a:t>%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7</a:t>
            </a:r>
            <a:r>
              <a:rPr lang="ru-RU" sz="2400" b="1" dirty="0"/>
              <a:t>. Социальное положение семей школьников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0" y="4731488"/>
            <a:ext cx="1651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62832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144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Преимущества занятий </a:t>
            </a:r>
            <a:r>
              <a:rPr lang="ru-RU" sz="2800" b="1" spc="50" dirty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несколькими </a:t>
            </a:r>
            <a:r>
              <a:rPr lang="ru-RU" sz="2800" b="1" spc="50" dirty="0" smtClean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классами</a:t>
            </a:r>
            <a:r>
              <a:rPr lang="ru-RU" sz="2000" b="1" spc="50" dirty="0" smtClean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b="1" spc="50" dirty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000" b="1" spc="50" dirty="0">
              <a:ln w="11430"/>
              <a:solidFill>
                <a:srgbClr val="82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Число </a:t>
            </a:r>
            <a:r>
              <a:rPr lang="ru-RU" sz="2400" b="1" dirty="0"/>
              <a:t>учащихся для одного учителя </a:t>
            </a:r>
            <a:r>
              <a:rPr lang="ru-RU" sz="2400" b="1" dirty="0" smtClean="0"/>
              <a:t>небольшое.</a:t>
            </a:r>
          </a:p>
          <a:p>
            <a:pPr marL="0" indent="0">
              <a:buNone/>
            </a:pPr>
            <a:endParaRPr lang="ru-RU" sz="2400" b="1" dirty="0"/>
          </a:p>
          <a:p>
            <a:pPr>
              <a:buFont typeface="Arial" pitchFamily="34" charset="0"/>
              <a:buChar char="•"/>
            </a:pPr>
            <a:r>
              <a:rPr lang="ru-RU" sz="2400" b="1" dirty="0"/>
              <a:t>Учащиеся старших классов имеют больше возможностей для оказания помощи </a:t>
            </a:r>
            <a:r>
              <a:rPr lang="ru-RU" sz="2400" b="1" dirty="0" smtClean="0"/>
              <a:t>младшим.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Учитель успешно разрешает </a:t>
            </a:r>
            <a:r>
              <a:rPr lang="ru-RU" sz="2400" b="1" dirty="0"/>
              <a:t>учебно-воспитательные задачи, стоящие перед школой.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Самостоятельная работа детей на уроках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7543800" cy="483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 dirty="0" smtClean="0"/>
              <a:t>•  </a:t>
            </a:r>
            <a:r>
              <a:rPr lang="ru-RU" sz="2400" dirty="0" smtClean="0"/>
              <a:t>Самостоятельная </a:t>
            </a:r>
            <a:r>
              <a:rPr lang="ru-RU" sz="2400" dirty="0"/>
              <a:t>работа должна </a:t>
            </a:r>
            <a:endParaRPr lang="ru-RU" sz="2400" dirty="0" smtClean="0"/>
          </a:p>
          <a:p>
            <a:r>
              <a:rPr lang="ru-RU" sz="2400" dirty="0" smtClean="0"/>
              <a:t>соответствовать программным </a:t>
            </a:r>
            <a:r>
              <a:rPr lang="ru-RU" sz="2400" dirty="0"/>
              <a:t>требованиям;</a:t>
            </a:r>
          </a:p>
          <a:p>
            <a:endParaRPr lang="ru-RU" sz="2400" dirty="0"/>
          </a:p>
          <a:p>
            <a:r>
              <a:rPr lang="ru-RU" sz="2400" dirty="0" smtClean="0"/>
              <a:t>•   Самостоятельная </a:t>
            </a:r>
            <a:r>
              <a:rPr lang="ru-RU" sz="2400" dirty="0"/>
              <a:t>работа должна развивать </a:t>
            </a:r>
            <a:endParaRPr lang="ru-RU" sz="2400" dirty="0" smtClean="0"/>
          </a:p>
          <a:p>
            <a:r>
              <a:rPr lang="ru-RU" sz="2400" dirty="0" smtClean="0"/>
              <a:t>логическое </a:t>
            </a:r>
            <a:r>
              <a:rPr lang="ru-RU" sz="2400" dirty="0"/>
              <a:t>мышление, </a:t>
            </a:r>
            <a:endParaRPr lang="ru-RU" sz="2400" dirty="0" smtClean="0"/>
          </a:p>
          <a:p>
            <a:r>
              <a:rPr lang="ru-RU" sz="2400" dirty="0" smtClean="0"/>
              <a:t>то </a:t>
            </a:r>
            <a:r>
              <a:rPr lang="ru-RU" sz="2400" dirty="0"/>
              <a:t>есть надо будить мысль ученика;</a:t>
            </a:r>
          </a:p>
          <a:p>
            <a:endParaRPr lang="ru-RU" sz="2400" dirty="0"/>
          </a:p>
          <a:p>
            <a:r>
              <a:rPr lang="ru-RU" sz="2400" dirty="0" smtClean="0"/>
              <a:t>•   Вся </a:t>
            </a:r>
            <a:r>
              <a:rPr lang="ru-RU" sz="2400" dirty="0"/>
              <a:t>самостоятельная работа должна быть </a:t>
            </a:r>
            <a:endParaRPr lang="ru-RU" sz="2400" dirty="0" smtClean="0"/>
          </a:p>
          <a:p>
            <a:r>
              <a:rPr lang="ru-RU" sz="2400" dirty="0" smtClean="0"/>
              <a:t>посильной </a:t>
            </a:r>
            <a:r>
              <a:rPr lang="ru-RU" sz="2400" dirty="0"/>
              <a:t>для учеников; </a:t>
            </a:r>
            <a:r>
              <a:rPr lang="ru-RU" sz="2400" dirty="0" smtClean="0"/>
              <a:t>в </a:t>
            </a:r>
            <a:r>
              <a:rPr lang="ru-RU" sz="2400" dirty="0"/>
              <a:t>этом случае она может </a:t>
            </a:r>
            <a:endParaRPr lang="ru-RU" sz="2400" dirty="0" smtClean="0"/>
          </a:p>
          <a:p>
            <a:r>
              <a:rPr lang="ru-RU" sz="2400" dirty="0" smtClean="0"/>
              <a:t>быть </a:t>
            </a:r>
            <a:r>
              <a:rPr lang="ru-RU" sz="2400" dirty="0"/>
              <a:t>выполнена сознательно.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805" y="4572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Приемы</a:t>
            </a:r>
            <a:r>
              <a:rPr lang="ru-RU" sz="3200" b="1" dirty="0"/>
              <a:t>, которые повышают самооценку и уверенность в </a:t>
            </a:r>
            <a:r>
              <a:rPr lang="ru-RU" sz="3200" b="1" dirty="0" smtClean="0"/>
              <a:t>себе.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5805" y="1534418"/>
            <a:ext cx="80647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•  Сходи </a:t>
            </a:r>
            <a:r>
              <a:rPr lang="ru-RU" sz="3200" dirty="0"/>
              <a:t>в гости к другу</a:t>
            </a:r>
          </a:p>
          <a:p>
            <a:r>
              <a:rPr lang="ru-RU" sz="3200" dirty="0" smtClean="0"/>
              <a:t>•  Самопроверка </a:t>
            </a:r>
            <a:r>
              <a:rPr lang="ru-RU" sz="3200" dirty="0"/>
              <a:t>(по образцу)</a:t>
            </a:r>
          </a:p>
          <a:p>
            <a:r>
              <a:rPr lang="ru-RU" sz="3200" dirty="0" smtClean="0"/>
              <a:t>•  Взаимопроверка </a:t>
            </a:r>
            <a:r>
              <a:rPr lang="ru-RU" sz="3200" dirty="0"/>
              <a:t>(выявление спорных ситуаций)</a:t>
            </a:r>
          </a:p>
          <a:p>
            <a:r>
              <a:rPr lang="ru-RU" sz="3200" dirty="0" smtClean="0"/>
              <a:t>•  Проверка </a:t>
            </a:r>
            <a:r>
              <a:rPr lang="ru-RU" sz="3200" dirty="0"/>
              <a:t>домашних заданий друг у друга и выставление отметки</a:t>
            </a:r>
          </a:p>
          <a:p>
            <a:r>
              <a:rPr lang="ru-RU" sz="3200" dirty="0" smtClean="0"/>
              <a:t>•  Проверка </a:t>
            </a:r>
            <a:r>
              <a:rPr lang="ru-RU" sz="3200" dirty="0"/>
              <a:t>контрольных и диктантов.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4598581"/>
            <a:ext cx="165258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4008" y="381000"/>
            <a:ext cx="50985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Виды участия </a:t>
            </a:r>
            <a:br>
              <a:rPr lang="ru-RU" sz="2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родителей в учебном процессе: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1600200"/>
            <a:ext cx="792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организация экскурсий в музеи, театры;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участие в семейных праздниках и конкурсах;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проведение совместных исследований и наблюдений;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обсуждение проблемного вопроса в семейном кругу, результаты которого представляет учащийся на занятии;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подготовка информационных материалов к уроку и др.</a:t>
            </a:r>
          </a:p>
        </p:txBody>
      </p:sp>
    </p:spTree>
    <p:extLst>
      <p:ext uri="{BB962C8B-B14F-4D97-AF65-F5344CB8AC3E}">
        <p14:creationId xmlns:p14="http://schemas.microsoft.com/office/powerpoint/2010/main" val="264840121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428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Работа в малокомплектных классах по ФГОС </vt:lpstr>
      <vt:lpstr>Презентация PowerPoint</vt:lpstr>
      <vt:lpstr>Проблемы малокомплектной школы</vt:lpstr>
      <vt:lpstr>Презентация PowerPoint</vt:lpstr>
      <vt:lpstr>Презентация PowerPoint</vt:lpstr>
      <vt:lpstr>Преимущества занятий с несколькими классами.  </vt:lpstr>
      <vt:lpstr>Самостоятельная работа детей на уроках </vt:lpstr>
      <vt:lpstr>Презентация PowerPoint</vt:lpstr>
      <vt:lpstr>Презентация PowerPoint</vt:lpstr>
      <vt:lpstr>Материально-техническом оснащении в соответствии с требованиями ФГОС </vt:lpstr>
      <vt:lpstr>Духовно-нравственное  развитие и воспитание обучающихся</vt:lpstr>
      <vt:lpstr>Формирование культуры здорового и безопасного образа жизни</vt:lpstr>
      <vt:lpstr>Общекультурное развитие обучающихся</vt:lpstr>
      <vt:lpstr>Социальное проектирование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света</cp:lastModifiedBy>
  <cp:revision>57</cp:revision>
  <cp:lastPrinted>1601-01-01T00:00:00Z</cp:lastPrinted>
  <dcterms:created xsi:type="dcterms:W3CDTF">1601-01-01T00:00:00Z</dcterms:created>
  <dcterms:modified xsi:type="dcterms:W3CDTF">2016-03-28T15:18:10Z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