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sldIdLst>
    <p:sldId id="267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1" r:id="rId15"/>
    <p:sldId id="262" r:id="rId16"/>
    <p:sldId id="263" r:id="rId17"/>
    <p:sldId id="265" r:id="rId18"/>
    <p:sldId id="26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818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15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A5E0492-19BF-4056-B2D5-F6AEF4B06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4EFE-AE66-42A2-BD90-EC54EA4AE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4056-F1F0-4CBD-AC6B-412D7F20B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746F-46FC-4A5F-B9EB-9663B81B6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13E7518-B09A-497F-876E-FDCFE72D4AD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C1D33A3-118A-485F-BBAC-8A0C37839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0D23BBB-D07C-4A98-AF61-1D84C885D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6CEA-D9CE-423F-9C99-33EADD3F7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EEC2B26-32B2-4C75-982F-E81456FED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EE6B214-7643-4C80-8A4B-EE8AC1A1D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3AAF2A5-66F4-4BAF-A6AF-D5FE70481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8A79580-F25B-411C-8FF6-483D34463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ransition spd="med">
    <p:wip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1055;&#1088;&#1077;&#1079;&#1077;&#1085;&#1090;&#1072;&#1094;&#1080;&#1103;%20&#1047;&#1086;&#1086;&#1087;&#1072;&#1088;&#1082;\Muzyka_-_V_MIRE_ZHIVOTNYH_(iPlayer.fm)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microsoft.com/office/2007/relationships/media" Target="file:///F:\&#1055;&#1088;&#1077;&#1079;&#1077;&#1085;&#1090;&#1072;&#1094;&#1080;&#1103;%20&#1047;&#1086;&#1086;&#1087;&#1072;&#1088;&#1082;\Muzyka_-_V_MIRE_ZHIVOTNYH_(iPlayer.fm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6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такое </a:t>
            </a:r>
            <a:r>
              <a:rPr lang="ru-RU" sz="6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зоопарк?</a:t>
            </a:r>
            <a:endParaRPr lang="ru-RU" sz="66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76872"/>
            <a:ext cx="8229600" cy="360040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 учебнику: А.А. Плешаков «Окружающий мир» 1 класс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Составила: учитель начальных классов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ГБОУ школа № 500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Пушкинского района Санкт-Петербурга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Позняк Лилия Александровна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Muzyka_-_V_MIRE_ZHIVOTNYH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screen"/>
          <a:stretch>
            <a:fillRect/>
          </a:stretch>
        </p:blipFill>
        <p:spPr>
          <a:xfrm>
            <a:off x="172893" y="633521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597678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 </a:t>
            </a:r>
            <a:r>
              <a:rPr lang="ru-RU" dirty="0" smtClean="0">
                <a:solidFill>
                  <a:srgbClr val="FF0000"/>
                </a:solidFill>
              </a:rPr>
              <a:t>«Олений круг»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http://cs624722.vk.me/v624722176/4ad3a/4lGI4pWVJ_w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988840"/>
            <a:ext cx="252028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45091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 </a:t>
            </a:r>
            <a:r>
              <a:rPr lang="ru-RU" dirty="0" smtClean="0"/>
              <a:t>Северный олень</a:t>
            </a:r>
            <a:endParaRPr lang="ru-RU" dirty="0"/>
          </a:p>
        </p:txBody>
      </p:sp>
      <p:pic>
        <p:nvPicPr>
          <p:cNvPr id="7" name="Рисунок 6" descr="http://cs624722.vk.me/v624722176/4ad42/rpAV52LsFxo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944" y="1988840"/>
            <a:ext cx="1512382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419872" y="501317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 </a:t>
            </a:r>
            <a:r>
              <a:rPr lang="ru-RU" dirty="0" smtClean="0"/>
              <a:t>Винторогий козёл</a:t>
            </a:r>
            <a:endParaRPr lang="ru-RU" dirty="0"/>
          </a:p>
        </p:txBody>
      </p:sp>
      <p:pic>
        <p:nvPicPr>
          <p:cNvPr id="43010" name="Picture 2" descr="los1.jpgР›РѕСЃСЊ (322x523, 95Kb)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192" y="1988840"/>
            <a:ext cx="2047373" cy="3325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mpd="thinThick">
            <a:solidFill>
              <a:schemeClr val="tx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6922744" y="5517232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 smtClean="0">
                <a:solidFill>
                  <a:prstClr val="white"/>
                </a:solidFill>
              </a:rPr>
              <a:t>Лось</a:t>
            </a:r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«</a:t>
            </a:r>
            <a:r>
              <a:rPr lang="ru-RU" sz="4400" dirty="0" err="1" smtClean="0">
                <a:solidFill>
                  <a:srgbClr val="FF0000"/>
                </a:solidFill>
              </a:rPr>
              <a:t>Выдрятник</a:t>
            </a:r>
            <a:r>
              <a:rPr lang="ru-RU" sz="4400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http://cs416423.vk.me/v416423004/9420/KQyK_B7WO34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6625" y="1557339"/>
            <a:ext cx="2883287" cy="194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71600" y="357301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 </a:t>
            </a:r>
            <a:r>
              <a:rPr lang="ru-RU" dirty="0" smtClean="0"/>
              <a:t>Бобр европейский</a:t>
            </a:r>
            <a:endParaRPr lang="ru-RU" dirty="0"/>
          </a:p>
        </p:txBody>
      </p:sp>
      <p:pic>
        <p:nvPicPr>
          <p:cNvPr id="44034" name="Picture 2" descr="http://cs408519.vk.me/v408519004/4f86/ZOEIr9RrC2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1556793"/>
            <a:ext cx="2882212" cy="192027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64088" y="357301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 </a:t>
            </a:r>
            <a:r>
              <a:rPr lang="ru-RU" dirty="0" smtClean="0"/>
              <a:t>Индийский дикобраз</a:t>
            </a:r>
            <a:endParaRPr lang="ru-RU" dirty="0"/>
          </a:p>
        </p:txBody>
      </p:sp>
      <p:pic>
        <p:nvPicPr>
          <p:cNvPr id="44036" name="Picture 4" descr="http://cs619530.vk.me/v619530004/a086/nueUw1Ok7Oo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3608" y="4077072"/>
            <a:ext cx="2664296" cy="177508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43608" y="60212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 </a:t>
            </a:r>
            <a:r>
              <a:rPr lang="ru-RU" dirty="0" smtClean="0"/>
              <a:t>Енот - полоскун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59492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 </a:t>
            </a:r>
            <a:r>
              <a:rPr lang="ru-RU" dirty="0" smtClean="0"/>
              <a:t>Выдра обыкновенная</a:t>
            </a:r>
            <a:endParaRPr lang="ru-RU" dirty="0"/>
          </a:p>
        </p:txBody>
      </p:sp>
      <p:pic>
        <p:nvPicPr>
          <p:cNvPr id="44040" name="Picture 8" descr="http://cs402926.vk.me/v402926004/687a/NV7uajAWD0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92080" y="4005064"/>
            <a:ext cx="2520280" cy="18902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597678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  </a:t>
            </a:r>
            <a:r>
              <a:rPr lang="ru-RU" dirty="0" smtClean="0">
                <a:solidFill>
                  <a:srgbClr val="FF0000"/>
                </a:solidFill>
              </a:rPr>
              <a:t>«Скала хищных птиц»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6" descr="http://cs622331.vk.me/v622331176/57afa/4CjPLqur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628800"/>
            <a:ext cx="1224136" cy="183924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683568" y="34290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 </a:t>
            </a:r>
            <a:r>
              <a:rPr lang="ru-RU" dirty="0" smtClean="0"/>
              <a:t>Степной орёл</a:t>
            </a:r>
            <a:endParaRPr lang="ru-RU" dirty="0"/>
          </a:p>
        </p:txBody>
      </p:sp>
      <p:pic>
        <p:nvPicPr>
          <p:cNvPr id="9" name="Picture 4" descr="http://cs624722.vk.me/v624722176/4ad2a/8F01Zj5WaM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5896" y="1628800"/>
            <a:ext cx="1296143" cy="17281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3131840" y="342900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 </a:t>
            </a:r>
            <a:r>
              <a:rPr lang="ru-RU" dirty="0" smtClean="0"/>
              <a:t>Длиннохвостая </a:t>
            </a:r>
            <a:r>
              <a:rPr lang="ru-RU" dirty="0"/>
              <a:t>неясыть</a:t>
            </a:r>
          </a:p>
        </p:txBody>
      </p:sp>
      <p:pic>
        <p:nvPicPr>
          <p:cNvPr id="45058" name="Picture 2" descr="http://cs322527.vk.me/v322527004/504a/OS0tOIGdevU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1556792"/>
            <a:ext cx="1247358" cy="18722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6156176" y="35010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 </a:t>
            </a:r>
            <a:r>
              <a:rPr lang="ru-RU" dirty="0" err="1" smtClean="0"/>
              <a:t>Кумай</a:t>
            </a:r>
            <a:endParaRPr lang="ru-RU" dirty="0"/>
          </a:p>
        </p:txBody>
      </p:sp>
      <p:pic>
        <p:nvPicPr>
          <p:cNvPr id="45060" name="Picture 4" descr="http://cs322527.vk.me/v322527004/5082/1cWeL9n-dk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43608" y="4077072"/>
            <a:ext cx="1368152" cy="196821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4" name="TextBox 13"/>
          <p:cNvSpPr txBox="1"/>
          <p:nvPr/>
        </p:nvSpPr>
        <p:spPr>
          <a:xfrm>
            <a:off x="611560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 </a:t>
            </a:r>
            <a:r>
              <a:rPr lang="ru-RU" dirty="0" smtClean="0"/>
              <a:t>Чёрный гриф</a:t>
            </a:r>
            <a:endParaRPr lang="ru-RU" dirty="0"/>
          </a:p>
        </p:txBody>
      </p:sp>
      <p:pic>
        <p:nvPicPr>
          <p:cNvPr id="45062" name="Picture 6" descr="http://cs322527.vk.me/v322527004/5092/kp_A3qgpVoU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44208" y="4149080"/>
            <a:ext cx="1350150" cy="18722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6" name="TextBox 15"/>
          <p:cNvSpPr txBox="1"/>
          <p:nvPr/>
        </p:nvSpPr>
        <p:spPr>
          <a:xfrm>
            <a:off x="6012160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 </a:t>
            </a:r>
            <a:r>
              <a:rPr lang="ru-RU" dirty="0" smtClean="0"/>
              <a:t>Андский кондор</a:t>
            </a:r>
            <a:endParaRPr lang="ru-RU" dirty="0"/>
          </a:p>
        </p:txBody>
      </p:sp>
      <p:pic>
        <p:nvPicPr>
          <p:cNvPr id="45064" name="Picture 8" descr="http://cs322527.vk.me/v322527004/50c2/akMeocCjHcc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707904" y="4149080"/>
            <a:ext cx="1440160" cy="192021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8" name="TextBox 17"/>
          <p:cNvSpPr txBox="1"/>
          <p:nvPr/>
        </p:nvSpPr>
        <p:spPr>
          <a:xfrm>
            <a:off x="3347864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 </a:t>
            </a:r>
            <a:r>
              <a:rPr lang="ru-RU" dirty="0" smtClean="0"/>
              <a:t>Ушастая сова</a:t>
            </a: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«Пруд»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http://cs408519.vk.me/v408519004/4fbe/o6W3b5DB1dc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5" y="1700809"/>
            <a:ext cx="2520280" cy="151216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1115616" y="335699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 </a:t>
            </a:r>
            <a:r>
              <a:rPr lang="ru-RU" dirty="0" smtClean="0"/>
              <a:t>Белый аист</a:t>
            </a:r>
            <a:endParaRPr lang="ru-RU" dirty="0"/>
          </a:p>
        </p:txBody>
      </p:sp>
      <p:pic>
        <p:nvPicPr>
          <p:cNvPr id="46082" name="Picture 2" descr="http://cs419421.vk.me/v419421004/78cf/uI5L7RuiY0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1700808"/>
            <a:ext cx="1103433" cy="16561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3851920" y="34290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 </a:t>
            </a:r>
            <a:r>
              <a:rPr lang="ru-RU" dirty="0" smtClean="0"/>
              <a:t>Чёрный лебедь</a:t>
            </a:r>
            <a:endParaRPr lang="ru-RU" dirty="0"/>
          </a:p>
        </p:txBody>
      </p:sp>
      <p:pic>
        <p:nvPicPr>
          <p:cNvPr id="46084" name="Picture 4" descr="http://cs621717.vk.me/v621717004/18820/ZrXPnErfb6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04248" y="3896849"/>
            <a:ext cx="1512168" cy="22696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11" name="TextBox 10"/>
          <p:cNvSpPr txBox="1"/>
          <p:nvPr/>
        </p:nvSpPr>
        <p:spPr>
          <a:xfrm>
            <a:off x="6156176" y="616530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 </a:t>
            </a:r>
            <a:r>
              <a:rPr lang="ru-RU" dirty="0" smtClean="0"/>
              <a:t>Венценосный журавль</a:t>
            </a:r>
            <a:endParaRPr lang="ru-RU" dirty="0"/>
          </a:p>
        </p:txBody>
      </p:sp>
      <p:pic>
        <p:nvPicPr>
          <p:cNvPr id="46086" name="Picture 6" descr="http://cs322527.vk.me/v322527004/5052/16mdKkT3Y3k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3968" y="3933056"/>
            <a:ext cx="1464193" cy="2197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3" name="TextBox 12"/>
          <p:cNvSpPr txBox="1"/>
          <p:nvPr/>
        </p:nvSpPr>
        <p:spPr>
          <a:xfrm>
            <a:off x="3995936" y="61653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 </a:t>
            </a:r>
            <a:r>
              <a:rPr lang="ru-RU" dirty="0" smtClean="0"/>
              <a:t>Лебедь-кликун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940152" y="34290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 </a:t>
            </a:r>
            <a:r>
              <a:rPr lang="ru-RU" dirty="0" smtClean="0"/>
              <a:t>Фламинго чилийский</a:t>
            </a:r>
            <a:endParaRPr lang="ru-RU" dirty="0"/>
          </a:p>
        </p:txBody>
      </p:sp>
      <p:pic>
        <p:nvPicPr>
          <p:cNvPr id="46090" name="Picture 10" descr="http://cs402926.vk.me/v402926004/68ba/qW8iZPXQc_Q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03648" y="3933056"/>
            <a:ext cx="1620180" cy="216024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17" name="TextBox 16"/>
          <p:cNvSpPr txBox="1"/>
          <p:nvPr/>
        </p:nvSpPr>
        <p:spPr>
          <a:xfrm>
            <a:off x="971600" y="616530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 </a:t>
            </a:r>
            <a:r>
              <a:rPr lang="ru-RU" dirty="0" smtClean="0"/>
              <a:t>Кудрявый пеликан</a:t>
            </a:r>
            <a:endParaRPr lang="ru-RU" dirty="0"/>
          </a:p>
        </p:txBody>
      </p:sp>
      <p:pic>
        <p:nvPicPr>
          <p:cNvPr id="46092" name="Picture 12" descr="http://cs416423.vk.me/v416423004/93c8/LkansObhaBU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00192" y="1700808"/>
            <a:ext cx="2376264" cy="15831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7197" name="Picture 29" descr="i?id=303235041-55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79912" y="4581128"/>
            <a:ext cx="1905000" cy="1428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827088" y="333375"/>
            <a:ext cx="77057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dirty="0">
                <a:latin typeface="+mj-lt"/>
              </a:rPr>
              <a:t>    </a:t>
            </a:r>
            <a:r>
              <a:rPr lang="ru-RU" sz="4400" dirty="0">
                <a:solidFill>
                  <a:srgbClr val="FF0000"/>
                </a:solidFill>
                <a:latin typeface="+mj-lt"/>
              </a:rPr>
              <a:t>Контактный зоопарк</a:t>
            </a:r>
          </a:p>
        </p:txBody>
      </p:sp>
      <p:pic>
        <p:nvPicPr>
          <p:cNvPr id="15" name="Содержимое 14" descr="Зоопарк в Санкт-Петербурге 3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4581128"/>
            <a:ext cx="1905000" cy="13811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16" name="Рисунок 15" descr="Зоопарк в Санкт-Петербурге 6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44208" y="2492896"/>
            <a:ext cx="1943100" cy="13990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17" name="Рисунок 16" descr="Зоопарк в Санкт-Петербурге 5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72200" y="4581128"/>
            <a:ext cx="2133600" cy="138684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18" name="Рисунок 17" descr="Зоопарк в Санкт-Петербурге 7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43608" y="2492896"/>
            <a:ext cx="1905000" cy="13811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10" name="Рисунок 9" descr="Зоопарки в Санкт-Петербурге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91880" y="2492896"/>
            <a:ext cx="2462585" cy="138874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683568" y="1412776"/>
            <a:ext cx="806489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   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Там содержатся только безобидные животные. Дети могут заходить в вольер, гладить и угощать своих любимцев, фотографироваться с ними. </a:t>
            </a:r>
            <a:endParaRPr lang="ru-RU" sz="20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effectLst/>
                <a:latin typeface="Algerian" pitchFamily="82" charset="0"/>
              </a:rPr>
              <a:t>Правила поведения в зоопарке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Не дразните животных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Не кормите животных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Не </a:t>
            </a:r>
            <a:r>
              <a:rPr lang="ru-RU" sz="2800" dirty="0">
                <a:solidFill>
                  <a:srgbClr val="FF0000"/>
                </a:solidFill>
              </a:rPr>
              <a:t>просовывайте руки в клетку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Не бросайте в вольеры к животным посторонние предметы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Не </a:t>
            </a:r>
            <a:r>
              <a:rPr lang="ru-RU" sz="2800" dirty="0">
                <a:solidFill>
                  <a:srgbClr val="FF0000"/>
                </a:solidFill>
              </a:rPr>
              <a:t>перелезайте через ограду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Внимательно читайте надписи на вольерах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Фотографируйте </a:t>
            </a:r>
            <a:r>
              <a:rPr lang="ru-RU" sz="2800" dirty="0">
                <a:solidFill>
                  <a:srgbClr val="FF0000"/>
                </a:solidFill>
              </a:rPr>
              <a:t>животных без вспышек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Вход </a:t>
            </a:r>
            <a:r>
              <a:rPr lang="ru-RU" sz="2800" dirty="0">
                <a:solidFill>
                  <a:srgbClr val="FF0000"/>
                </a:solidFill>
              </a:rPr>
              <a:t>на территорию зоопарка с домашними животными запрещён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effectLst/>
                <a:latin typeface="Algerian" pitchFamily="82" charset="0"/>
              </a:rPr>
              <a:t>Запрещающие знаки для посетителей</a:t>
            </a:r>
            <a:endParaRPr lang="ru-RU" sz="4400" dirty="0">
              <a:solidFill>
                <a:srgbClr val="FF0000"/>
              </a:solidFill>
              <a:effectLst/>
              <a:latin typeface="Algerian" pitchFamily="82" charset="0"/>
            </a:endParaRPr>
          </a:p>
        </p:txBody>
      </p:sp>
      <p:pic>
        <p:nvPicPr>
          <p:cNvPr id="7" name="Содержимое 6" descr="http://orz-design.ru/media/catalog/product/cache/1/image/1200x/7d4ae795eabba5e2e1cf9d07918c8fff/d/w/dwadwa.pn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628800"/>
            <a:ext cx="14401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http://portal-01.ru/30_znaki/30054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71800" y="1700808"/>
            <a:ext cx="1368152" cy="1368152"/>
          </a:xfrm>
          <a:prstGeom prst="rect">
            <a:avLst/>
          </a:prstGeom>
          <a:noFill/>
        </p:spPr>
      </p:pic>
      <p:pic>
        <p:nvPicPr>
          <p:cNvPr id="9225" name="Picture 9" descr="https://c-a.d-cd.net/a8d822s-96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1700808"/>
            <a:ext cx="1368152" cy="1368152"/>
          </a:xfrm>
          <a:prstGeom prst="rect">
            <a:avLst/>
          </a:prstGeom>
          <a:noFill/>
        </p:spPr>
      </p:pic>
      <p:pic>
        <p:nvPicPr>
          <p:cNvPr id="9227" name="Picture 11" descr="http://content.foto.mail.ru/mail/nselitcheva/_answers/i-22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32240" y="1700808"/>
            <a:ext cx="1365872" cy="1368152"/>
          </a:xfrm>
          <a:prstGeom prst="rect">
            <a:avLst/>
          </a:prstGeom>
          <a:noFill/>
        </p:spPr>
      </p:pic>
      <p:pic>
        <p:nvPicPr>
          <p:cNvPr id="9229" name="Picture 13" descr="http://previews.123rf.com/images/arcady31/arcady311211/arcady31121100046/16570438-Do-not-touch-sign-Stock-Vector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71800" y="3501008"/>
            <a:ext cx="1368152" cy="1368152"/>
          </a:xfrm>
          <a:prstGeom prst="rect">
            <a:avLst/>
          </a:prstGeom>
          <a:noFill/>
        </p:spPr>
      </p:pic>
      <p:pic>
        <p:nvPicPr>
          <p:cNvPr id="9231" name="Picture 15" descr="http://infoznaki.ru/wa-data/public/shop/products/36/06/636/images/1478/1478.750x0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27584" y="5085184"/>
            <a:ext cx="1440160" cy="1440160"/>
          </a:xfrm>
          <a:prstGeom prst="rect">
            <a:avLst/>
          </a:prstGeom>
          <a:noFill/>
        </p:spPr>
      </p:pic>
      <p:pic>
        <p:nvPicPr>
          <p:cNvPr id="9233" name="Picture 17" descr="http://ilovedomain.ru/wp-content/uploads/media/%D0%9F%D1%80%D0%B0%D0%B2%D0%B8%D0%BB%D0%B0-%D0%B4%D0%BE%D1%80%D0%BE%D0%B6%D0%BD%D0%BE%D0%B3%D0%BE-%D0%B4%D0%B2%D0%B8%D0%B6%D0%B5%D0%BD%D0%B8%D1%8F_33998/image1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788024" y="3501008"/>
            <a:ext cx="1440160" cy="1419732"/>
          </a:xfrm>
          <a:prstGeom prst="rect">
            <a:avLst/>
          </a:prstGeom>
          <a:noFill/>
        </p:spPr>
      </p:pic>
      <p:pic>
        <p:nvPicPr>
          <p:cNvPr id="9235" name="Picture 19" descr="http://aviatalker.ru/wp-content/uploads/2014/01/slova-bez-muziki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732240" y="3501008"/>
            <a:ext cx="1440160" cy="1376153"/>
          </a:xfrm>
          <a:prstGeom prst="rect">
            <a:avLst/>
          </a:prstGeom>
          <a:noFill/>
        </p:spPr>
      </p:pic>
      <p:pic>
        <p:nvPicPr>
          <p:cNvPr id="9237" name="Picture 21" descr="http://us.123rf.com/450wm/gow27/gow271504/gow27150400178/39167464-don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827584" y="3501008"/>
            <a:ext cx="1440160" cy="1440160"/>
          </a:xfrm>
          <a:prstGeom prst="rect">
            <a:avLst/>
          </a:prstGeom>
          <a:noFill/>
        </p:spPr>
      </p:pic>
      <p:pic>
        <p:nvPicPr>
          <p:cNvPr id="9239" name="Picture 23" descr="http://kg.mir24.tv/news/images/original/44978_image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771800" y="5229200"/>
            <a:ext cx="1714795" cy="1152128"/>
          </a:xfrm>
          <a:prstGeom prst="rect">
            <a:avLst/>
          </a:prstGeom>
          <a:noFill/>
        </p:spPr>
      </p:pic>
      <p:pic>
        <p:nvPicPr>
          <p:cNvPr id="9241" name="Picture 25" descr="http://www.pravmir.ru/wp-content/uploads/2014/03/no-mobile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860032" y="5085184"/>
            <a:ext cx="1368152" cy="1368152"/>
          </a:xfrm>
          <a:prstGeom prst="rect">
            <a:avLst/>
          </a:prstGeom>
          <a:noFill/>
        </p:spPr>
      </p:pic>
      <p:pic>
        <p:nvPicPr>
          <p:cNvPr id="9243" name="Picture 27" descr="https://upload.wikimedia.org/wikipedia/commons/thumb/6/6b/No_Smoking.svg/440px-No_Smoking.svg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804248" y="5085184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/>
              <a:t> </a:t>
            </a:r>
            <a:br>
              <a:rPr lang="ru-RU" sz="4000"/>
            </a:br>
            <a:endParaRPr lang="ru-RU" sz="40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20888"/>
            <a:ext cx="8229600" cy="3675112"/>
          </a:xfrm>
        </p:spPr>
        <p:txBody>
          <a:bodyPr/>
          <a:lstStyle/>
          <a:p>
            <a:r>
              <a:rPr lang="ru-RU" dirty="0"/>
              <a:t>Что такое зоопарк?</a:t>
            </a:r>
          </a:p>
          <a:p>
            <a:r>
              <a:rPr lang="ru-RU" dirty="0"/>
              <a:t>Какие правила надо соблюдать в зоопарке?</a:t>
            </a:r>
          </a:p>
          <a:p>
            <a:r>
              <a:rPr lang="ru-RU" dirty="0"/>
              <a:t>Нарисуйте знаки – предупреждения, которые можно расположить на территории зоопарка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548680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>
                <a:solidFill>
                  <a:srgbClr val="FF0000"/>
                </a:solidFill>
                <a:effectLst/>
              </a:rPr>
              <a:t>Спасибо за урок!</a:t>
            </a:r>
          </a:p>
        </p:txBody>
      </p:sp>
      <p:pic>
        <p:nvPicPr>
          <p:cNvPr id="7" name="Содержимое 6" descr="http://miniskazka.ru/basn_stichi/img/detki/zoopark2_0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2060848"/>
            <a:ext cx="6768751" cy="413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1"/>
      <p:bldP spid="2150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i.ptmap.ru/1/9/5/2/thumbs/700_525_fix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3284984"/>
            <a:ext cx="396043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4453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Что такое зоопарк?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9"/>
            <a:ext cx="8229600" cy="20874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i="1" dirty="0">
                <a:solidFill>
                  <a:srgbClr val="E818AD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где собрали животных с разных континентов,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посетители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могут за ними наблюдать и узнавать о них много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интересного.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Жираф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3284984"/>
            <a:ext cx="367739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Ленинградский зоопарк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1800" b="1" dirty="0" smtClean="0">
                <a:solidFill>
                  <a:srgbClr val="FFFF00"/>
                </a:solidFill>
              </a:rPr>
              <a:t>Ленинградский зоопарк</a:t>
            </a:r>
            <a:r>
              <a:rPr lang="ru-RU" sz="1800" dirty="0" smtClean="0">
                <a:solidFill>
                  <a:srgbClr val="FFFF00"/>
                </a:solidFill>
              </a:rPr>
              <a:t> </a:t>
            </a:r>
            <a:r>
              <a:rPr lang="ru-RU" sz="1800" dirty="0" smtClean="0"/>
              <a:t>– уникальный музей живой природы в самом сердце Санкт-Петербурга. На сегодняшний день он является домом для около 600 видов млекопитающих, птиц, рыб и беспозвоночных из разных уголков Земли.</a:t>
            </a:r>
          </a:p>
          <a:p>
            <a:endParaRPr lang="ru-RU" dirty="0"/>
          </a:p>
        </p:txBody>
      </p:sp>
      <p:pic>
        <p:nvPicPr>
          <p:cNvPr id="5" name="Рисунок 4" descr="http://www.spbzoo.ru/images/gallery/vhod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2708920"/>
            <a:ext cx="4428530" cy="3141142"/>
          </a:xfrm>
          <a:prstGeom prst="rect">
            <a:avLst/>
          </a:prstGeom>
          <a:noFill/>
          <a:ln w="136525" cap="flat" cmpd="thinThick">
            <a:solidFill>
              <a:srgbClr val="FFFF00"/>
            </a:solidFill>
            <a:prstDash val="solid"/>
            <a:round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Схема зоопарка</a:t>
            </a:r>
            <a:endParaRPr lang="ru-RU" sz="44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Зоопарк в Санкт-Петербурге имеет множество экспозиций и павильонов, среди которых наиболее интересными и популярными являются:</a:t>
            </a:r>
          </a:p>
          <a:p>
            <a:pPr lvl="0">
              <a:buClr>
                <a:schemeClr val="bg2">
                  <a:lumMod val="75000"/>
                </a:schemeClr>
              </a:buClr>
            </a:pPr>
            <a:r>
              <a:rPr lang="ru-RU" sz="1600" dirty="0" smtClean="0">
                <a:solidFill>
                  <a:srgbClr val="002060"/>
                </a:solidFill>
              </a:rPr>
              <a:t>«Львятник» </a:t>
            </a:r>
            <a:r>
              <a:rPr lang="ru-RU" sz="1600" dirty="0" smtClean="0"/>
              <a:t>(дикие кошки);</a:t>
            </a:r>
          </a:p>
          <a:p>
            <a:pPr lvl="0">
              <a:buClr>
                <a:schemeClr val="bg2">
                  <a:lumMod val="75000"/>
                </a:schemeClr>
              </a:buClr>
            </a:pPr>
            <a:r>
              <a:rPr lang="ru-RU" sz="1600" dirty="0" smtClean="0">
                <a:solidFill>
                  <a:srgbClr val="002060"/>
                </a:solidFill>
              </a:rPr>
              <a:t>«</a:t>
            </a:r>
            <a:r>
              <a:rPr lang="ru-RU" sz="1600" dirty="0" err="1" smtClean="0">
                <a:solidFill>
                  <a:srgbClr val="002060"/>
                </a:solidFill>
              </a:rPr>
              <a:t>Экзотариум</a:t>
            </a:r>
            <a:r>
              <a:rPr lang="ru-RU" sz="1600" dirty="0" smtClean="0">
                <a:solidFill>
                  <a:srgbClr val="002060"/>
                </a:solidFill>
              </a:rPr>
              <a:t>» </a:t>
            </a:r>
            <a:r>
              <a:rPr lang="ru-RU" sz="1600" dirty="0" smtClean="0"/>
              <a:t>(представители </a:t>
            </a:r>
          </a:p>
          <a:p>
            <a:pPr lvl="0">
              <a:buNone/>
            </a:pPr>
            <a:r>
              <a:rPr lang="ru-RU" sz="1600" dirty="0" smtClean="0"/>
              <a:t>подводного мира, рептилии и мелкие</a:t>
            </a:r>
          </a:p>
          <a:p>
            <a:pPr lvl="0">
              <a:buNone/>
            </a:pPr>
            <a:r>
              <a:rPr lang="ru-RU" sz="1600" dirty="0" smtClean="0"/>
              <a:t>хищники);</a:t>
            </a:r>
          </a:p>
          <a:p>
            <a:pPr lvl="0">
              <a:buClr>
                <a:schemeClr val="bg2">
                  <a:lumMod val="75000"/>
                </a:schemeClr>
              </a:buClr>
            </a:pPr>
            <a:r>
              <a:rPr lang="ru-RU" sz="1600" dirty="0" smtClean="0">
                <a:solidFill>
                  <a:srgbClr val="002060"/>
                </a:solidFill>
              </a:rPr>
              <a:t>«</a:t>
            </a:r>
            <a:r>
              <a:rPr lang="ru-RU" sz="1600" dirty="0" err="1" smtClean="0">
                <a:solidFill>
                  <a:srgbClr val="002060"/>
                </a:solidFill>
              </a:rPr>
              <a:t>Жирафятник</a:t>
            </a:r>
            <a:r>
              <a:rPr lang="ru-RU" sz="1600" dirty="0" smtClean="0">
                <a:solidFill>
                  <a:srgbClr val="002060"/>
                </a:solidFill>
              </a:rPr>
              <a:t>» </a:t>
            </a:r>
            <a:r>
              <a:rPr lang="ru-RU" sz="1600" dirty="0" smtClean="0"/>
              <a:t>(здесь можно</a:t>
            </a:r>
          </a:p>
          <a:p>
            <a:pPr lvl="0">
              <a:buClr>
                <a:schemeClr val="bg2">
                  <a:lumMod val="75000"/>
                </a:schemeClr>
              </a:buClr>
              <a:buNone/>
            </a:pPr>
            <a:r>
              <a:rPr lang="ru-RU" sz="1600" dirty="0" smtClean="0"/>
              <a:t>увидеть не только жирафов, но и</a:t>
            </a:r>
          </a:p>
          <a:p>
            <a:pPr lvl="0">
              <a:buClr>
                <a:schemeClr val="bg2">
                  <a:lumMod val="75000"/>
                </a:schemeClr>
              </a:buClr>
              <a:buNone/>
            </a:pPr>
            <a:r>
              <a:rPr lang="ru-RU" sz="1600" dirty="0" smtClean="0"/>
              <a:t> кенгуру);</a:t>
            </a:r>
          </a:p>
          <a:p>
            <a:pPr lvl="0">
              <a:buClr>
                <a:schemeClr val="bg2">
                  <a:lumMod val="75000"/>
                </a:schemeClr>
              </a:buClr>
            </a:pPr>
            <a:r>
              <a:rPr lang="ru-RU" sz="1600" dirty="0" smtClean="0">
                <a:solidFill>
                  <a:srgbClr val="002060"/>
                </a:solidFill>
              </a:rPr>
              <a:t>«Приматы» </a:t>
            </a:r>
            <a:r>
              <a:rPr lang="ru-RU" sz="1600" dirty="0" smtClean="0"/>
              <a:t>(открытый вольер с</a:t>
            </a:r>
          </a:p>
          <a:p>
            <a:pPr lvl="0">
              <a:buClr>
                <a:schemeClr val="bg2">
                  <a:lumMod val="75000"/>
                </a:schemeClr>
              </a:buClr>
              <a:buNone/>
            </a:pPr>
            <a:r>
              <a:rPr lang="ru-RU" sz="1600" dirty="0" smtClean="0"/>
              <a:t> обезьянами и ленивцами);</a:t>
            </a:r>
          </a:p>
          <a:p>
            <a:pPr lvl="0">
              <a:buClr>
                <a:schemeClr val="bg2">
                  <a:lumMod val="75000"/>
                </a:schemeClr>
              </a:buClr>
            </a:pPr>
            <a:r>
              <a:rPr lang="ru-RU" sz="1600" dirty="0" smtClean="0">
                <a:solidFill>
                  <a:srgbClr val="002060"/>
                </a:solidFill>
              </a:rPr>
              <a:t>«Птицы» </a:t>
            </a:r>
            <a:r>
              <a:rPr lang="ru-RU" sz="1600" dirty="0" smtClean="0"/>
              <a:t>(в основном тропические»);</a:t>
            </a:r>
          </a:p>
          <a:p>
            <a:pPr lvl="0">
              <a:buClr>
                <a:schemeClr val="bg2">
                  <a:lumMod val="75000"/>
                </a:schemeClr>
              </a:buClr>
            </a:pPr>
            <a:r>
              <a:rPr lang="ru-RU" sz="1600" dirty="0" smtClean="0">
                <a:solidFill>
                  <a:srgbClr val="002060"/>
                </a:solidFill>
              </a:rPr>
              <a:t>«Олений круг»;</a:t>
            </a:r>
          </a:p>
          <a:p>
            <a:pPr lvl="0">
              <a:buClr>
                <a:schemeClr val="bg2">
                  <a:lumMod val="75000"/>
                </a:schemeClr>
              </a:buClr>
            </a:pPr>
            <a:r>
              <a:rPr lang="ru-RU" sz="1600" dirty="0" smtClean="0">
                <a:solidFill>
                  <a:srgbClr val="002060"/>
                </a:solidFill>
              </a:rPr>
              <a:t>«</a:t>
            </a:r>
            <a:r>
              <a:rPr lang="ru-RU" sz="1600" dirty="0" err="1" smtClean="0">
                <a:solidFill>
                  <a:srgbClr val="002060"/>
                </a:solidFill>
              </a:rPr>
              <a:t>Выдрятник</a:t>
            </a:r>
            <a:r>
              <a:rPr lang="ru-RU" sz="1600" dirty="0" smtClean="0">
                <a:solidFill>
                  <a:srgbClr val="002060"/>
                </a:solidFill>
              </a:rPr>
              <a:t>»;</a:t>
            </a:r>
          </a:p>
          <a:p>
            <a:pPr lvl="0">
              <a:buClr>
                <a:schemeClr val="bg2">
                  <a:lumMod val="75000"/>
                </a:schemeClr>
              </a:buClr>
            </a:pPr>
            <a:r>
              <a:rPr lang="ru-RU" sz="1600" dirty="0" smtClean="0">
                <a:solidFill>
                  <a:srgbClr val="002060"/>
                </a:solidFill>
              </a:rPr>
              <a:t>«Скала хищных птиц»;</a:t>
            </a:r>
          </a:p>
          <a:p>
            <a:pPr lvl="0">
              <a:buClr>
                <a:schemeClr val="bg2">
                  <a:lumMod val="75000"/>
                </a:schemeClr>
              </a:buClr>
            </a:pPr>
            <a:r>
              <a:rPr lang="ru-RU" sz="1600" dirty="0" smtClean="0">
                <a:solidFill>
                  <a:srgbClr val="002060"/>
                </a:solidFill>
              </a:rPr>
              <a:t>«Пруд».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www.spbzoo.ru/images/map_summer_2013.jpg"/>
          <p:cNvPicPr/>
          <p:nvPr/>
        </p:nvPicPr>
        <p:blipFill>
          <a:blip r:embed="rId2" cstate="screen">
            <a:lum bright="-21000" contrast="35000"/>
          </a:blip>
          <a:srcRect/>
          <a:stretch>
            <a:fillRect/>
          </a:stretch>
        </p:blipFill>
        <p:spPr bwMode="auto">
          <a:xfrm>
            <a:off x="4283968" y="2276872"/>
            <a:ext cx="4284241" cy="3768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cs typeface="Times New Roman" pitchFamily="18" charset="0"/>
              </a:rPr>
              <a:t>«Львятник»</a:t>
            </a:r>
            <a:endParaRPr lang="ru-RU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4" name="Picture 5" descr="i?id=122224709-17-72&amp;n=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20941497">
            <a:off x="741400" y="1832469"/>
            <a:ext cx="2291774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11" descr="i?id=425661548-61-72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888" y="1844824"/>
            <a:ext cx="2208245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Рысь Линда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888566">
            <a:off x="6333034" y="1797110"/>
            <a:ext cx="2095624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5842" name="Picture 2" descr="http://dev.zoopicture.ru/assets/2013/04/2012-07-09_002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726002">
            <a:off x="899592" y="4221088"/>
            <a:ext cx="2268252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707904" y="60212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Снежный барс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20599238">
            <a:off x="1641401" y="350623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Белый тигр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851920" y="36450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585192">
            <a:off x="6392556" y="362642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Рысь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394867">
            <a:off x="986596" y="605535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Чёрная пантера</a:t>
            </a:r>
            <a:endParaRPr lang="ru-RU" dirty="0"/>
          </a:p>
        </p:txBody>
      </p:sp>
      <p:pic>
        <p:nvPicPr>
          <p:cNvPr id="35846" name="Picture 6" descr="http://www.tianshan.alnaz.ru/fotki/bars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63888" y="4221088"/>
            <a:ext cx="2184522" cy="16314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5848" name="Picture 8" descr="http://greatcats.ru/uploads/posts/2012-11/1352753321_s3666245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20773463">
            <a:off x="6228184" y="4437112"/>
            <a:ext cx="2251770" cy="1200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TextBox 15"/>
          <p:cNvSpPr txBox="1"/>
          <p:nvPr/>
        </p:nvSpPr>
        <p:spPr>
          <a:xfrm rot="20661424">
            <a:off x="6732240" y="58052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Манул</a:t>
            </a: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«</a:t>
            </a:r>
            <a:r>
              <a:rPr lang="ru-RU" sz="4400" dirty="0" err="1" smtClean="0">
                <a:solidFill>
                  <a:srgbClr val="FF0000"/>
                </a:solidFill>
              </a:rPr>
              <a:t>Экзотариум</a:t>
            </a:r>
            <a:r>
              <a:rPr lang="ru-RU" sz="4400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Тигровая мурена.Зоопарк.Санкт-Петербург.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3" y="1628800"/>
            <a:ext cx="2016224" cy="187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364502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Тигровая мурена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63888" y="36450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Крокодил</a:t>
            </a:r>
            <a:endParaRPr lang="ru-RU" dirty="0"/>
          </a:p>
        </p:txBody>
      </p:sp>
      <p:pic>
        <p:nvPicPr>
          <p:cNvPr id="7" name="Рисунок 6" descr="Зоопарк.Санкт-Петербург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5856" y="1628800"/>
            <a:ext cx="216024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nasobytie.ru/img/photos/sx40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99592" y="4221088"/>
            <a:ext cx="20162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Экзотариум Ленинградского зоопарка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96136" y="1628800"/>
            <a:ext cx="2857500" cy="189547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372200" y="36450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Пиранья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43608" y="60212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Игуана</a:t>
            </a:r>
            <a:endParaRPr lang="ru-RU" dirty="0"/>
          </a:p>
        </p:txBody>
      </p:sp>
      <p:pic>
        <p:nvPicPr>
          <p:cNvPr id="38920" name="Picture 8" descr="зоопарк санкт-петербурга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31840" y="4221088"/>
            <a:ext cx="2496759" cy="165618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563888" y="60212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Черепаха</a:t>
            </a:r>
            <a:endParaRPr lang="ru-RU" dirty="0"/>
          </a:p>
        </p:txBody>
      </p:sp>
      <p:pic>
        <p:nvPicPr>
          <p:cNvPr id="38922" name="Picture 10" descr="http://ok-inform.ru/images/2013/january/zmey/00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221088"/>
            <a:ext cx="2510275" cy="167597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516216" y="60212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Змея</a:t>
            </a: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37" y="26064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«</a:t>
            </a:r>
            <a:r>
              <a:rPr lang="ru-RU" sz="4400" dirty="0" err="1" smtClean="0">
                <a:solidFill>
                  <a:srgbClr val="FF0000"/>
                </a:solidFill>
              </a:rPr>
              <a:t>Жирафятник</a:t>
            </a:r>
            <a:r>
              <a:rPr lang="ru-RU" sz="4400" dirty="0" smtClean="0">
                <a:solidFill>
                  <a:srgbClr val="FF0000"/>
                </a:solidFill>
              </a:rPr>
              <a:t>»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http://m1.bfm.ru/news/maindocumentphoto/2014/04/01/gir_464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20999390">
            <a:off x="539552" y="1861640"/>
            <a:ext cx="3672408" cy="2301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9938" name="Picture 2" descr="http://oboi-klas.ru/_nw/0/446552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19664" y="4149080"/>
            <a:ext cx="3984784" cy="22394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 rot="20681377">
            <a:off x="2073647" y="4414176"/>
            <a:ext cx="1512168" cy="36933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Жираф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12160" y="350100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Кенгуру</a:t>
            </a:r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«Приматы»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cs622421.vk.me/v622421102/41bc3/9KpZka3q24M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628800"/>
            <a:ext cx="2372494" cy="142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328498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Японская макака</a:t>
            </a:r>
            <a:endParaRPr lang="ru-RU" dirty="0"/>
          </a:p>
        </p:txBody>
      </p:sp>
      <p:pic>
        <p:nvPicPr>
          <p:cNvPr id="40962" name="Picture 2" descr="http://www.zooprice.ru/articles_img/exo/2011-2/B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888" y="1628800"/>
            <a:ext cx="2110001" cy="14401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63888" y="32849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Гиббон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328498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Мадагаскарский</a:t>
            </a:r>
            <a:r>
              <a:rPr lang="ru-RU" dirty="0" smtClean="0"/>
              <a:t> лемур</a:t>
            </a:r>
            <a:endParaRPr lang="ru-RU" dirty="0"/>
          </a:p>
        </p:txBody>
      </p:sp>
      <p:pic>
        <p:nvPicPr>
          <p:cNvPr id="40964" name="Picture 4" descr="http://www.zooprice.ru/articles_img/exo/2011-2/Tc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192" y="1628800"/>
            <a:ext cx="1800200" cy="1392156"/>
          </a:xfrm>
          <a:prstGeom prst="rect">
            <a:avLst/>
          </a:prstGeom>
          <a:noFill/>
        </p:spPr>
      </p:pic>
      <p:pic>
        <p:nvPicPr>
          <p:cNvPr id="40966" name="Picture 6" descr="http://www.zooprice.ru/articles_img/exo/2011-2/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03648" y="3933056"/>
            <a:ext cx="1440160" cy="20465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27584" y="60932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Двупалый ленивец</a:t>
            </a:r>
            <a:endParaRPr lang="ru-RU" dirty="0"/>
          </a:p>
        </p:txBody>
      </p:sp>
      <p:pic>
        <p:nvPicPr>
          <p:cNvPr id="40968" name="Picture 8" descr="http://www.zooprice.ru/articles_img/exo/2011-2/CHm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851920" y="3933056"/>
            <a:ext cx="1686790" cy="208823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491880" y="60932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Черная макака</a:t>
            </a:r>
            <a:endParaRPr lang="ru-RU" dirty="0"/>
          </a:p>
        </p:txBody>
      </p:sp>
      <p:pic>
        <p:nvPicPr>
          <p:cNvPr id="40970" name="Picture 10" descr="http://www.zooprice.ru/articles_img/exo/2011-2/Man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16216" y="3861048"/>
            <a:ext cx="1512168" cy="218724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300192" y="609329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Мандрил</a:t>
            </a: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«Птицы»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35699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Серый попугай Жако</a:t>
            </a:r>
          </a:p>
        </p:txBody>
      </p:sp>
      <p:pic>
        <p:nvPicPr>
          <p:cNvPr id="41986" name="Picture 2" descr="http://f.otzyv.ru/f/07/06/10807/15925/300313220814.jpg"/>
          <p:cNvPicPr>
            <a:picLocks noChangeAspect="1" noChangeArrowheads="1"/>
          </p:cNvPicPr>
          <p:nvPr/>
        </p:nvPicPr>
        <p:blipFill>
          <a:blip r:embed="rId2" cstate="screen">
            <a:lum bright="39000" contrast="44000"/>
          </a:blip>
          <a:srcRect/>
          <a:stretch>
            <a:fillRect/>
          </a:stretch>
        </p:blipFill>
        <p:spPr bwMode="auto">
          <a:xfrm>
            <a:off x="3491880" y="1412776"/>
            <a:ext cx="2376264" cy="17734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03848" y="335699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 </a:t>
            </a:r>
            <a:r>
              <a:rPr lang="ru-RU" dirty="0" err="1"/>
              <a:t>Красноклювый</a:t>
            </a:r>
            <a:r>
              <a:rPr lang="ru-RU" dirty="0"/>
              <a:t> тукан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6176" y="50851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 </a:t>
            </a:r>
            <a:r>
              <a:rPr lang="ru-RU" dirty="0" err="1" smtClean="0"/>
              <a:t>Желтохохлый</a:t>
            </a:r>
            <a:r>
              <a:rPr lang="ru-RU" dirty="0" smtClean="0"/>
              <a:t> какаду</a:t>
            </a:r>
            <a:endParaRPr lang="ru-RU" dirty="0"/>
          </a:p>
        </p:txBody>
      </p:sp>
      <p:pic>
        <p:nvPicPr>
          <p:cNvPr id="41992" name="Picture 8" descr="http://cs624917.vk.me/v624917176/4f394/Zhz_fk2p0pM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5856" y="3861048"/>
            <a:ext cx="2664296" cy="177325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347864" y="59492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 </a:t>
            </a:r>
            <a:r>
              <a:rPr lang="ru-RU" dirty="0" smtClean="0"/>
              <a:t>Серебряный фазан</a:t>
            </a:r>
            <a:endParaRPr lang="ru-RU" dirty="0"/>
          </a:p>
        </p:txBody>
      </p:sp>
      <p:pic>
        <p:nvPicPr>
          <p:cNvPr id="41994" name="Picture 10" descr="http://cs416423.vk.me/v416423004/93d8/NEkOOEPp7wc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88224" y="2132856"/>
            <a:ext cx="1631161" cy="2448272"/>
          </a:xfrm>
          <a:prstGeom prst="rect">
            <a:avLst/>
          </a:prstGeom>
          <a:noFill/>
        </p:spPr>
      </p:pic>
      <p:pic>
        <p:nvPicPr>
          <p:cNvPr id="41996" name="Picture 12" descr="http://cs416423.vk.me/v416423004/9418/CPlfVCwMMwQ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67198" y="1412875"/>
            <a:ext cx="1151805" cy="1728788"/>
          </a:xfrm>
          <a:prstGeom prst="rect">
            <a:avLst/>
          </a:prstGeom>
          <a:noFill/>
        </p:spPr>
      </p:pic>
      <p:pic>
        <p:nvPicPr>
          <p:cNvPr id="41998" name="Picture 14" descr="http://cs408817.vk.me/v408817004/4778/Bz4HLFxuxcQ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03648" y="3861048"/>
            <a:ext cx="1152128" cy="172927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55576" y="60212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 </a:t>
            </a:r>
            <a:r>
              <a:rPr lang="ru-RU" dirty="0" smtClean="0"/>
              <a:t>Попугай </a:t>
            </a:r>
            <a:r>
              <a:rPr lang="ru-RU" dirty="0" err="1" smtClean="0"/>
              <a:t>Аро</a:t>
            </a: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563</TotalTime>
  <Words>309</Words>
  <Application>Microsoft Office PowerPoint</Application>
  <PresentationFormat>Экран (4:3)</PresentationFormat>
  <Paragraphs>103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Что такое зоопарк?</vt:lpstr>
      <vt:lpstr>Что такое зоопарк?</vt:lpstr>
      <vt:lpstr>Ленинградский зоопарк</vt:lpstr>
      <vt:lpstr>Схема зоопарка</vt:lpstr>
      <vt:lpstr>«Львятник»</vt:lpstr>
      <vt:lpstr>«Экзотариум»</vt:lpstr>
      <vt:lpstr>«Жирафятник»</vt:lpstr>
      <vt:lpstr>«Приматы»</vt:lpstr>
      <vt:lpstr>«Птицы»</vt:lpstr>
      <vt:lpstr>  «Олений круг»</vt:lpstr>
      <vt:lpstr>«Выдрятник»</vt:lpstr>
      <vt:lpstr>  «Скала хищных птиц»</vt:lpstr>
      <vt:lpstr>«Пруд»</vt:lpstr>
      <vt:lpstr> </vt:lpstr>
      <vt:lpstr>Правила поведения в зоопарке</vt:lpstr>
      <vt:lpstr>Запрещающие знаки для посетителей</vt:lpstr>
      <vt:lpstr>  </vt:lpstr>
      <vt:lpstr>Спасибо за урок!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Московский зоопарк</dc:title>
  <dc:creator>Customer</dc:creator>
  <cp:lastModifiedBy>Позняк</cp:lastModifiedBy>
  <cp:revision>75</cp:revision>
  <dcterms:created xsi:type="dcterms:W3CDTF">2012-11-17T20:45:41Z</dcterms:created>
  <dcterms:modified xsi:type="dcterms:W3CDTF">2016-03-27T09:13:21Z</dcterms:modified>
</cp:coreProperties>
</file>