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828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62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9688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87035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237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6285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276872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4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232681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5608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242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7793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7879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1981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1811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995936" y="3861048"/>
            <a:ext cx="478802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altLang="ko-KR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Математика</a:t>
            </a:r>
            <a:endParaRPr lang="en-US" altLang="ko-KR" sz="3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1221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785918" y="2214554"/>
            <a:ext cx="2500330" cy="250033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5400000">
            <a:off x="3679819" y="3464719"/>
            <a:ext cx="2499536" cy="794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0800000">
            <a:off x="4929190" y="4714884"/>
            <a:ext cx="3714776" cy="1588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16200000" flipV="1">
            <a:off x="6571470" y="2643976"/>
            <a:ext cx="2216166" cy="1928826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10800000">
            <a:off x="4929190" y="2214554"/>
            <a:ext cx="1857388" cy="28734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257295"/>
          </a:xfrm>
        </p:spPr>
        <p:txBody>
          <a:bodyPr/>
          <a:lstStyle/>
          <a:p>
            <a:r>
              <a:rPr lang="ru-RU" sz="3600" dirty="0" smtClean="0"/>
              <a:t>У </a:t>
            </a:r>
            <a:r>
              <a:rPr lang="ru-RU" sz="3600" dirty="0" err="1" smtClean="0"/>
              <a:t>Мамеда</a:t>
            </a:r>
            <a:r>
              <a:rPr lang="ru-RU" sz="3600" dirty="0" smtClean="0"/>
              <a:t> было 10 овец. Все, кроме 9 издохли. Сколько овец осталось?</a:t>
            </a:r>
            <a:endParaRPr lang="en-US" altLang="ko-KR" sz="36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D:\Практика\Преддипломная практика\Конспекты\Мои\Математика\Картинки\0_d233b_38c0ca5e_ori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2" y="3714752"/>
            <a:ext cx="2514598" cy="31432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891763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19672" y="0"/>
            <a:ext cx="7524328" cy="3000372"/>
          </a:xfrm>
        </p:spPr>
        <p:txBody>
          <a:bodyPr/>
          <a:lstStyle/>
          <a:p>
            <a:r>
              <a:rPr lang="ru-RU" sz="3200" dirty="0" smtClean="0"/>
              <a:t>Какие математические записи </a:t>
            </a:r>
            <a:r>
              <a:rPr lang="ru-RU" sz="3200" dirty="0" err="1" smtClean="0"/>
              <a:t>мож-но</a:t>
            </a:r>
            <a:r>
              <a:rPr lang="ru-RU" sz="3200" dirty="0" smtClean="0"/>
              <a:t> </a:t>
            </a:r>
            <a:r>
              <a:rPr lang="ru-RU" sz="3200" dirty="0" smtClean="0"/>
              <a:t>сделать, используя числа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восемь </a:t>
            </a:r>
            <a:r>
              <a:rPr lang="ru-RU" sz="3200" dirty="0" smtClean="0"/>
              <a:t>и два, а также </a:t>
            </a:r>
            <a:r>
              <a:rPr lang="ru-RU" sz="3200" dirty="0" smtClean="0"/>
              <a:t>известные</a:t>
            </a:r>
            <a:br>
              <a:rPr lang="ru-RU" sz="3200" dirty="0" smtClean="0"/>
            </a:br>
            <a:r>
              <a:rPr lang="ru-RU" sz="3200" dirty="0" smtClean="0"/>
              <a:t> </a:t>
            </a:r>
            <a:r>
              <a:rPr lang="ru-RU" sz="3200" dirty="0" smtClean="0"/>
              <a:t>вам математические знаки?</a:t>
            </a:r>
            <a:endParaRPr lang="ko-KR" altLang="en-US" sz="3200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D:\Практика\Пробные уроки\Картинки\Часы, время, цифры\2_1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28670"/>
            <a:ext cx="1643074" cy="1643074"/>
          </a:xfrm>
          <a:prstGeom prst="rect">
            <a:avLst/>
          </a:prstGeom>
          <a:noFill/>
        </p:spPr>
      </p:pic>
      <p:pic>
        <p:nvPicPr>
          <p:cNvPr id="2051" name="Picture 3" descr="D:\Практика\Преддипломная практика\Конспекты\Мои\Математика\Картинки\rory8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14346" y="2857496"/>
            <a:ext cx="1928826" cy="21152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659674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0"/>
            <a:ext cx="7524328" cy="2357430"/>
          </a:xfrm>
        </p:spPr>
        <p:txBody>
          <a:bodyPr/>
          <a:lstStyle/>
          <a:p>
            <a:r>
              <a:rPr lang="ru-RU" dirty="0" smtClean="0"/>
              <a:t>Вычислите наиболее</a:t>
            </a:r>
            <a:br>
              <a:rPr lang="ru-RU" dirty="0" smtClean="0"/>
            </a:br>
            <a:r>
              <a:rPr lang="ru-RU" dirty="0" smtClean="0"/>
              <a:t>удобным способом: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idx="10"/>
          </p:nvPr>
        </p:nvSpPr>
        <p:spPr>
          <a:xfrm>
            <a:off x="2071670" y="1844824"/>
            <a:ext cx="7072330" cy="414786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3200" b="1" dirty="0" smtClean="0"/>
              <a:t>6 + 7 + 4 + 3   = ⁪	</a:t>
            </a:r>
            <a:endParaRPr lang="ru-RU" sz="3200" b="1" dirty="0" smtClean="0"/>
          </a:p>
          <a:p>
            <a:pPr>
              <a:lnSpc>
                <a:spcPct val="150000"/>
              </a:lnSpc>
            </a:pPr>
            <a:r>
              <a:rPr lang="ru-RU" sz="3200" b="1" dirty="0" smtClean="0"/>
              <a:t>4 </a:t>
            </a:r>
            <a:r>
              <a:rPr lang="ru-RU" sz="3200" b="1" dirty="0" smtClean="0"/>
              <a:t>+ 20 + 6 + 50 = ⁪</a:t>
            </a:r>
          </a:p>
          <a:p>
            <a:pPr>
              <a:lnSpc>
                <a:spcPct val="150000"/>
              </a:lnSpc>
            </a:pPr>
            <a:r>
              <a:rPr lang="ru-RU" sz="3200" b="1" dirty="0" smtClean="0"/>
              <a:t>8 + 9 + 2 + 1   = ⁪	</a:t>
            </a:r>
            <a:endParaRPr lang="ru-RU" sz="3200" b="1" dirty="0" smtClean="0"/>
          </a:p>
          <a:p>
            <a:pPr>
              <a:lnSpc>
                <a:spcPct val="150000"/>
              </a:lnSpc>
            </a:pPr>
            <a:r>
              <a:rPr lang="ru-RU" sz="3200" b="1" dirty="0" smtClean="0"/>
              <a:t>60 </a:t>
            </a:r>
            <a:r>
              <a:rPr lang="ru-RU" sz="3200" b="1" dirty="0" smtClean="0"/>
              <a:t>+ 6 + 20 + 4 = ⁪</a:t>
            </a:r>
          </a:p>
          <a:p>
            <a:pPr>
              <a:lnSpc>
                <a:spcPct val="150000"/>
              </a:lnSpc>
            </a:pPr>
            <a:r>
              <a:rPr lang="ru-RU" sz="3200" b="1" dirty="0" smtClean="0"/>
              <a:t>4 + 2 + 10 + 8 = ⁪	</a:t>
            </a:r>
            <a:endParaRPr lang="ru-RU" sz="3200" b="1" dirty="0" smtClean="0"/>
          </a:p>
          <a:p>
            <a:pPr>
              <a:lnSpc>
                <a:spcPct val="150000"/>
              </a:lnSpc>
            </a:pPr>
            <a:r>
              <a:rPr lang="ru-RU" sz="3200" b="1" dirty="0" smtClean="0"/>
              <a:t>40 </a:t>
            </a:r>
            <a:r>
              <a:rPr lang="ru-RU" sz="3200" b="1" dirty="0" smtClean="0"/>
              <a:t>+ 8 + 30 + 2 = ⁪</a:t>
            </a:r>
          </a:p>
          <a:p>
            <a:pPr>
              <a:lnSpc>
                <a:spcPct val="150000"/>
              </a:lnSpc>
            </a:pP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0"/>
            <a:ext cx="7524328" cy="2000240"/>
          </a:xfrm>
        </p:spPr>
        <p:txBody>
          <a:bodyPr/>
          <a:lstStyle/>
          <a:p>
            <a:r>
              <a:rPr lang="ru-RU" sz="3200" dirty="0" smtClean="0"/>
              <a:t>Определите закономерность</a:t>
            </a:r>
            <a:br>
              <a:rPr lang="ru-RU" sz="3200" dirty="0" smtClean="0"/>
            </a:br>
            <a:r>
              <a:rPr lang="ru-RU" sz="3200" dirty="0" smtClean="0"/>
              <a:t>и дополните таблицу </a:t>
            </a:r>
            <a:br>
              <a:rPr lang="ru-RU" sz="3200" dirty="0" smtClean="0"/>
            </a:br>
            <a:r>
              <a:rPr lang="ru-RU" sz="3200" dirty="0" smtClean="0"/>
              <a:t>числами</a:t>
            </a:r>
            <a:endParaRPr lang="ru-RU" sz="32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857356" y="2428868"/>
          <a:ext cx="6429421" cy="3500463"/>
        </p:xfrm>
        <a:graphic>
          <a:graphicData uri="http://schemas.openxmlformats.org/drawingml/2006/table">
            <a:tbl>
              <a:tblPr/>
              <a:tblGrid>
                <a:gridCol w="793286"/>
                <a:gridCol w="803678"/>
                <a:gridCol w="807141"/>
                <a:gridCol w="803678"/>
                <a:gridCol w="807141"/>
                <a:gridCol w="803678"/>
                <a:gridCol w="807141"/>
                <a:gridCol w="803678"/>
              </a:tblGrid>
              <a:tr h="11668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 dirty="0"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ru-RU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>
                          <a:latin typeface="Times New Roman"/>
                          <a:ea typeface="Calibri"/>
                          <a:cs typeface="Times New Roman"/>
                        </a:rPr>
                        <a:t>86</a:t>
                      </a:r>
                      <a:endParaRPr lang="ru-RU" sz="4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>
                          <a:latin typeface="Times New Roman"/>
                          <a:ea typeface="Calibri"/>
                          <a:cs typeface="Times New Roman"/>
                        </a:rPr>
                        <a:t>73</a:t>
                      </a:r>
                      <a:endParaRPr lang="ru-RU" sz="4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>
                          <a:latin typeface="Times New Roman"/>
                          <a:ea typeface="Calibri"/>
                          <a:cs typeface="Times New Roman"/>
                        </a:rPr>
                        <a:t>49</a:t>
                      </a:r>
                      <a:endParaRPr lang="ru-RU" sz="4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>
                          <a:latin typeface="Times New Roman"/>
                          <a:ea typeface="Calibri"/>
                          <a:cs typeface="Times New Roman"/>
                        </a:rPr>
                        <a:t>32</a:t>
                      </a:r>
                      <a:endParaRPr lang="ru-RU" sz="4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>
                          <a:latin typeface="Times New Roman"/>
                          <a:ea typeface="Calibri"/>
                          <a:cs typeface="Times New Roman"/>
                        </a:rPr>
                        <a:t>54</a:t>
                      </a:r>
                      <a:endParaRPr lang="ru-RU" sz="4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68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4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4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4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4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4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4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68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4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>
                          <a:latin typeface="Times New Roman"/>
                          <a:ea typeface="Calibri"/>
                          <a:cs typeface="Times New Roman"/>
                        </a:rPr>
                        <a:t>80</a:t>
                      </a:r>
                      <a:endParaRPr lang="ru-RU" sz="4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ru-RU" sz="4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 dirty="0">
                          <a:latin typeface="Times New Roman"/>
                          <a:ea typeface="Calibri"/>
                          <a:cs typeface="Times New Roman"/>
                        </a:rPr>
                        <a:t>70</a:t>
                      </a:r>
                      <a:endParaRPr lang="ru-RU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>
                          <a:latin typeface="Times New Roman"/>
                          <a:ea typeface="Calibri"/>
                          <a:cs typeface="Times New Roman"/>
                        </a:rPr>
                        <a:t>60</a:t>
                      </a:r>
                      <a:endParaRPr lang="ru-RU" sz="4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ru-RU" sz="4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0"/>
            <a:ext cx="7524328" cy="1785926"/>
          </a:xfrm>
        </p:spPr>
        <p:txBody>
          <a:bodyPr/>
          <a:lstStyle/>
          <a:p>
            <a:pPr algn="ctr"/>
            <a:r>
              <a:rPr lang="ru-RU" sz="3600" dirty="0" smtClean="0"/>
              <a:t>Алгоритм сложения </a:t>
            </a:r>
            <a:br>
              <a:rPr lang="ru-RU" sz="3600" dirty="0" smtClean="0"/>
            </a:br>
            <a:r>
              <a:rPr lang="ru-RU" sz="3600" dirty="0" smtClean="0"/>
              <a:t>в столбик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ru-RU" sz="2800" dirty="0" smtClean="0"/>
              <a:t>1. Записываем первое слагаемое.</a:t>
            </a:r>
          </a:p>
          <a:p>
            <a:r>
              <a:rPr lang="ru-RU" sz="2800" dirty="0" smtClean="0"/>
              <a:t>2. Записываем второе слагаемое</a:t>
            </a:r>
            <a:r>
              <a:rPr lang="ru-RU" sz="2800" dirty="0" smtClean="0"/>
              <a:t>:</a:t>
            </a:r>
          </a:p>
          <a:p>
            <a:r>
              <a:rPr lang="ru-RU" sz="2800" dirty="0" smtClean="0"/>
              <a:t> </a:t>
            </a:r>
            <a:r>
              <a:rPr lang="ru-RU" sz="2800" dirty="0" smtClean="0"/>
              <a:t>единицы под единицами; десятки под десятками.</a:t>
            </a:r>
          </a:p>
          <a:p>
            <a:r>
              <a:rPr lang="ru-RU" sz="2800" dirty="0" smtClean="0"/>
              <a:t>3. Складываем единицы.</a:t>
            </a:r>
          </a:p>
          <a:p>
            <a:r>
              <a:rPr lang="ru-RU" sz="2800" dirty="0" smtClean="0"/>
              <a:t>4. Складываем десятки.</a:t>
            </a:r>
          </a:p>
          <a:p>
            <a:r>
              <a:rPr lang="ru-RU" sz="2800" dirty="0" smtClean="0"/>
              <a:t>5. Читаем ответ.</a:t>
            </a: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0"/>
            <a:ext cx="7524328" cy="2357430"/>
          </a:xfrm>
        </p:spPr>
        <p:txBody>
          <a:bodyPr/>
          <a:lstStyle/>
          <a:p>
            <a:r>
              <a:rPr lang="ru-RU" dirty="0" smtClean="0"/>
              <a:t>Сравните выражения, </a:t>
            </a:r>
            <a:br>
              <a:rPr lang="ru-RU" dirty="0" smtClean="0"/>
            </a:br>
            <a:r>
              <a:rPr lang="ru-RU" dirty="0" smtClean="0"/>
              <a:t>расставьте знаки </a:t>
            </a:r>
            <a:r>
              <a:rPr lang="en-US" dirty="0" smtClean="0"/>
              <a:t>&gt;,&lt;,=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idx="10"/>
          </p:nvPr>
        </p:nvSpPr>
        <p:spPr>
          <a:xfrm>
            <a:off x="2071670" y="2143116"/>
            <a:ext cx="6563072" cy="363525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4000" b="1" dirty="0" smtClean="0"/>
              <a:t>6 * </a:t>
            </a:r>
            <a:r>
              <a:rPr lang="ru-RU" sz="4000" b="1" dirty="0" smtClean="0"/>
              <a:t>4   …   </a:t>
            </a:r>
            <a:r>
              <a:rPr lang="ru-RU" sz="4000" b="1" dirty="0" smtClean="0"/>
              <a:t>6 * 5 - 6</a:t>
            </a:r>
          </a:p>
          <a:p>
            <a:pPr>
              <a:lnSpc>
                <a:spcPct val="150000"/>
              </a:lnSpc>
            </a:pPr>
            <a:r>
              <a:rPr lang="ru-RU" sz="4000" b="1" dirty="0" smtClean="0"/>
              <a:t>9 * 8 </a:t>
            </a:r>
            <a:r>
              <a:rPr lang="ru-RU" sz="4000" b="1" dirty="0" smtClean="0"/>
              <a:t>  …   </a:t>
            </a:r>
            <a:r>
              <a:rPr lang="ru-RU" sz="4000" b="1" dirty="0" smtClean="0"/>
              <a:t>9 * 7 + 9</a:t>
            </a:r>
          </a:p>
          <a:p>
            <a:pPr>
              <a:lnSpc>
                <a:spcPct val="150000"/>
              </a:lnSpc>
            </a:pPr>
            <a:r>
              <a:rPr lang="ru-RU" sz="4000" b="1" dirty="0" smtClean="0"/>
              <a:t>5 * 5 + 5 * </a:t>
            </a:r>
            <a:r>
              <a:rPr lang="ru-RU" sz="4000" b="1" dirty="0" smtClean="0"/>
              <a:t>4  …   </a:t>
            </a:r>
            <a:r>
              <a:rPr lang="ru-RU" sz="4000" b="1" dirty="0" smtClean="0"/>
              <a:t>5 * 9</a:t>
            </a:r>
          </a:p>
          <a:p>
            <a:pPr>
              <a:lnSpc>
                <a:spcPct val="150000"/>
              </a:lnSpc>
            </a:pPr>
            <a:r>
              <a:rPr lang="ru-RU" sz="4000" b="1" dirty="0" smtClean="0"/>
              <a:t>81 : 9 </a:t>
            </a:r>
            <a:r>
              <a:rPr lang="ru-RU" sz="4000" b="1" dirty="0" smtClean="0"/>
              <a:t>  …   </a:t>
            </a:r>
            <a:r>
              <a:rPr lang="ru-RU" sz="4000" b="1" dirty="0" smtClean="0"/>
              <a:t>9</a:t>
            </a:r>
          </a:p>
          <a:p>
            <a:pPr>
              <a:lnSpc>
                <a:spcPct val="150000"/>
              </a:lnSpc>
            </a:pP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0"/>
          </p:nvPr>
        </p:nvSpPr>
        <p:spPr>
          <a:xfrm>
            <a:off x="1500166" y="1285860"/>
            <a:ext cx="7429552" cy="470682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4000" b="1" dirty="0" smtClean="0"/>
              <a:t>7 * 3 + 7 + 7 + 7   …   7 * 6</a:t>
            </a:r>
          </a:p>
          <a:p>
            <a:pPr>
              <a:lnSpc>
                <a:spcPct val="150000"/>
              </a:lnSpc>
            </a:pPr>
            <a:r>
              <a:rPr lang="ru-RU" sz="4000" b="1" dirty="0" smtClean="0"/>
              <a:t>8 * 3 + 8 * 4  …  8 * 7 </a:t>
            </a:r>
          </a:p>
          <a:p>
            <a:pPr>
              <a:lnSpc>
                <a:spcPct val="150000"/>
              </a:lnSpc>
            </a:pPr>
            <a:r>
              <a:rPr lang="ru-RU" sz="4000" b="1" dirty="0" smtClean="0"/>
              <a:t>56 : 7  …  8</a:t>
            </a:r>
          </a:p>
          <a:p>
            <a:pPr>
              <a:lnSpc>
                <a:spcPct val="150000"/>
              </a:lnSpc>
            </a:pPr>
            <a:r>
              <a:rPr lang="ru-RU" sz="4000" b="1" dirty="0" smtClean="0"/>
              <a:t>32 :  8   …   4</a:t>
            </a:r>
          </a:p>
          <a:p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Магический квадрат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857488" y="1785926"/>
          <a:ext cx="4448067" cy="3939921"/>
        </p:xfrm>
        <a:graphic>
          <a:graphicData uri="http://schemas.openxmlformats.org/drawingml/2006/table">
            <a:tbl>
              <a:tblPr/>
              <a:tblGrid>
                <a:gridCol w="1482689"/>
                <a:gridCol w="1482689"/>
                <a:gridCol w="1482689"/>
              </a:tblGrid>
              <a:tr h="1534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0" dirty="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7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41" marR="50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0"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ru-RU" sz="7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41" marR="50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7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41" marR="50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4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7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41" marR="50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7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41" marR="50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7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41" marR="50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4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7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41" marR="50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7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41" marR="50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0" dirty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7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41" marR="50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Содержимое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</TotalTime>
  <Words>148</Words>
  <Application>Microsoft Office PowerPoint</Application>
  <PresentationFormat>Экран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Office Theme</vt:lpstr>
      <vt:lpstr>Custom Design</vt:lpstr>
      <vt:lpstr>Слайд 1</vt:lpstr>
      <vt:lpstr>Слайд 2</vt:lpstr>
      <vt:lpstr>Какие математические записи мож-но сделать, используя числа  восемь и два, а также известные  вам математические знаки?</vt:lpstr>
      <vt:lpstr>Вычислите наиболее удобным способом:</vt:lpstr>
      <vt:lpstr>Определите закономерность и дополните таблицу  числами</vt:lpstr>
      <vt:lpstr>Алгоритм сложения  в столбик</vt:lpstr>
      <vt:lpstr>Сравните выражения,  расставьте знаки &gt;,&lt;,=.</vt:lpstr>
      <vt:lpstr>Слайд 8</vt:lpstr>
      <vt:lpstr>Магический квадрат</vt:lpstr>
      <vt:lpstr>Слайд 10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Asus</cp:lastModifiedBy>
  <cp:revision>31</cp:revision>
  <dcterms:created xsi:type="dcterms:W3CDTF">2014-04-01T16:35:38Z</dcterms:created>
  <dcterms:modified xsi:type="dcterms:W3CDTF">2016-02-25T12:41:44Z</dcterms:modified>
</cp:coreProperties>
</file>