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4" r:id="rId1"/>
  </p:sldMasterIdLst>
  <p:notesMasterIdLst>
    <p:notesMasterId r:id="rId11"/>
  </p:notesMasterIdLst>
  <p:handoutMasterIdLst>
    <p:handoutMasterId r:id="rId12"/>
  </p:handoutMasterIdLst>
  <p:sldIdLst>
    <p:sldId id="302" r:id="rId2"/>
    <p:sldId id="361" r:id="rId3"/>
    <p:sldId id="305" r:id="rId4"/>
    <p:sldId id="356" r:id="rId5"/>
    <p:sldId id="357" r:id="rId6"/>
    <p:sldId id="359" r:id="rId7"/>
    <p:sldId id="358" r:id="rId8"/>
    <p:sldId id="360" r:id="rId9"/>
    <p:sldId id="362"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rgbClr val="FF0000"/>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701" autoAdjust="0"/>
  </p:normalViewPr>
  <p:slideViewPr>
    <p:cSldViewPr>
      <p:cViewPr>
        <p:scale>
          <a:sx n="70" d="100"/>
          <a:sy n="70" d="100"/>
        </p:scale>
        <p:origin x="-498" y="-7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26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perspective val="30"/>
    </c:view3D>
    <c:plotArea>
      <c:layout/>
      <c:pie3DChart>
        <c:varyColors val="1"/>
        <c:ser>
          <c:idx val="0"/>
          <c:order val="0"/>
          <c:tx>
            <c:strRef>
              <c:f>Лист1!$B$1</c:f>
              <c:strCache>
                <c:ptCount val="1"/>
                <c:pt idx="0">
                  <c:v>Столбец1</c:v>
                </c:pt>
              </c:strCache>
            </c:strRef>
          </c:tx>
          <c:explosion val="25"/>
          <c:dPt>
            <c:idx val="0"/>
            <c:spPr>
              <a:solidFill>
                <a:schemeClr val="accent3">
                  <a:lumMod val="50000"/>
                </a:schemeClr>
              </a:solidFill>
            </c:spPr>
          </c:dPt>
          <c:dPt>
            <c:idx val="2"/>
            <c:spPr>
              <a:solidFill>
                <a:srgbClr val="00B0F0"/>
              </a:solidFill>
            </c:spPr>
          </c:dPt>
          <c:dLbls>
            <c:dLbl>
              <c:idx val="0"/>
              <c:layout>
                <c:manualLayout>
                  <c:x val="1.0472860300886885E-2"/>
                  <c:y val="-9.3551673228346496E-2"/>
                </c:manualLayout>
              </c:layout>
              <c:dLblPos val="bestFit"/>
              <c:showVal val="1"/>
            </c:dLbl>
            <c:dLbl>
              <c:idx val="1"/>
              <c:layout>
                <c:manualLayout>
                  <c:x val="-4.0333773029338792E-2"/>
                  <c:y val="-9.1336860236220493E-2"/>
                </c:manualLayout>
              </c:layout>
              <c:dLblPos val="bestFit"/>
              <c:showVal val="1"/>
            </c:dLbl>
            <c:dLbl>
              <c:idx val="2"/>
              <c:layout>
                <c:manualLayout>
                  <c:x val="4.2747570912872519E-2"/>
                  <c:y val="6.7332677165354345E-3"/>
                </c:manualLayout>
              </c:layout>
              <c:dLblPos val="bestFit"/>
              <c:showVal val="1"/>
            </c:dLbl>
            <c:dLblPos val="bestFit"/>
            <c:showVal val="1"/>
            <c:showLeaderLines val="1"/>
          </c:dLbls>
          <c:cat>
            <c:strRef>
              <c:f>Лист1!$A$2:$A$4</c:f>
              <c:strCache>
                <c:ptCount val="3"/>
                <c:pt idx="0">
                  <c:v>1-2 месяца</c:v>
                </c:pt>
                <c:pt idx="1">
                  <c:v>более длительный период</c:v>
                </c:pt>
                <c:pt idx="2">
                  <c:v>проблемы адаптации</c:v>
                </c:pt>
              </c:strCache>
            </c:strRef>
          </c:cat>
          <c:val>
            <c:numRef>
              <c:f>Лист1!$B$2:$B$4</c:f>
              <c:numCache>
                <c:formatCode>0%</c:formatCode>
                <c:ptCount val="3"/>
                <c:pt idx="0">
                  <c:v>0.60000000000000009</c:v>
                </c:pt>
                <c:pt idx="1">
                  <c:v>0.30000000000000004</c:v>
                </c:pt>
                <c:pt idx="2">
                  <c:v>0.1</c:v>
                </c:pt>
              </c:numCache>
            </c:numRef>
          </c:val>
        </c:ser>
      </c:pie3DChart>
    </c:plotArea>
    <c:legend>
      <c:legendPos val="b"/>
      <c:layout>
        <c:manualLayout>
          <c:xMode val="edge"/>
          <c:yMode val="edge"/>
          <c:x val="0"/>
          <c:y val="0.71150688976377952"/>
          <c:w val="1"/>
          <c:h val="0.15724311023622053"/>
        </c:manualLayout>
      </c:layout>
    </c:legend>
    <c:plotVisOnly val="1"/>
  </c:chart>
  <c:txPr>
    <a:bodyPr/>
    <a:lstStyle/>
    <a:p>
      <a:pPr>
        <a:defRPr sz="1800"/>
      </a:pPr>
      <a:endParaRPr lang="ru-RU"/>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2A25FA-C274-4FF6-B8E5-7E88C5419302}" type="datetimeFigureOut">
              <a:rPr lang="ru-RU" smtClean="0"/>
              <a:t>19.09.2014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120982-AA14-4674-9A2F-2CD97D177F2E}" type="slidenum">
              <a:rPr lang="ru-RU" smtClean="0"/>
              <a:t>‹#›</a:t>
            </a:fld>
            <a:endParaRPr lang="ru-RU"/>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1B4BED8-1246-4A2A-AE2D-0DDB91D4F021}" type="datetimeFigureOut">
              <a:rPr lang="ru-RU"/>
              <a:pPr>
                <a:defRPr/>
              </a:pPr>
              <a:t>19.09.2014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3380182-F843-46A0-B289-638A60C3A3AA}" type="slidenum">
              <a:rPr lang="ru-RU"/>
              <a:pPr>
                <a:defRPr/>
              </a:pPr>
              <a:t>‹#›</a:t>
            </a:fld>
            <a:endParaRPr lang="ru-RU"/>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520716D-9919-4339-A7A3-A1E86887612B}" type="datetime1">
              <a:rPr lang="ru-RU" smtClean="0"/>
              <a:t>19.09.2014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smtClean="0"/>
              <a:t>педагог-психолог Жаркова И.В.</a:t>
            </a:r>
            <a:endParaRPr lang="ru-RU"/>
          </a:p>
        </p:txBody>
      </p:sp>
      <p:sp>
        <p:nvSpPr>
          <p:cNvPr id="6" name="Номер слайда 5"/>
          <p:cNvSpPr>
            <a:spLocks noGrp="1"/>
          </p:cNvSpPr>
          <p:nvPr>
            <p:ph type="sldNum" sz="quarter" idx="12"/>
          </p:nvPr>
        </p:nvSpPr>
        <p:spPr/>
        <p:txBody>
          <a:bodyPr/>
          <a:lstStyle>
            <a:lvl1pPr>
              <a:defRPr/>
            </a:lvl1pPr>
          </a:lstStyle>
          <a:p>
            <a:pPr>
              <a:defRPr/>
            </a:pPr>
            <a:fld id="{3F683FE8-4AC4-4FB5-AE9E-F4A2D60BAEEC}" type="slidenum">
              <a:rPr lang="ru-RU" smtClean="0"/>
              <a:pPr>
                <a:defRPr/>
              </a:pPr>
              <a:t>‹#›</a:t>
            </a:fld>
            <a:endParaRPr lang="ru-RU"/>
          </a:p>
        </p:txBody>
      </p:sp>
    </p:spTree>
  </p:cSld>
  <p:clrMapOvr>
    <a:masterClrMapping/>
  </p:clrMapOvr>
  <p:transition spd="med">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3ED74DD-157B-46DA-B970-A4432220E8EC}" type="datetime1">
              <a:rPr lang="ru-RU" smtClean="0"/>
              <a:t>19.09.2014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smtClean="0"/>
              <a:t>педагог-психолог Жаркова И.В.</a:t>
            </a:r>
            <a:endParaRPr lang="ru-RU"/>
          </a:p>
        </p:txBody>
      </p:sp>
      <p:sp>
        <p:nvSpPr>
          <p:cNvPr id="6" name="Номер слайда 5"/>
          <p:cNvSpPr>
            <a:spLocks noGrp="1"/>
          </p:cNvSpPr>
          <p:nvPr>
            <p:ph type="sldNum" sz="quarter" idx="12"/>
          </p:nvPr>
        </p:nvSpPr>
        <p:spPr/>
        <p:txBody>
          <a:bodyPr/>
          <a:lstStyle>
            <a:lvl1pPr>
              <a:defRPr/>
            </a:lvl1pPr>
          </a:lstStyle>
          <a:p>
            <a:pPr>
              <a:defRPr/>
            </a:pPr>
            <a:fld id="{ED092DB3-FFF1-48DF-9854-35608618DEB4}" type="slidenum">
              <a:rPr lang="ru-RU" smtClean="0"/>
              <a:pPr>
                <a:defRPr/>
              </a:pPr>
              <a:t>‹#›</a:t>
            </a:fld>
            <a:endParaRPr lang="ru-RU"/>
          </a:p>
        </p:txBody>
      </p:sp>
    </p:spTree>
  </p:cSld>
  <p:clrMapOvr>
    <a:masterClrMapping/>
  </p:clrMapOvr>
  <p:transition spd="med">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4648E7A-7424-4C56-8783-EBE93B434E54}" type="datetime1">
              <a:rPr lang="ru-RU" smtClean="0"/>
              <a:t>19.09.2014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smtClean="0"/>
              <a:t>педагог-психолог Жаркова И.В.</a:t>
            </a:r>
            <a:endParaRPr lang="ru-RU"/>
          </a:p>
        </p:txBody>
      </p:sp>
      <p:sp>
        <p:nvSpPr>
          <p:cNvPr id="6" name="Номер слайда 5"/>
          <p:cNvSpPr>
            <a:spLocks noGrp="1"/>
          </p:cNvSpPr>
          <p:nvPr>
            <p:ph type="sldNum" sz="quarter" idx="12"/>
          </p:nvPr>
        </p:nvSpPr>
        <p:spPr/>
        <p:txBody>
          <a:bodyPr/>
          <a:lstStyle>
            <a:lvl1pPr>
              <a:defRPr/>
            </a:lvl1pPr>
          </a:lstStyle>
          <a:p>
            <a:pPr>
              <a:defRPr/>
            </a:pPr>
            <a:fld id="{C65BBE10-B849-4185-842C-A3E16C9BC125}" type="slidenum">
              <a:rPr lang="ru-RU" smtClean="0"/>
              <a:pPr>
                <a:defRPr/>
              </a:pPr>
              <a:t>‹#›</a:t>
            </a:fld>
            <a:endParaRPr lang="ru-RU"/>
          </a:p>
        </p:txBody>
      </p:sp>
    </p:spTree>
  </p:cSld>
  <p:clrMapOvr>
    <a:masterClrMapping/>
  </p:clrMapOvr>
  <p:transition spd="med">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9875D17-2A94-40B2-939C-E3D33EFEB5E1}" type="datetime1">
              <a:rPr lang="ru-RU" smtClean="0"/>
              <a:t>19.09.2014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smtClean="0"/>
              <a:t>педагог-психолог Жаркова И.В.</a:t>
            </a:r>
            <a:endParaRPr lang="ru-RU"/>
          </a:p>
        </p:txBody>
      </p:sp>
      <p:sp>
        <p:nvSpPr>
          <p:cNvPr id="6" name="Номер слайда 5"/>
          <p:cNvSpPr>
            <a:spLocks noGrp="1"/>
          </p:cNvSpPr>
          <p:nvPr>
            <p:ph type="sldNum" sz="quarter" idx="12"/>
          </p:nvPr>
        </p:nvSpPr>
        <p:spPr/>
        <p:txBody>
          <a:bodyPr/>
          <a:lstStyle>
            <a:lvl1pPr>
              <a:defRPr/>
            </a:lvl1pPr>
          </a:lstStyle>
          <a:p>
            <a:pPr>
              <a:defRPr/>
            </a:pPr>
            <a:fld id="{B8CEF75A-920C-4141-A5BD-64624CCC39AA}" type="slidenum">
              <a:rPr lang="ru-RU" smtClean="0"/>
              <a:pPr>
                <a:defRPr/>
              </a:pPr>
              <a:t>‹#›</a:t>
            </a:fld>
            <a:endParaRPr lang="ru-RU"/>
          </a:p>
        </p:txBody>
      </p:sp>
    </p:spTree>
  </p:cSld>
  <p:clrMapOvr>
    <a:masterClrMapping/>
  </p:clrMapOvr>
  <p:transition spd="med">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16F895D-59E5-4B32-947E-3E31F68BD3A8}" type="datetime1">
              <a:rPr lang="ru-RU" smtClean="0"/>
              <a:t>19.09.2014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ru-RU" smtClean="0"/>
              <a:t>педагог-психолог Жаркова И.В.</a:t>
            </a:r>
            <a:endParaRPr lang="ru-RU"/>
          </a:p>
        </p:txBody>
      </p:sp>
      <p:sp>
        <p:nvSpPr>
          <p:cNvPr id="6" name="Номер слайда 5"/>
          <p:cNvSpPr>
            <a:spLocks noGrp="1"/>
          </p:cNvSpPr>
          <p:nvPr>
            <p:ph type="sldNum" sz="quarter" idx="12"/>
          </p:nvPr>
        </p:nvSpPr>
        <p:spPr/>
        <p:txBody>
          <a:bodyPr/>
          <a:lstStyle>
            <a:lvl1pPr>
              <a:defRPr/>
            </a:lvl1pPr>
          </a:lstStyle>
          <a:p>
            <a:pPr>
              <a:defRPr/>
            </a:pPr>
            <a:fld id="{1FA10E3F-C2E2-4F5F-8048-102494482C39}" type="slidenum">
              <a:rPr lang="ru-RU" smtClean="0"/>
              <a:pPr>
                <a:defRPr/>
              </a:pPr>
              <a:t>‹#›</a:t>
            </a:fld>
            <a:endParaRPr lang="ru-RU"/>
          </a:p>
        </p:txBody>
      </p:sp>
    </p:spTree>
  </p:cSld>
  <p:clrMapOvr>
    <a:masterClrMapping/>
  </p:clrMapOvr>
  <p:transition spd="med">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pPr>
              <a:defRPr/>
            </a:pPr>
            <a:fld id="{3890825E-F977-4F7E-BFE3-A65BD2C1F4F5}" type="datetime1">
              <a:rPr lang="ru-RU" smtClean="0"/>
              <a:t>19.09.2014</a:t>
            </a:fld>
            <a:endParaRPr lang="ru-RU"/>
          </a:p>
        </p:txBody>
      </p:sp>
      <p:sp>
        <p:nvSpPr>
          <p:cNvPr id="6" name="Нижний колонтитул 5"/>
          <p:cNvSpPr>
            <a:spLocks noGrp="1"/>
          </p:cNvSpPr>
          <p:nvPr>
            <p:ph type="ftr" sz="quarter" idx="11"/>
          </p:nvPr>
        </p:nvSpPr>
        <p:spPr/>
        <p:txBody>
          <a:bodyPr/>
          <a:lstStyle>
            <a:lvl1pPr>
              <a:defRPr/>
            </a:lvl1pPr>
          </a:lstStyle>
          <a:p>
            <a:pPr>
              <a:defRPr/>
            </a:pPr>
            <a:r>
              <a:rPr lang="ru-RU" smtClean="0"/>
              <a:t>педагог-психолог Жаркова И.В.</a:t>
            </a:r>
            <a:endParaRPr lang="ru-RU"/>
          </a:p>
        </p:txBody>
      </p:sp>
      <p:sp>
        <p:nvSpPr>
          <p:cNvPr id="7" name="Номер слайда 6"/>
          <p:cNvSpPr>
            <a:spLocks noGrp="1"/>
          </p:cNvSpPr>
          <p:nvPr>
            <p:ph type="sldNum" sz="quarter" idx="12"/>
          </p:nvPr>
        </p:nvSpPr>
        <p:spPr/>
        <p:txBody>
          <a:bodyPr/>
          <a:lstStyle>
            <a:lvl1pPr>
              <a:defRPr/>
            </a:lvl1pPr>
          </a:lstStyle>
          <a:p>
            <a:pPr>
              <a:defRPr/>
            </a:pPr>
            <a:fld id="{780B4483-5639-404E-A6B9-69D76D327309}" type="slidenum">
              <a:rPr lang="ru-RU" smtClean="0"/>
              <a:pPr>
                <a:defRPr/>
              </a:pPr>
              <a:t>‹#›</a:t>
            </a:fld>
            <a:endParaRPr lang="ru-RU"/>
          </a:p>
        </p:txBody>
      </p:sp>
    </p:spTree>
  </p:cSld>
  <p:clrMapOvr>
    <a:masterClrMapping/>
  </p:clrMapOvr>
  <p:transition spd="med">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pPr>
              <a:defRPr/>
            </a:pPr>
            <a:fld id="{7120769F-3EB6-4D56-BEE5-5C20D083F851}" type="datetime1">
              <a:rPr lang="ru-RU" smtClean="0"/>
              <a:t>19.09.2014</a:t>
            </a:fld>
            <a:endParaRPr lang="ru-RU"/>
          </a:p>
        </p:txBody>
      </p:sp>
      <p:sp>
        <p:nvSpPr>
          <p:cNvPr id="8" name="Нижний колонтитул 7"/>
          <p:cNvSpPr>
            <a:spLocks noGrp="1"/>
          </p:cNvSpPr>
          <p:nvPr>
            <p:ph type="ftr" sz="quarter" idx="11"/>
          </p:nvPr>
        </p:nvSpPr>
        <p:spPr/>
        <p:txBody>
          <a:bodyPr/>
          <a:lstStyle>
            <a:lvl1pPr>
              <a:defRPr/>
            </a:lvl1pPr>
          </a:lstStyle>
          <a:p>
            <a:pPr>
              <a:defRPr/>
            </a:pPr>
            <a:r>
              <a:rPr lang="ru-RU" smtClean="0"/>
              <a:t>педагог-психолог Жаркова И.В.</a:t>
            </a:r>
            <a:endParaRPr lang="ru-RU"/>
          </a:p>
        </p:txBody>
      </p:sp>
      <p:sp>
        <p:nvSpPr>
          <p:cNvPr id="9" name="Номер слайда 8"/>
          <p:cNvSpPr>
            <a:spLocks noGrp="1"/>
          </p:cNvSpPr>
          <p:nvPr>
            <p:ph type="sldNum" sz="quarter" idx="12"/>
          </p:nvPr>
        </p:nvSpPr>
        <p:spPr/>
        <p:txBody>
          <a:bodyPr/>
          <a:lstStyle>
            <a:lvl1pPr>
              <a:defRPr/>
            </a:lvl1pPr>
          </a:lstStyle>
          <a:p>
            <a:pPr>
              <a:defRPr/>
            </a:pPr>
            <a:fld id="{C706DF20-E6BF-4F73-B9A0-A97F5A9F6F94}" type="slidenum">
              <a:rPr lang="ru-RU" smtClean="0"/>
              <a:pPr>
                <a:defRPr/>
              </a:pPr>
              <a:t>‹#›</a:t>
            </a:fld>
            <a:endParaRPr lang="ru-RU"/>
          </a:p>
        </p:txBody>
      </p:sp>
    </p:spTree>
  </p:cSld>
  <p:clrMapOvr>
    <a:masterClrMapping/>
  </p:clrMapOvr>
  <p:transition spd="med">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pPr>
              <a:defRPr/>
            </a:pPr>
            <a:fld id="{02B63082-EEBA-4FB7-BC8F-3F345785F7F3}" type="datetime1">
              <a:rPr lang="ru-RU" smtClean="0"/>
              <a:t>19.09.2014</a:t>
            </a:fld>
            <a:endParaRPr lang="ru-RU"/>
          </a:p>
        </p:txBody>
      </p:sp>
      <p:sp>
        <p:nvSpPr>
          <p:cNvPr id="4" name="Нижний колонтитул 3"/>
          <p:cNvSpPr>
            <a:spLocks noGrp="1"/>
          </p:cNvSpPr>
          <p:nvPr>
            <p:ph type="ftr" sz="quarter" idx="11"/>
          </p:nvPr>
        </p:nvSpPr>
        <p:spPr/>
        <p:txBody>
          <a:bodyPr/>
          <a:lstStyle>
            <a:lvl1pPr>
              <a:defRPr/>
            </a:lvl1pPr>
          </a:lstStyle>
          <a:p>
            <a:pPr>
              <a:defRPr/>
            </a:pPr>
            <a:r>
              <a:rPr lang="ru-RU" smtClean="0"/>
              <a:t>педагог-психолог Жаркова И.В.</a:t>
            </a:r>
            <a:endParaRPr lang="ru-RU"/>
          </a:p>
        </p:txBody>
      </p:sp>
      <p:sp>
        <p:nvSpPr>
          <p:cNvPr id="5" name="Номер слайда 4"/>
          <p:cNvSpPr>
            <a:spLocks noGrp="1"/>
          </p:cNvSpPr>
          <p:nvPr>
            <p:ph type="sldNum" sz="quarter" idx="12"/>
          </p:nvPr>
        </p:nvSpPr>
        <p:spPr/>
        <p:txBody>
          <a:bodyPr/>
          <a:lstStyle>
            <a:lvl1pPr>
              <a:defRPr/>
            </a:lvl1pPr>
          </a:lstStyle>
          <a:p>
            <a:pPr>
              <a:defRPr/>
            </a:pPr>
            <a:fld id="{7814CF96-2C1A-4B22-8561-7010FF82B520}" type="slidenum">
              <a:rPr lang="ru-RU" smtClean="0"/>
              <a:pPr>
                <a:defRPr/>
              </a:pPr>
              <a:t>‹#›</a:t>
            </a:fld>
            <a:endParaRPr lang="ru-RU"/>
          </a:p>
        </p:txBody>
      </p:sp>
    </p:spTree>
  </p:cSld>
  <p:clrMapOvr>
    <a:masterClrMapping/>
  </p:clrMapOvr>
  <p:transition spd="med">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7111361E-1771-497E-A929-2AE51FE75A1D}" type="datetime1">
              <a:rPr lang="ru-RU" smtClean="0"/>
              <a:t>19.09.2014</a:t>
            </a:fld>
            <a:endParaRPr lang="ru-RU"/>
          </a:p>
        </p:txBody>
      </p:sp>
      <p:sp>
        <p:nvSpPr>
          <p:cNvPr id="3" name="Нижний колонтитул 2"/>
          <p:cNvSpPr>
            <a:spLocks noGrp="1"/>
          </p:cNvSpPr>
          <p:nvPr>
            <p:ph type="ftr" sz="quarter" idx="11"/>
          </p:nvPr>
        </p:nvSpPr>
        <p:spPr/>
        <p:txBody>
          <a:bodyPr/>
          <a:lstStyle>
            <a:lvl1pPr>
              <a:defRPr/>
            </a:lvl1pPr>
          </a:lstStyle>
          <a:p>
            <a:pPr>
              <a:defRPr/>
            </a:pPr>
            <a:r>
              <a:rPr lang="ru-RU" smtClean="0"/>
              <a:t>педагог-психолог Жаркова И.В.</a:t>
            </a:r>
            <a:endParaRPr lang="ru-RU"/>
          </a:p>
        </p:txBody>
      </p:sp>
      <p:sp>
        <p:nvSpPr>
          <p:cNvPr id="4" name="Номер слайда 3"/>
          <p:cNvSpPr>
            <a:spLocks noGrp="1"/>
          </p:cNvSpPr>
          <p:nvPr>
            <p:ph type="sldNum" sz="quarter" idx="12"/>
          </p:nvPr>
        </p:nvSpPr>
        <p:spPr/>
        <p:txBody>
          <a:bodyPr/>
          <a:lstStyle>
            <a:lvl1pPr>
              <a:defRPr/>
            </a:lvl1pPr>
          </a:lstStyle>
          <a:p>
            <a:pPr>
              <a:defRPr/>
            </a:pPr>
            <a:fld id="{0625D75B-942E-4D3F-B1C0-4AA7D51BD0A0}" type="slidenum">
              <a:rPr lang="ru-RU" smtClean="0"/>
              <a:pPr>
                <a:defRPr/>
              </a:pPr>
              <a:t>‹#›</a:t>
            </a:fld>
            <a:endParaRPr lang="ru-RU"/>
          </a:p>
        </p:txBody>
      </p:sp>
    </p:spTree>
  </p:cSld>
  <p:clrMapOvr>
    <a:masterClrMapping/>
  </p:clrMapOvr>
  <p:transition spd="med">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15BF0068-6D0D-44D0-BAA9-710767610734}" type="datetime1">
              <a:rPr lang="ru-RU" smtClean="0"/>
              <a:t>19.09.2014</a:t>
            </a:fld>
            <a:endParaRPr lang="ru-RU"/>
          </a:p>
        </p:txBody>
      </p:sp>
      <p:sp>
        <p:nvSpPr>
          <p:cNvPr id="6" name="Нижний колонтитул 5"/>
          <p:cNvSpPr>
            <a:spLocks noGrp="1"/>
          </p:cNvSpPr>
          <p:nvPr>
            <p:ph type="ftr" sz="quarter" idx="11"/>
          </p:nvPr>
        </p:nvSpPr>
        <p:spPr/>
        <p:txBody>
          <a:bodyPr/>
          <a:lstStyle>
            <a:lvl1pPr>
              <a:defRPr/>
            </a:lvl1pPr>
          </a:lstStyle>
          <a:p>
            <a:pPr>
              <a:defRPr/>
            </a:pPr>
            <a:r>
              <a:rPr lang="ru-RU" smtClean="0"/>
              <a:t>педагог-психолог Жаркова И.В.</a:t>
            </a:r>
            <a:endParaRPr lang="ru-RU"/>
          </a:p>
        </p:txBody>
      </p:sp>
      <p:sp>
        <p:nvSpPr>
          <p:cNvPr id="7" name="Номер слайда 6"/>
          <p:cNvSpPr>
            <a:spLocks noGrp="1"/>
          </p:cNvSpPr>
          <p:nvPr>
            <p:ph type="sldNum" sz="quarter" idx="12"/>
          </p:nvPr>
        </p:nvSpPr>
        <p:spPr/>
        <p:txBody>
          <a:bodyPr/>
          <a:lstStyle>
            <a:lvl1pPr>
              <a:defRPr/>
            </a:lvl1pPr>
          </a:lstStyle>
          <a:p>
            <a:pPr>
              <a:defRPr/>
            </a:pPr>
            <a:fld id="{A9DB57A9-026C-4119-9A27-7A75D479E898}" type="slidenum">
              <a:rPr lang="ru-RU" smtClean="0"/>
              <a:pPr>
                <a:defRPr/>
              </a:pPr>
              <a:t>‹#›</a:t>
            </a:fld>
            <a:endParaRPr lang="ru-RU"/>
          </a:p>
        </p:txBody>
      </p:sp>
    </p:spTree>
  </p:cSld>
  <p:clrMapOvr>
    <a:masterClrMapping/>
  </p:clrMapOvr>
  <p:transition spd="med">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03BEA03A-0157-4001-86E9-F61A20895637}" type="datetime1">
              <a:rPr lang="ru-RU" smtClean="0"/>
              <a:t>19.09.2014</a:t>
            </a:fld>
            <a:endParaRPr lang="ru-RU"/>
          </a:p>
        </p:txBody>
      </p:sp>
      <p:sp>
        <p:nvSpPr>
          <p:cNvPr id="6" name="Нижний колонтитул 5"/>
          <p:cNvSpPr>
            <a:spLocks noGrp="1"/>
          </p:cNvSpPr>
          <p:nvPr>
            <p:ph type="ftr" sz="quarter" idx="11"/>
          </p:nvPr>
        </p:nvSpPr>
        <p:spPr/>
        <p:txBody>
          <a:bodyPr/>
          <a:lstStyle>
            <a:lvl1pPr>
              <a:defRPr/>
            </a:lvl1pPr>
          </a:lstStyle>
          <a:p>
            <a:pPr>
              <a:defRPr/>
            </a:pPr>
            <a:r>
              <a:rPr lang="ru-RU" smtClean="0"/>
              <a:t>педагог-психолог Жаркова И.В.</a:t>
            </a:r>
            <a:endParaRPr lang="ru-RU"/>
          </a:p>
        </p:txBody>
      </p:sp>
      <p:sp>
        <p:nvSpPr>
          <p:cNvPr id="7" name="Номер слайда 6"/>
          <p:cNvSpPr>
            <a:spLocks noGrp="1"/>
          </p:cNvSpPr>
          <p:nvPr>
            <p:ph type="sldNum" sz="quarter" idx="12"/>
          </p:nvPr>
        </p:nvSpPr>
        <p:spPr/>
        <p:txBody>
          <a:bodyPr/>
          <a:lstStyle>
            <a:lvl1pPr>
              <a:defRPr/>
            </a:lvl1pPr>
          </a:lstStyle>
          <a:p>
            <a:pPr>
              <a:defRPr/>
            </a:pPr>
            <a:fld id="{E907881B-B972-42C4-835C-21DADED29AB6}" type="slidenum">
              <a:rPr lang="ru-RU" smtClean="0"/>
              <a:pPr>
                <a:defRPr/>
              </a:pPr>
              <a:t>‹#›</a:t>
            </a:fld>
            <a:endParaRPr lang="ru-RU"/>
          </a:p>
        </p:txBody>
      </p:sp>
    </p:spTree>
  </p:cSld>
  <p:clrMapOvr>
    <a:masterClrMapping/>
  </p:clrMapOvr>
  <p:transition spd="med">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BD3079DA-490D-4F21-BF9E-B7CD0029A951}" type="datetime1">
              <a:rPr lang="ru-RU" smtClean="0"/>
              <a:t>19.09.2014</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ru-RU" smtClean="0"/>
              <a:t>педагог-психолог Жаркова И.В.</a:t>
            </a: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24A4CF2-343A-4A4D-B240-B4C257190D42}"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spd="med">
    <p:dissolve/>
  </p:transition>
  <p:timing>
    <p:tnLst>
      <p:par>
        <p:cTn id="1" dur="indefinite" restart="never" nodeType="tmRoot"/>
      </p:par>
    </p:tnLst>
  </p:timing>
  <p:hf hd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ctrTitle"/>
          </p:nvPr>
        </p:nvSpPr>
        <p:spPr>
          <a:xfrm>
            <a:off x="1857356" y="571480"/>
            <a:ext cx="5429289" cy="857256"/>
          </a:xfrm>
        </p:spPr>
        <p:txBody>
          <a:bodyPr lIns="91440" rIns="91440" bIns="45720">
            <a:normAutofit fontScale="90000"/>
          </a:bodyPr>
          <a:lstStyle/>
          <a:p>
            <a:pPr algn="ctr"/>
            <a:r>
              <a:rPr lang="en-US" sz="4800" b="1" dirty="0" smtClean="0">
                <a:solidFill>
                  <a:srgbClr val="FF0000"/>
                </a:solidFill>
                <a:latin typeface="Arial" charset="0"/>
              </a:rPr>
              <a:t/>
            </a:r>
            <a:br>
              <a:rPr lang="en-US" sz="4800" b="1" dirty="0" smtClean="0">
                <a:solidFill>
                  <a:srgbClr val="FF0000"/>
                </a:solidFill>
                <a:latin typeface="Arial" charset="0"/>
              </a:rPr>
            </a:br>
            <a:r>
              <a:rPr lang="ru-RU" sz="4800" b="1" dirty="0" smtClean="0">
                <a:solidFill>
                  <a:srgbClr val="FF0000"/>
                </a:solidFill>
                <a:latin typeface="Arial" charset="0"/>
              </a:rPr>
              <a:t>Уже школьник!</a:t>
            </a:r>
            <a:r>
              <a:rPr lang="en-US" sz="4800" b="1" dirty="0" smtClean="0">
                <a:solidFill>
                  <a:srgbClr val="FF0000"/>
                </a:solidFill>
                <a:latin typeface="Arial" charset="0"/>
              </a:rPr>
              <a:t/>
            </a:r>
            <a:br>
              <a:rPr lang="en-US" sz="4800" b="1" dirty="0" smtClean="0">
                <a:solidFill>
                  <a:srgbClr val="FF0000"/>
                </a:solidFill>
                <a:latin typeface="Arial" charset="0"/>
              </a:rPr>
            </a:br>
            <a:endParaRPr lang="ru-RU" sz="4800" b="1" dirty="0" smtClean="0">
              <a:solidFill>
                <a:srgbClr val="FF0000"/>
              </a:solidFill>
              <a:latin typeface="Arial" charset="0"/>
            </a:endParaRPr>
          </a:p>
        </p:txBody>
      </p:sp>
      <p:sp>
        <p:nvSpPr>
          <p:cNvPr id="14339" name="Rectangle 3"/>
          <p:cNvSpPr>
            <a:spLocks noGrp="1"/>
          </p:cNvSpPr>
          <p:nvPr>
            <p:ph type="subTitle" idx="1"/>
          </p:nvPr>
        </p:nvSpPr>
        <p:spPr/>
        <p:txBody>
          <a:bodyPr>
            <a:normAutofit/>
          </a:bodyPr>
          <a:lstStyle/>
          <a:p>
            <a:pPr algn="ctr">
              <a:spcBef>
                <a:spcPts val="0"/>
              </a:spcBef>
            </a:pPr>
            <a:r>
              <a:rPr lang="ru-RU" sz="2800" b="1" dirty="0" smtClean="0">
                <a:solidFill>
                  <a:srgbClr val="660033"/>
                </a:solidFill>
                <a:latin typeface="Arial" charset="0"/>
              </a:rPr>
              <a:t>Родительское </a:t>
            </a:r>
          </a:p>
          <a:p>
            <a:pPr algn="ctr">
              <a:spcBef>
                <a:spcPts val="0"/>
              </a:spcBef>
            </a:pPr>
            <a:r>
              <a:rPr lang="ru-RU" sz="2800" b="1" dirty="0" smtClean="0">
                <a:solidFill>
                  <a:srgbClr val="660033"/>
                </a:solidFill>
                <a:latin typeface="Arial" charset="0"/>
              </a:rPr>
              <a:t>собрание в 1 классе</a:t>
            </a:r>
            <a:endParaRPr lang="ru-RU" b="1" dirty="0" smtClean="0">
              <a:solidFill>
                <a:srgbClr val="660033"/>
              </a:solidFill>
              <a:latin typeface="Arial" charset="0"/>
            </a:endParaRPr>
          </a:p>
        </p:txBody>
      </p:sp>
      <p:pic>
        <p:nvPicPr>
          <p:cNvPr id="14343" name="Picture 7" descr="http://im3-tub-ru.yandex.net/i?id=18facdde673eb3d531537c2c12f347a9-39-144&amp;n=21"/>
          <p:cNvPicPr>
            <a:picLocks noChangeAspect="1" noChangeArrowheads="1"/>
          </p:cNvPicPr>
          <p:nvPr/>
        </p:nvPicPr>
        <p:blipFill>
          <a:blip r:embed="rId2"/>
          <a:srcRect/>
          <a:stretch>
            <a:fillRect/>
          </a:stretch>
        </p:blipFill>
        <p:spPr bwMode="auto">
          <a:xfrm>
            <a:off x="6500826" y="3500438"/>
            <a:ext cx="2286000" cy="1428750"/>
          </a:xfrm>
          <a:prstGeom prst="rect">
            <a:avLst/>
          </a:prstGeom>
          <a:noFill/>
        </p:spPr>
      </p:pic>
      <p:pic>
        <p:nvPicPr>
          <p:cNvPr id="14345" name="Picture 9" descr="http://im1-tub-ru.yandex.net/i?id=96b48036f02fab39a9ab5f47c5849bcc-142-144&amp;n=21"/>
          <p:cNvPicPr>
            <a:picLocks noChangeAspect="1" noChangeArrowheads="1"/>
          </p:cNvPicPr>
          <p:nvPr/>
        </p:nvPicPr>
        <p:blipFill>
          <a:blip r:embed="rId3"/>
          <a:srcRect/>
          <a:stretch>
            <a:fillRect/>
          </a:stretch>
        </p:blipFill>
        <p:spPr bwMode="auto">
          <a:xfrm>
            <a:off x="214282" y="357166"/>
            <a:ext cx="2143140" cy="2143140"/>
          </a:xfrm>
          <a:prstGeom prst="rect">
            <a:avLst/>
          </a:prstGeom>
          <a:noFill/>
        </p:spPr>
      </p:pic>
      <p:pic>
        <p:nvPicPr>
          <p:cNvPr id="14347" name="Picture 11" descr="http://im1-tub-ru.yandex.net/i?id=70ceeec9175239e0b2fe2dd5f992105f-55-144&amp;n=21"/>
          <p:cNvPicPr>
            <a:picLocks noChangeAspect="1" noChangeArrowheads="1"/>
          </p:cNvPicPr>
          <p:nvPr/>
        </p:nvPicPr>
        <p:blipFill>
          <a:blip r:embed="rId4"/>
          <a:srcRect/>
          <a:stretch>
            <a:fillRect/>
          </a:stretch>
        </p:blipFill>
        <p:spPr bwMode="auto">
          <a:xfrm>
            <a:off x="2786050" y="1428736"/>
            <a:ext cx="3500462" cy="2344060"/>
          </a:xfrm>
          <a:prstGeom prst="rect">
            <a:avLst/>
          </a:prstGeom>
          <a:ln>
            <a:noFill/>
          </a:ln>
          <a:effectLst>
            <a:outerShdw blurRad="292100" dist="139700" dir="2700000" algn="tl" rotWithShape="0">
              <a:srgbClr val="333333">
                <a:alpha val="65000"/>
              </a:srgbClr>
            </a:outerShdw>
          </a:effectLst>
        </p:spPr>
      </p:pic>
      <p:pic>
        <p:nvPicPr>
          <p:cNvPr id="14349" name="Picture 13" descr="http://im0-tub-ru.yandex.net/i?id=3d63026b6b8abd90e6041425bff74afc-125-144&amp;n=21"/>
          <p:cNvPicPr>
            <a:picLocks noChangeAspect="1" noChangeArrowheads="1"/>
          </p:cNvPicPr>
          <p:nvPr/>
        </p:nvPicPr>
        <p:blipFill>
          <a:blip r:embed="rId5"/>
          <a:srcRect/>
          <a:stretch>
            <a:fillRect/>
          </a:stretch>
        </p:blipFill>
        <p:spPr bwMode="auto">
          <a:xfrm>
            <a:off x="7215206" y="428603"/>
            <a:ext cx="1628779" cy="2201053"/>
          </a:xfrm>
          <a:prstGeom prst="rect">
            <a:avLst/>
          </a:prstGeom>
          <a:noFill/>
        </p:spPr>
      </p:pic>
      <p:pic>
        <p:nvPicPr>
          <p:cNvPr id="14351" name="Picture 15" descr="http://im1-tub-ru.yandex.net/i?id=81a7077a5d1a9a326c90cf75b4d8f4c7-65-144&amp;n=21"/>
          <p:cNvPicPr>
            <a:picLocks noChangeAspect="1" noChangeArrowheads="1"/>
          </p:cNvPicPr>
          <p:nvPr/>
        </p:nvPicPr>
        <p:blipFill>
          <a:blip r:embed="rId6"/>
          <a:srcRect/>
          <a:stretch>
            <a:fillRect/>
          </a:stretch>
        </p:blipFill>
        <p:spPr bwMode="auto">
          <a:xfrm>
            <a:off x="357158" y="3429000"/>
            <a:ext cx="2286000" cy="1428750"/>
          </a:xfrm>
          <a:prstGeom prst="rect">
            <a:avLst/>
          </a:prstGeom>
          <a:noFill/>
        </p:spPr>
      </p:pic>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643998" cy="1143000"/>
          </a:xfrm>
        </p:spPr>
        <p:txBody>
          <a:bodyPr/>
          <a:lstStyle/>
          <a:p>
            <a:r>
              <a:rPr lang="ru-RU" sz="3600" dirty="0" smtClean="0"/>
              <a:t/>
            </a:r>
            <a:br>
              <a:rPr lang="ru-RU" sz="3600" dirty="0" smtClean="0"/>
            </a:br>
            <a:r>
              <a:rPr lang="ru-RU" sz="3200" b="1" dirty="0" smtClean="0"/>
              <a:t>Процесс адаптации в каждом отдельном случае будет различным </a:t>
            </a:r>
            <a:r>
              <a:rPr lang="ru-RU" sz="4000" dirty="0" smtClean="0"/>
              <a:t/>
            </a:r>
            <a:br>
              <a:rPr lang="ru-RU" sz="4000" dirty="0" smtClean="0"/>
            </a:br>
            <a:endParaRPr lang="ru-RU" dirty="0"/>
          </a:p>
        </p:txBody>
      </p:sp>
      <p:sp>
        <p:nvSpPr>
          <p:cNvPr id="3" name="Содержимое 2"/>
          <p:cNvSpPr>
            <a:spLocks noGrp="1"/>
          </p:cNvSpPr>
          <p:nvPr>
            <p:ph idx="1"/>
          </p:nvPr>
        </p:nvSpPr>
        <p:spPr>
          <a:xfrm>
            <a:off x="457200" y="1428736"/>
            <a:ext cx="8229600" cy="4697427"/>
          </a:xfrm>
        </p:spPr>
        <p:txBody>
          <a:bodyPr/>
          <a:lstStyle/>
          <a:p>
            <a:endParaRPr lang="ru-RU" dirty="0"/>
          </a:p>
        </p:txBody>
      </p:sp>
      <p:graphicFrame>
        <p:nvGraphicFramePr>
          <p:cNvPr id="4" name="Диаграмма 3"/>
          <p:cNvGraphicFramePr/>
          <p:nvPr/>
        </p:nvGraphicFramePr>
        <p:xfrm>
          <a:off x="857224" y="1397000"/>
          <a:ext cx="7358114"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Дата 4"/>
          <p:cNvSpPr>
            <a:spLocks noGrp="1"/>
          </p:cNvSpPr>
          <p:nvPr>
            <p:ph type="dt" sz="half" idx="10"/>
          </p:nvPr>
        </p:nvSpPr>
        <p:spPr/>
        <p:txBody>
          <a:bodyPr/>
          <a:lstStyle/>
          <a:p>
            <a:pPr>
              <a:defRPr/>
            </a:pPr>
            <a:fld id="{11F86D09-CAEF-47D9-BBA0-16150BE92A85}" type="datetime1">
              <a:rPr lang="ru-RU" b="1" smtClean="0"/>
              <a:t>19.09.2014</a:t>
            </a:fld>
            <a:endParaRPr lang="ru-RU" b="1" dirty="0"/>
          </a:p>
        </p:txBody>
      </p:sp>
      <p:sp>
        <p:nvSpPr>
          <p:cNvPr id="6" name="Номер слайда 5"/>
          <p:cNvSpPr>
            <a:spLocks noGrp="1"/>
          </p:cNvSpPr>
          <p:nvPr>
            <p:ph type="sldNum" sz="quarter" idx="12"/>
          </p:nvPr>
        </p:nvSpPr>
        <p:spPr/>
        <p:txBody>
          <a:bodyPr/>
          <a:lstStyle/>
          <a:p>
            <a:pPr>
              <a:defRPr/>
            </a:pPr>
            <a:fld id="{B8CEF75A-920C-4141-A5BD-64624CCC39AA}" type="slidenum">
              <a:rPr lang="ru-RU" smtClean="0"/>
              <a:pPr>
                <a:defRPr/>
              </a:pPr>
              <a:t>2</a:t>
            </a:fld>
            <a:endParaRPr lang="ru-RU"/>
          </a:p>
        </p:txBody>
      </p:sp>
      <p:sp>
        <p:nvSpPr>
          <p:cNvPr id="7" name="Нижний колонтитул 6"/>
          <p:cNvSpPr>
            <a:spLocks noGrp="1"/>
          </p:cNvSpPr>
          <p:nvPr>
            <p:ph type="ftr" sz="quarter" idx="11"/>
          </p:nvPr>
        </p:nvSpPr>
        <p:spPr>
          <a:xfrm>
            <a:off x="3124200" y="6245225"/>
            <a:ext cx="3162312" cy="476250"/>
          </a:xfrm>
        </p:spPr>
        <p:txBody>
          <a:bodyPr/>
          <a:lstStyle/>
          <a:p>
            <a:pPr>
              <a:defRPr/>
            </a:pPr>
            <a:r>
              <a:rPr lang="ru-RU" b="1" dirty="0" smtClean="0"/>
              <a:t>педагог-психолог Жаркова И.В.</a:t>
            </a:r>
            <a:endParaRPr lang="ru-RU" b="1" dirty="0"/>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hildren_reading"/>
          <p:cNvPicPr>
            <a:picLocks noChangeAspect="1" noChangeArrowheads="1"/>
          </p:cNvPicPr>
          <p:nvPr/>
        </p:nvPicPr>
        <p:blipFill>
          <a:blip r:embed="rId2"/>
          <a:srcRect/>
          <a:stretch>
            <a:fillRect/>
          </a:stretch>
        </p:blipFill>
        <p:spPr bwMode="auto">
          <a:xfrm>
            <a:off x="5444625" y="214290"/>
            <a:ext cx="3699375" cy="3143248"/>
          </a:xfrm>
          <a:prstGeom prst="rect">
            <a:avLst/>
          </a:prstGeom>
          <a:noFill/>
          <a:ln w="9525">
            <a:noFill/>
            <a:miter lim="800000"/>
            <a:headEnd/>
            <a:tailEnd/>
          </a:ln>
        </p:spPr>
      </p:pic>
      <p:pic>
        <p:nvPicPr>
          <p:cNvPr id="20483" name="Picture 3" descr="R%20-%20Lessons0379!"/>
          <p:cNvPicPr>
            <a:picLocks noChangeAspect="1" noChangeArrowheads="1"/>
          </p:cNvPicPr>
          <p:nvPr/>
        </p:nvPicPr>
        <p:blipFill>
          <a:blip r:embed="rId3"/>
          <a:srcRect/>
          <a:stretch>
            <a:fillRect/>
          </a:stretch>
        </p:blipFill>
        <p:spPr bwMode="auto">
          <a:xfrm>
            <a:off x="214282" y="3315624"/>
            <a:ext cx="4572000" cy="3542376"/>
          </a:xfrm>
          <a:prstGeom prst="rect">
            <a:avLst/>
          </a:prstGeom>
          <a:noFill/>
          <a:ln w="9525">
            <a:noFill/>
            <a:miter lim="800000"/>
            <a:headEnd/>
            <a:tailEnd/>
          </a:ln>
        </p:spPr>
      </p:pic>
      <p:sp>
        <p:nvSpPr>
          <p:cNvPr id="20484" name="Text Box 4"/>
          <p:cNvSpPr txBox="1">
            <a:spLocks noChangeArrowheads="1"/>
          </p:cNvSpPr>
          <p:nvPr/>
        </p:nvSpPr>
        <p:spPr bwMode="auto">
          <a:xfrm>
            <a:off x="4786314" y="4149566"/>
            <a:ext cx="4143404" cy="2708434"/>
          </a:xfrm>
          <a:prstGeom prst="rect">
            <a:avLst/>
          </a:prstGeom>
          <a:solidFill>
            <a:schemeClr val="bg1"/>
          </a:solidFill>
          <a:ln w="9525">
            <a:noFill/>
            <a:miter lim="800000"/>
            <a:headEnd/>
            <a:tailEnd/>
          </a:ln>
        </p:spPr>
        <p:txBody>
          <a:bodyPr wrap="square">
            <a:spAutoFit/>
          </a:bodyPr>
          <a:lstStyle/>
          <a:p>
            <a:pPr algn="ctr">
              <a:spcBef>
                <a:spcPts val="0"/>
              </a:spcBef>
            </a:pPr>
            <a:r>
              <a:rPr lang="ru-RU" sz="3400" b="1" dirty="0">
                <a:solidFill>
                  <a:srgbClr val="7030A0"/>
                </a:solidFill>
                <a:latin typeface="+mn-lt"/>
              </a:rPr>
              <a:t>На смену </a:t>
            </a:r>
            <a:r>
              <a:rPr lang="ru-RU" sz="3400" b="1" dirty="0">
                <a:solidFill>
                  <a:srgbClr val="990000"/>
                </a:solidFill>
                <a:latin typeface="+mn-lt"/>
              </a:rPr>
              <a:t>игровой </a:t>
            </a:r>
            <a:r>
              <a:rPr lang="ru-RU" sz="3400" b="1" dirty="0">
                <a:solidFill>
                  <a:srgbClr val="7030A0"/>
                </a:solidFill>
                <a:latin typeface="+mn-lt"/>
              </a:rPr>
              <a:t>деятельности пришла </a:t>
            </a:r>
            <a:r>
              <a:rPr lang="ru-RU" sz="3400" b="1" dirty="0">
                <a:solidFill>
                  <a:srgbClr val="990000"/>
                </a:solidFill>
                <a:latin typeface="+mn-lt"/>
              </a:rPr>
              <a:t>познавательная, </a:t>
            </a:r>
            <a:endParaRPr lang="ru-RU" sz="3400" b="1" dirty="0" smtClean="0">
              <a:solidFill>
                <a:srgbClr val="990000"/>
              </a:solidFill>
              <a:latin typeface="+mn-lt"/>
            </a:endParaRPr>
          </a:p>
          <a:p>
            <a:pPr algn="ctr">
              <a:spcBef>
                <a:spcPts val="0"/>
              </a:spcBef>
            </a:pPr>
            <a:r>
              <a:rPr lang="ru-RU" sz="3400" b="1" dirty="0" smtClean="0">
                <a:solidFill>
                  <a:srgbClr val="990000"/>
                </a:solidFill>
                <a:latin typeface="+mn-lt"/>
              </a:rPr>
              <a:t>учебная</a:t>
            </a:r>
            <a:endParaRPr lang="ru-RU" sz="3400" b="1" dirty="0">
              <a:solidFill>
                <a:srgbClr val="990000"/>
              </a:solidFill>
              <a:latin typeface="+mn-lt"/>
            </a:endParaRPr>
          </a:p>
        </p:txBody>
      </p:sp>
      <p:sp>
        <p:nvSpPr>
          <p:cNvPr id="6" name="TextBox 5"/>
          <p:cNvSpPr txBox="1"/>
          <p:nvPr/>
        </p:nvSpPr>
        <p:spPr>
          <a:xfrm>
            <a:off x="214282" y="357166"/>
            <a:ext cx="4929222" cy="3046988"/>
          </a:xfrm>
          <a:prstGeom prst="rect">
            <a:avLst/>
          </a:prstGeom>
          <a:noFill/>
        </p:spPr>
        <p:txBody>
          <a:bodyPr wrap="square" rtlCol="0">
            <a:spAutoFit/>
          </a:bodyPr>
          <a:lstStyle/>
          <a:p>
            <a:r>
              <a:rPr lang="ru-RU" sz="2400" b="1" dirty="0" smtClean="0">
                <a:latin typeface="+mj-lt"/>
              </a:rPr>
              <a:t>Учиться</a:t>
            </a:r>
            <a:r>
              <a:rPr lang="ru-RU" sz="2400" dirty="0" smtClean="0">
                <a:latin typeface="+mj-lt"/>
              </a:rPr>
              <a:t> – это не только учиться </a:t>
            </a:r>
            <a:endParaRPr lang="ru-RU" sz="2400" dirty="0" smtClean="0">
              <a:latin typeface="+mj-lt"/>
            </a:endParaRPr>
          </a:p>
          <a:p>
            <a:r>
              <a:rPr lang="ru-RU" sz="2400" dirty="0" smtClean="0">
                <a:latin typeface="+mj-lt"/>
              </a:rPr>
              <a:t>в </a:t>
            </a:r>
            <a:r>
              <a:rPr lang="ru-RU" sz="2400" dirty="0" smtClean="0">
                <a:latin typeface="+mj-lt"/>
              </a:rPr>
              <a:t>школе, это </a:t>
            </a:r>
            <a:r>
              <a:rPr lang="ru-RU" sz="2400" b="1" dirty="0" smtClean="0">
                <a:latin typeface="+mj-lt"/>
              </a:rPr>
              <a:t>получать знания</a:t>
            </a:r>
            <a:r>
              <a:rPr lang="ru-RU" sz="2400" dirty="0" smtClean="0">
                <a:latin typeface="+mj-lt"/>
              </a:rPr>
              <a:t>, </a:t>
            </a:r>
            <a:r>
              <a:rPr lang="ru-RU" sz="2400" b="1" dirty="0" smtClean="0">
                <a:latin typeface="+mj-lt"/>
              </a:rPr>
              <a:t>развивать свои способности, приобретать практические навыки, </a:t>
            </a:r>
            <a:endParaRPr lang="ru-RU" sz="2400" b="1" dirty="0" smtClean="0">
              <a:latin typeface="+mj-lt"/>
            </a:endParaRPr>
          </a:p>
          <a:p>
            <a:r>
              <a:rPr lang="ru-RU" sz="2400" b="1" dirty="0" smtClean="0">
                <a:latin typeface="+mj-lt"/>
              </a:rPr>
              <a:t>учиться </a:t>
            </a:r>
            <a:r>
              <a:rPr lang="ru-RU" sz="2400" b="1" dirty="0" smtClean="0">
                <a:latin typeface="+mj-lt"/>
              </a:rPr>
              <a:t>мастерству; </a:t>
            </a:r>
            <a:endParaRPr lang="ru-RU" sz="2400" b="1" dirty="0" smtClean="0">
              <a:latin typeface="+mj-lt"/>
            </a:endParaRPr>
          </a:p>
          <a:p>
            <a:r>
              <a:rPr lang="ru-RU" sz="2400" b="1" dirty="0" smtClean="0">
                <a:latin typeface="+mj-lt"/>
              </a:rPr>
              <a:t>в </a:t>
            </a:r>
            <a:r>
              <a:rPr lang="ru-RU" sz="2400" b="1" dirty="0" smtClean="0">
                <a:latin typeface="+mj-lt"/>
              </a:rPr>
              <a:t>общем, заниматься осмысленной работой. </a:t>
            </a:r>
            <a:endParaRPr lang="ru-RU" sz="2400" b="1" dirty="0">
              <a:latin typeface="+mj-lt"/>
            </a:endParaRPr>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8229600" cy="582594"/>
          </a:xfrm>
        </p:spPr>
        <p:txBody>
          <a:bodyPr/>
          <a:lstStyle/>
          <a:p>
            <a:r>
              <a:rPr lang="ru-RU" sz="3600" b="1" dirty="0" smtClean="0"/>
              <a:t>РЕКОМЕНДАЦИИ ДЛЯ РОДИТЕЛЕЙ</a:t>
            </a:r>
            <a:r>
              <a:rPr lang="ru-RU" dirty="0" smtClean="0"/>
              <a:t/>
            </a:r>
            <a:br>
              <a:rPr lang="ru-RU" dirty="0" smtClean="0"/>
            </a:br>
            <a:endParaRPr lang="ru-RU" dirty="0"/>
          </a:p>
        </p:txBody>
      </p:sp>
      <p:sp>
        <p:nvSpPr>
          <p:cNvPr id="3" name="Содержимое 2"/>
          <p:cNvSpPr>
            <a:spLocks noGrp="1"/>
          </p:cNvSpPr>
          <p:nvPr>
            <p:ph idx="1"/>
          </p:nvPr>
        </p:nvSpPr>
        <p:spPr>
          <a:xfrm>
            <a:off x="457200" y="1000108"/>
            <a:ext cx="8229600" cy="5126055"/>
          </a:xfrm>
        </p:spPr>
        <p:txBody>
          <a:bodyPr/>
          <a:lstStyle/>
          <a:p>
            <a:pPr lvl="0"/>
            <a:r>
              <a:rPr lang="ru-RU" sz="1800" dirty="0" smtClean="0"/>
              <a:t>Будите ребенка спокойно, проснувшись, он должен увидеть вашу улыбку и услышать ласковый голос. Не подгоняйте с утра, не дергайте по пустякам, не укоряйте за ошибки и оплошности, даже если «вчера предупреждали».</a:t>
            </a:r>
          </a:p>
          <a:p>
            <a:pPr lvl="0"/>
            <a:r>
              <a:rPr lang="ru-RU" sz="1800" dirty="0" smtClean="0"/>
              <a:t>Желательно, чтобы в семье только один человек являлся носителем и контролером режима дня, чтобы у ребенка не рассеивалось внимание на разные требования.</a:t>
            </a:r>
          </a:p>
          <a:p>
            <a:pPr lvl="0"/>
            <a:r>
              <a:rPr lang="ru-RU" sz="1800" dirty="0" smtClean="0"/>
              <a:t>Не расстраивайтесь, если ребенок в первые дни не собирает вечером портфель, не готовит одежду. Ничего страшного в этом нет, в первые дни собирайте портфель совместно с ребенком, постепенно приучая его к самостоятельности.</a:t>
            </a:r>
          </a:p>
          <a:p>
            <a:pPr lvl="0"/>
            <a:r>
              <a:rPr lang="ru-RU" sz="1800" dirty="0" smtClean="0"/>
              <a:t>Терпимее относитесь к неорганизованности и ошибкам ребенка в первые дни, ошибка – это не преступление.</a:t>
            </a:r>
          </a:p>
          <a:p>
            <a:endParaRPr lang="ru-RU" dirty="0"/>
          </a:p>
        </p:txBody>
      </p:sp>
      <p:sp>
        <p:nvSpPr>
          <p:cNvPr id="4" name="Дата 3"/>
          <p:cNvSpPr>
            <a:spLocks noGrp="1"/>
          </p:cNvSpPr>
          <p:nvPr>
            <p:ph type="dt" sz="half" idx="10"/>
          </p:nvPr>
        </p:nvSpPr>
        <p:spPr/>
        <p:txBody>
          <a:bodyPr/>
          <a:lstStyle/>
          <a:p>
            <a:pPr>
              <a:defRPr/>
            </a:pPr>
            <a:fld id="{AE5F92AD-5C33-4A28-A4BF-9E4B4E7D0559}" type="datetime1">
              <a:rPr lang="ru-RU" smtClean="0"/>
              <a:t>19.09.2014</a:t>
            </a:fld>
            <a:endParaRPr lang="ru-RU"/>
          </a:p>
        </p:txBody>
      </p:sp>
      <p:sp>
        <p:nvSpPr>
          <p:cNvPr id="5" name="Номер слайда 4"/>
          <p:cNvSpPr>
            <a:spLocks noGrp="1"/>
          </p:cNvSpPr>
          <p:nvPr>
            <p:ph type="sldNum" sz="quarter" idx="12"/>
          </p:nvPr>
        </p:nvSpPr>
        <p:spPr/>
        <p:txBody>
          <a:bodyPr/>
          <a:lstStyle/>
          <a:p>
            <a:pPr>
              <a:defRPr/>
            </a:pPr>
            <a:fld id="{B8CEF75A-920C-4141-A5BD-64624CCC39AA}" type="slidenum">
              <a:rPr lang="ru-RU" smtClean="0"/>
              <a:pPr>
                <a:defRPr/>
              </a:pPr>
              <a:t>4</a:t>
            </a:fld>
            <a:endParaRPr lang="ru-RU"/>
          </a:p>
        </p:txBody>
      </p:sp>
      <p:sp>
        <p:nvSpPr>
          <p:cNvPr id="6" name="Нижний колонтитул 5"/>
          <p:cNvSpPr>
            <a:spLocks noGrp="1"/>
          </p:cNvSpPr>
          <p:nvPr>
            <p:ph type="ftr" sz="quarter" idx="11"/>
          </p:nvPr>
        </p:nvSpPr>
        <p:spPr/>
        <p:txBody>
          <a:bodyPr/>
          <a:lstStyle/>
          <a:p>
            <a:pPr>
              <a:defRPr/>
            </a:pPr>
            <a:r>
              <a:rPr lang="ru-RU" smtClean="0"/>
              <a:t>педагог-психолог Жаркова И.В.</a:t>
            </a:r>
            <a:endParaRPr lang="ru-RU"/>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8229600" cy="654032"/>
          </a:xfrm>
        </p:spPr>
        <p:txBody>
          <a:bodyPr/>
          <a:lstStyle/>
          <a:p>
            <a:r>
              <a:rPr lang="ru-RU" b="1" dirty="0" smtClean="0"/>
              <a:t/>
            </a:r>
            <a:br>
              <a:rPr lang="ru-RU" b="1" dirty="0" smtClean="0"/>
            </a:br>
            <a:r>
              <a:rPr lang="ru-RU" sz="3600" b="1" dirty="0" smtClean="0"/>
              <a:t>Первые месяцы в школе</a:t>
            </a:r>
            <a:r>
              <a:rPr lang="ru-RU" dirty="0" smtClean="0"/>
              <a:t/>
            </a:r>
            <a:br>
              <a:rPr lang="ru-RU" dirty="0" smtClean="0"/>
            </a:br>
            <a:endParaRPr lang="ru-RU" dirty="0"/>
          </a:p>
        </p:txBody>
      </p:sp>
      <p:sp>
        <p:nvSpPr>
          <p:cNvPr id="3" name="Содержимое 2"/>
          <p:cNvSpPr>
            <a:spLocks noGrp="1"/>
          </p:cNvSpPr>
          <p:nvPr>
            <p:ph idx="1"/>
          </p:nvPr>
        </p:nvSpPr>
        <p:spPr>
          <a:xfrm>
            <a:off x="457200" y="1000108"/>
            <a:ext cx="8229600" cy="5126055"/>
          </a:xfrm>
        </p:spPr>
        <p:txBody>
          <a:bodyPr/>
          <a:lstStyle/>
          <a:p>
            <a:pPr marL="0" indent="0">
              <a:buNone/>
            </a:pPr>
            <a:r>
              <a:rPr lang="ru-RU" sz="2400" dirty="0" smtClean="0"/>
              <a:t>К концу первого месяца </a:t>
            </a:r>
            <a:r>
              <a:rPr lang="ru-RU" sz="2400" dirty="0" smtClean="0"/>
              <a:t>наблюдается:</a:t>
            </a:r>
            <a:endParaRPr lang="ru-RU" sz="2400" dirty="0" smtClean="0"/>
          </a:p>
          <a:p>
            <a:pPr marL="0" indent="182563"/>
            <a:r>
              <a:rPr lang="ru-RU" sz="2400" dirty="0" smtClean="0"/>
              <a:t>эмоциональный спад, </a:t>
            </a:r>
          </a:p>
          <a:p>
            <a:pPr marL="0" indent="182563"/>
            <a:r>
              <a:rPr lang="ru-RU" sz="2400" dirty="0" smtClean="0"/>
              <a:t>надоедает рано вставать, </a:t>
            </a:r>
          </a:p>
          <a:p>
            <a:pPr marL="0" indent="182563"/>
            <a:r>
              <a:rPr lang="ru-RU" sz="2400" dirty="0" smtClean="0"/>
              <a:t>сидеть на уроках, </a:t>
            </a:r>
          </a:p>
          <a:p>
            <a:pPr marL="0" indent="182563"/>
            <a:r>
              <a:rPr lang="ru-RU" sz="2400" dirty="0" smtClean="0"/>
              <a:t>могут появиться первые трудности в обучении. </a:t>
            </a:r>
          </a:p>
          <a:p>
            <a:pPr marL="0" indent="0" algn="ctr">
              <a:buNone/>
            </a:pPr>
            <a:endParaRPr lang="ru-RU" sz="2400" dirty="0" smtClean="0"/>
          </a:p>
          <a:p>
            <a:pPr marL="0" indent="0" algn="ctr">
              <a:buNone/>
            </a:pPr>
            <a:endParaRPr lang="ru-RU" sz="2400" dirty="0" smtClean="0"/>
          </a:p>
          <a:p>
            <a:pPr marL="0" indent="0" algn="ctr">
              <a:buNone/>
            </a:pPr>
            <a:r>
              <a:rPr lang="ru-RU" sz="2400" dirty="0" smtClean="0"/>
              <a:t>Главное – спокойно и уверенно преодолевать их вместе с ребенком. </a:t>
            </a:r>
          </a:p>
          <a:p>
            <a:pPr marL="0" indent="0" algn="ctr">
              <a:buNone/>
            </a:pPr>
            <a:endParaRPr lang="ru-RU" sz="2400" dirty="0" smtClean="0"/>
          </a:p>
          <a:p>
            <a:endParaRPr lang="ru-RU" dirty="0"/>
          </a:p>
        </p:txBody>
      </p:sp>
      <p:sp>
        <p:nvSpPr>
          <p:cNvPr id="4" name="Дата 3"/>
          <p:cNvSpPr>
            <a:spLocks noGrp="1"/>
          </p:cNvSpPr>
          <p:nvPr>
            <p:ph type="dt" sz="half" idx="10"/>
          </p:nvPr>
        </p:nvSpPr>
        <p:spPr/>
        <p:txBody>
          <a:bodyPr/>
          <a:lstStyle/>
          <a:p>
            <a:pPr>
              <a:defRPr/>
            </a:pPr>
            <a:fld id="{EDCB30B7-166F-4CEF-A49E-3A9766243EC2}" type="datetime1">
              <a:rPr lang="ru-RU" b="1" smtClean="0"/>
              <a:t>19.09.2014</a:t>
            </a:fld>
            <a:endParaRPr lang="ru-RU" b="1" dirty="0"/>
          </a:p>
        </p:txBody>
      </p:sp>
      <p:sp>
        <p:nvSpPr>
          <p:cNvPr id="5" name="Номер слайда 4"/>
          <p:cNvSpPr>
            <a:spLocks noGrp="1"/>
          </p:cNvSpPr>
          <p:nvPr>
            <p:ph type="sldNum" sz="quarter" idx="12"/>
          </p:nvPr>
        </p:nvSpPr>
        <p:spPr/>
        <p:txBody>
          <a:bodyPr/>
          <a:lstStyle/>
          <a:p>
            <a:pPr>
              <a:defRPr/>
            </a:pPr>
            <a:fld id="{B8CEF75A-920C-4141-A5BD-64624CCC39AA}" type="slidenum">
              <a:rPr lang="ru-RU" smtClean="0"/>
              <a:pPr>
                <a:defRPr/>
              </a:pPr>
              <a:t>5</a:t>
            </a:fld>
            <a:endParaRPr lang="ru-RU"/>
          </a:p>
        </p:txBody>
      </p:sp>
      <p:sp>
        <p:nvSpPr>
          <p:cNvPr id="6" name="Нижний колонтитул 5"/>
          <p:cNvSpPr>
            <a:spLocks noGrp="1"/>
          </p:cNvSpPr>
          <p:nvPr>
            <p:ph type="ftr" sz="quarter" idx="11"/>
          </p:nvPr>
        </p:nvSpPr>
        <p:spPr>
          <a:xfrm>
            <a:off x="3124200" y="6245225"/>
            <a:ext cx="3448064" cy="476250"/>
          </a:xfrm>
        </p:spPr>
        <p:txBody>
          <a:bodyPr/>
          <a:lstStyle/>
          <a:p>
            <a:pPr>
              <a:defRPr/>
            </a:pPr>
            <a:r>
              <a:rPr lang="ru-RU" b="1" dirty="0" smtClean="0"/>
              <a:t>педагог-психолог Жаркова И.В</a:t>
            </a:r>
            <a:r>
              <a:rPr lang="ru-RU" dirty="0" smtClean="0"/>
              <a:t>.</a:t>
            </a:r>
            <a:endParaRPr lang="ru-RU" dirty="0"/>
          </a:p>
        </p:txBody>
      </p:sp>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lstStyle/>
          <a:p>
            <a:r>
              <a:rPr lang="ru-RU" sz="3600" b="1" dirty="0" smtClean="0"/>
              <a:t/>
            </a:r>
            <a:br>
              <a:rPr lang="ru-RU" sz="3600" b="1" dirty="0" smtClean="0"/>
            </a:br>
            <a:r>
              <a:rPr lang="ru-RU" sz="3600" b="1" dirty="0" smtClean="0"/>
              <a:t>РЕКОМЕНДАЦИИ ДЛЯ РОДИТЕЛЕЙ</a:t>
            </a:r>
            <a:r>
              <a:rPr lang="ru-RU" dirty="0" smtClean="0"/>
              <a:t/>
            </a:r>
            <a:br>
              <a:rPr lang="ru-RU" dirty="0" smtClean="0"/>
            </a:br>
            <a:endParaRPr lang="ru-RU" dirty="0"/>
          </a:p>
        </p:txBody>
      </p:sp>
      <p:sp>
        <p:nvSpPr>
          <p:cNvPr id="3" name="Содержимое 2"/>
          <p:cNvSpPr>
            <a:spLocks noGrp="1"/>
          </p:cNvSpPr>
          <p:nvPr>
            <p:ph idx="1"/>
          </p:nvPr>
        </p:nvSpPr>
        <p:spPr>
          <a:xfrm>
            <a:off x="285720" y="928670"/>
            <a:ext cx="8572560" cy="5197493"/>
          </a:xfrm>
        </p:spPr>
        <p:txBody>
          <a:bodyPr/>
          <a:lstStyle/>
          <a:p>
            <a:pPr lvl="0"/>
            <a:r>
              <a:rPr lang="ru-RU" sz="1800" i="1" dirty="0" smtClean="0"/>
              <a:t>Родителям необходимо поддерживать спокойную и стабильную атмосферу в доме, когда в школьной жизни ребенка происходят изменения.</a:t>
            </a:r>
            <a:endParaRPr lang="ru-RU" sz="1800" dirty="0" smtClean="0"/>
          </a:p>
          <a:p>
            <a:pPr lvl="0"/>
            <a:r>
              <a:rPr lang="ru-RU" sz="1800" i="1" dirty="0" smtClean="0"/>
              <a:t>В жизни ребенка появился человек более авторитетный, чем родители. Это учитель. Родителям необходимо уважать мнение первоклассника о педагоге.</a:t>
            </a:r>
            <a:endParaRPr lang="ru-RU" sz="1800" dirty="0" smtClean="0"/>
          </a:p>
          <a:p>
            <a:pPr lvl="0"/>
            <a:r>
              <a:rPr lang="ru-RU" sz="1800" i="1" dirty="0" smtClean="0"/>
              <a:t>Никогда не говорите отрицательно об учителе в присутствии ребенка, так как учитель становится для ребенка эталоном, кумиром и таким он останется до 4-го класса.</a:t>
            </a:r>
            <a:endParaRPr lang="ru-RU" sz="1800" dirty="0" smtClean="0"/>
          </a:p>
          <a:p>
            <a:pPr lvl="0"/>
            <a:r>
              <a:rPr lang="ru-RU" sz="1800" i="1" dirty="0" smtClean="0"/>
              <a:t>Решайте все недоразумения непосредственно с учителем, постарайтесь, чтобы ваш разговор происходил без ребенка.</a:t>
            </a:r>
            <a:endParaRPr lang="ru-RU" sz="1800" dirty="0" smtClean="0"/>
          </a:p>
          <a:p>
            <a:pPr lvl="0"/>
            <a:r>
              <a:rPr lang="ru-RU" sz="1800" i="1" dirty="0" smtClean="0"/>
              <a:t>Режим родителей должен быть подчинен режиму школьника, родители должны своим примером (а не нотациями) показывать, как организовывать учебные дни.</a:t>
            </a:r>
          </a:p>
          <a:p>
            <a:pPr lvl="0"/>
            <a:endParaRPr lang="ru-RU" sz="1800" dirty="0" smtClean="0"/>
          </a:p>
          <a:p>
            <a:endParaRPr lang="ru-RU" dirty="0"/>
          </a:p>
        </p:txBody>
      </p:sp>
      <p:sp>
        <p:nvSpPr>
          <p:cNvPr id="4" name="Дата 3"/>
          <p:cNvSpPr>
            <a:spLocks noGrp="1"/>
          </p:cNvSpPr>
          <p:nvPr>
            <p:ph type="dt" sz="half" idx="10"/>
          </p:nvPr>
        </p:nvSpPr>
        <p:spPr/>
        <p:txBody>
          <a:bodyPr/>
          <a:lstStyle/>
          <a:p>
            <a:pPr>
              <a:defRPr/>
            </a:pPr>
            <a:fld id="{401D1733-AA8A-4A31-BF53-5B28BCBBBF49}" type="datetime1">
              <a:rPr lang="ru-RU" b="1" smtClean="0"/>
              <a:t>19.09.2014</a:t>
            </a:fld>
            <a:endParaRPr lang="ru-RU" b="1" dirty="0"/>
          </a:p>
        </p:txBody>
      </p:sp>
      <p:sp>
        <p:nvSpPr>
          <p:cNvPr id="5" name="Номер слайда 4"/>
          <p:cNvSpPr>
            <a:spLocks noGrp="1"/>
          </p:cNvSpPr>
          <p:nvPr>
            <p:ph type="sldNum" sz="quarter" idx="12"/>
          </p:nvPr>
        </p:nvSpPr>
        <p:spPr/>
        <p:txBody>
          <a:bodyPr/>
          <a:lstStyle/>
          <a:p>
            <a:pPr>
              <a:defRPr/>
            </a:pPr>
            <a:fld id="{B8CEF75A-920C-4141-A5BD-64624CCC39AA}" type="slidenum">
              <a:rPr lang="ru-RU" smtClean="0"/>
              <a:pPr>
                <a:defRPr/>
              </a:pPr>
              <a:t>6</a:t>
            </a:fld>
            <a:endParaRPr lang="ru-RU"/>
          </a:p>
        </p:txBody>
      </p:sp>
      <p:sp>
        <p:nvSpPr>
          <p:cNvPr id="6" name="Нижний колонтитул 5"/>
          <p:cNvSpPr>
            <a:spLocks noGrp="1"/>
          </p:cNvSpPr>
          <p:nvPr>
            <p:ph type="ftr" sz="quarter" idx="11"/>
          </p:nvPr>
        </p:nvSpPr>
        <p:spPr>
          <a:xfrm>
            <a:off x="3124200" y="6245225"/>
            <a:ext cx="3090874" cy="476250"/>
          </a:xfrm>
        </p:spPr>
        <p:txBody>
          <a:bodyPr/>
          <a:lstStyle/>
          <a:p>
            <a:pPr>
              <a:defRPr/>
            </a:pPr>
            <a:r>
              <a:rPr lang="ru-RU" b="1" dirty="0" smtClean="0"/>
              <a:t>педагог-психолог Жаркова И.В.</a:t>
            </a:r>
            <a:endParaRPr lang="ru-RU" b="1" dirty="0"/>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lstStyle/>
          <a:p>
            <a:r>
              <a:rPr lang="ru-RU" sz="3600" b="1" dirty="0" smtClean="0"/>
              <a:t/>
            </a:r>
            <a:br>
              <a:rPr lang="ru-RU" sz="3600" b="1" dirty="0" smtClean="0"/>
            </a:br>
            <a:r>
              <a:rPr lang="ru-RU" sz="3600" b="1" dirty="0" smtClean="0"/>
              <a:t>РЕКОМЕНДАЦИИ ДЛЯ РОДИТЕЛЕЙ</a:t>
            </a:r>
            <a:r>
              <a:rPr lang="ru-RU" dirty="0" smtClean="0"/>
              <a:t/>
            </a:r>
            <a:br>
              <a:rPr lang="ru-RU" dirty="0" smtClean="0"/>
            </a:br>
            <a:endParaRPr lang="ru-RU" dirty="0"/>
          </a:p>
        </p:txBody>
      </p:sp>
      <p:sp>
        <p:nvSpPr>
          <p:cNvPr id="3" name="Содержимое 2"/>
          <p:cNvSpPr>
            <a:spLocks noGrp="1"/>
          </p:cNvSpPr>
          <p:nvPr>
            <p:ph idx="1"/>
          </p:nvPr>
        </p:nvSpPr>
        <p:spPr>
          <a:xfrm>
            <a:off x="457200" y="1071546"/>
            <a:ext cx="8229600" cy="5054617"/>
          </a:xfrm>
        </p:spPr>
        <p:txBody>
          <a:bodyPr/>
          <a:lstStyle/>
          <a:p>
            <a:pPr lvl="0"/>
            <a:r>
              <a:rPr lang="ru-RU" sz="1800" i="1" dirty="0" smtClean="0"/>
              <a:t>Формируйте познавательную активность: учитесь вместе с детьми, вместе посещайте музеи, театры, выставки, читайте книги ребенка, а затем обсуждайте их, подыскивайте новые книги для совместного чтения, размышляйте вместе над интересующими вас проблемами, ходите вместе в библиотеку.</a:t>
            </a:r>
            <a:endParaRPr lang="ru-RU" sz="1800" dirty="0" smtClean="0"/>
          </a:p>
          <a:p>
            <a:pPr lvl="0"/>
            <a:r>
              <a:rPr lang="ru-RU" sz="1800" i="1" dirty="0" smtClean="0"/>
              <a:t>Встречайте ребенка после школы спокойно, не обрушивайте на него тысячу вопросов, дайте расслабиться (вспомните, что вы сами чувствуете после тяжелого рабочего дня, многочасового общения с людьми).</a:t>
            </a:r>
            <a:endParaRPr lang="ru-RU" sz="1800" dirty="0" smtClean="0"/>
          </a:p>
          <a:p>
            <a:pPr lvl="0"/>
            <a:r>
              <a:rPr lang="ru-RU" sz="1800" i="1" dirty="0" smtClean="0"/>
              <a:t>Если ребенок хочет поделиться чем-то, не отмахивайтесь, не откладывайте на потом, выслушайте, это не займет много времени.</a:t>
            </a:r>
            <a:endParaRPr lang="ru-RU" sz="1800" dirty="0" smtClean="0"/>
          </a:p>
          <a:p>
            <a:pPr lvl="0"/>
            <a:r>
              <a:rPr lang="ru-RU" sz="1800" i="1" dirty="0" smtClean="0"/>
              <a:t>После школы не торопитесь садиться за уроки, необходимы два-три часа отдыха (в том числе и сон) для восстановления сил.</a:t>
            </a:r>
            <a:endParaRPr lang="ru-RU" sz="1800" dirty="0" smtClean="0"/>
          </a:p>
          <a:p>
            <a:endParaRPr lang="ru-RU" dirty="0"/>
          </a:p>
        </p:txBody>
      </p:sp>
      <p:sp>
        <p:nvSpPr>
          <p:cNvPr id="4" name="Дата 3"/>
          <p:cNvSpPr>
            <a:spLocks noGrp="1"/>
          </p:cNvSpPr>
          <p:nvPr>
            <p:ph type="dt" sz="half" idx="10"/>
          </p:nvPr>
        </p:nvSpPr>
        <p:spPr/>
        <p:txBody>
          <a:bodyPr/>
          <a:lstStyle/>
          <a:p>
            <a:pPr>
              <a:defRPr/>
            </a:pPr>
            <a:fld id="{C51CC741-F21A-4697-AD87-F7892EEF457F}" type="datetime1">
              <a:rPr lang="ru-RU" b="1" smtClean="0"/>
              <a:t>19.09.2014</a:t>
            </a:fld>
            <a:endParaRPr lang="ru-RU" b="1" dirty="0"/>
          </a:p>
        </p:txBody>
      </p:sp>
      <p:sp>
        <p:nvSpPr>
          <p:cNvPr id="5" name="Номер слайда 4"/>
          <p:cNvSpPr>
            <a:spLocks noGrp="1"/>
          </p:cNvSpPr>
          <p:nvPr>
            <p:ph type="sldNum" sz="quarter" idx="12"/>
          </p:nvPr>
        </p:nvSpPr>
        <p:spPr/>
        <p:txBody>
          <a:bodyPr/>
          <a:lstStyle/>
          <a:p>
            <a:pPr>
              <a:defRPr/>
            </a:pPr>
            <a:fld id="{B8CEF75A-920C-4141-A5BD-64624CCC39AA}" type="slidenum">
              <a:rPr lang="ru-RU" smtClean="0"/>
              <a:pPr>
                <a:defRPr/>
              </a:pPr>
              <a:t>7</a:t>
            </a:fld>
            <a:endParaRPr lang="ru-RU"/>
          </a:p>
        </p:txBody>
      </p:sp>
      <p:sp>
        <p:nvSpPr>
          <p:cNvPr id="6" name="Нижний колонтитул 5"/>
          <p:cNvSpPr>
            <a:spLocks noGrp="1"/>
          </p:cNvSpPr>
          <p:nvPr>
            <p:ph type="ftr" sz="quarter" idx="11"/>
          </p:nvPr>
        </p:nvSpPr>
        <p:spPr>
          <a:xfrm>
            <a:off x="3124200" y="6245225"/>
            <a:ext cx="3233750" cy="476250"/>
          </a:xfrm>
        </p:spPr>
        <p:txBody>
          <a:bodyPr/>
          <a:lstStyle/>
          <a:p>
            <a:pPr>
              <a:defRPr/>
            </a:pPr>
            <a:r>
              <a:rPr lang="ru-RU" b="1" dirty="0" smtClean="0"/>
              <a:t>педагог-психолог Жаркова И.В.</a:t>
            </a:r>
            <a:endParaRPr lang="ru-RU" b="1" dirty="0"/>
          </a:p>
        </p:txBody>
      </p:sp>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lstStyle/>
          <a:p>
            <a:r>
              <a:rPr lang="ru-RU" sz="3600" b="1" dirty="0" smtClean="0"/>
              <a:t/>
            </a:r>
            <a:br>
              <a:rPr lang="ru-RU" sz="3600" b="1" dirty="0" smtClean="0"/>
            </a:br>
            <a:r>
              <a:rPr lang="ru-RU" sz="3600" b="1" dirty="0" smtClean="0"/>
              <a:t>РЕКОМЕНДАЦИИ ДЛЯ РОДИТЕЛЕЙ</a:t>
            </a:r>
            <a:r>
              <a:rPr lang="ru-RU" dirty="0" smtClean="0"/>
              <a:t/>
            </a:r>
            <a:br>
              <a:rPr lang="ru-RU" dirty="0" smtClean="0"/>
            </a:br>
            <a:endParaRPr lang="ru-RU" dirty="0"/>
          </a:p>
        </p:txBody>
      </p:sp>
      <p:sp>
        <p:nvSpPr>
          <p:cNvPr id="3" name="Содержимое 2"/>
          <p:cNvSpPr>
            <a:spLocks noGrp="1"/>
          </p:cNvSpPr>
          <p:nvPr>
            <p:ph idx="1"/>
          </p:nvPr>
        </p:nvSpPr>
        <p:spPr>
          <a:xfrm>
            <a:off x="457200" y="857232"/>
            <a:ext cx="8229600" cy="5268931"/>
          </a:xfrm>
        </p:spPr>
        <p:txBody>
          <a:bodyPr/>
          <a:lstStyle/>
          <a:p>
            <a:pPr lvl="0"/>
            <a:r>
              <a:rPr lang="ru-RU" sz="1800" i="1" dirty="0" smtClean="0"/>
              <a:t>Во время приготовления уроков не сидите над душой, дайте ребенку возможность работать самому, но если уж нужна ваша помощь, наберитесь терпения. Спокойный тон, поддержка («Не волнуйся, все получится!», «Давай разберемся вместе!», «Я тебе помогу!») и похвала (даже если не очень получается) необходимы.</a:t>
            </a:r>
            <a:endParaRPr lang="ru-RU" sz="1800" dirty="0" smtClean="0"/>
          </a:p>
          <a:p>
            <a:pPr lvl="0"/>
            <a:r>
              <a:rPr lang="ru-RU" sz="1800" i="1" dirty="0" smtClean="0"/>
              <a:t>Найдите в течение дня хотя бы полчаса, когда вы будете принадлежать только ребенку, не отвлекаясь на домашние заботы, телевизор, общение с другими членами семьи. В этот момент важнее всего его дела, заботы, радости и неудачи.</a:t>
            </a:r>
            <a:endParaRPr lang="ru-RU" sz="1800" dirty="0" smtClean="0"/>
          </a:p>
          <a:p>
            <a:pPr lvl="0"/>
            <a:r>
              <a:rPr lang="ru-RU" sz="1800" i="1" dirty="0" smtClean="0"/>
              <a:t>Учтите, что даже «совсем большие» дети (мы часто говорим: «Ты уже большой!» 7–8-летнему ребенку) очень любят сказку перед сном, песенку и ласковое поглаживание. Все это успокаивает, помогает снять напряжение, накопившееся за день. Старайтесь не вспоминать перед сном неприятности, не выяснять отношения.</a:t>
            </a:r>
            <a:endParaRPr lang="ru-RU" sz="1800" dirty="0" smtClean="0"/>
          </a:p>
          <a:p>
            <a:endParaRPr lang="ru-RU" dirty="0"/>
          </a:p>
        </p:txBody>
      </p:sp>
      <p:sp>
        <p:nvSpPr>
          <p:cNvPr id="4" name="Дата 3"/>
          <p:cNvSpPr>
            <a:spLocks noGrp="1"/>
          </p:cNvSpPr>
          <p:nvPr>
            <p:ph type="dt" sz="half" idx="10"/>
          </p:nvPr>
        </p:nvSpPr>
        <p:spPr/>
        <p:txBody>
          <a:bodyPr/>
          <a:lstStyle/>
          <a:p>
            <a:pPr>
              <a:defRPr/>
            </a:pPr>
            <a:fld id="{5D7107AF-B4C0-4C0E-9AA9-ACF65DDD6161}" type="datetime1">
              <a:rPr lang="ru-RU" b="1" smtClean="0"/>
              <a:t>19.09.2014</a:t>
            </a:fld>
            <a:endParaRPr lang="ru-RU" b="1" dirty="0"/>
          </a:p>
        </p:txBody>
      </p:sp>
      <p:sp>
        <p:nvSpPr>
          <p:cNvPr id="5" name="Номер слайда 4"/>
          <p:cNvSpPr>
            <a:spLocks noGrp="1"/>
          </p:cNvSpPr>
          <p:nvPr>
            <p:ph type="sldNum" sz="quarter" idx="12"/>
          </p:nvPr>
        </p:nvSpPr>
        <p:spPr/>
        <p:txBody>
          <a:bodyPr/>
          <a:lstStyle/>
          <a:p>
            <a:pPr>
              <a:defRPr/>
            </a:pPr>
            <a:fld id="{B8CEF75A-920C-4141-A5BD-64624CCC39AA}" type="slidenum">
              <a:rPr lang="ru-RU" smtClean="0"/>
              <a:pPr>
                <a:defRPr/>
              </a:pPr>
              <a:t>8</a:t>
            </a:fld>
            <a:endParaRPr lang="ru-RU"/>
          </a:p>
        </p:txBody>
      </p:sp>
      <p:sp>
        <p:nvSpPr>
          <p:cNvPr id="6" name="Нижний колонтитул 5"/>
          <p:cNvSpPr>
            <a:spLocks noGrp="1"/>
          </p:cNvSpPr>
          <p:nvPr>
            <p:ph type="ftr" sz="quarter" idx="11"/>
          </p:nvPr>
        </p:nvSpPr>
        <p:spPr>
          <a:xfrm>
            <a:off x="3124200" y="6245225"/>
            <a:ext cx="3233750" cy="476250"/>
          </a:xfrm>
        </p:spPr>
        <p:txBody>
          <a:bodyPr/>
          <a:lstStyle/>
          <a:p>
            <a:pPr>
              <a:defRPr/>
            </a:pPr>
            <a:r>
              <a:rPr lang="ru-RU" b="1" dirty="0" smtClean="0"/>
              <a:t>педагог-психолог Жаркова И.В.</a:t>
            </a:r>
            <a:endParaRPr lang="ru-RU" b="1" dirty="0"/>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ctr">
              <a:buNone/>
            </a:pPr>
            <a:r>
              <a:rPr lang="ru-RU" sz="4000" dirty="0" smtClean="0"/>
              <a:t>Оценить степень адаптации Вашего ребенка к школе </a:t>
            </a:r>
            <a:endParaRPr lang="ru-RU" sz="4000" dirty="0" smtClean="0"/>
          </a:p>
          <a:p>
            <a:pPr algn="ctr">
              <a:buNone/>
            </a:pPr>
            <a:r>
              <a:rPr lang="ru-RU" sz="4000" dirty="0" smtClean="0"/>
              <a:t>Вам </a:t>
            </a:r>
            <a:r>
              <a:rPr lang="ru-RU" sz="4000" dirty="0" smtClean="0"/>
              <a:t>поможет </a:t>
            </a:r>
            <a:endParaRPr lang="ru-RU" sz="4000" dirty="0" smtClean="0"/>
          </a:p>
          <a:p>
            <a:pPr algn="ctr">
              <a:buNone/>
            </a:pPr>
            <a:r>
              <a:rPr lang="ru-RU" sz="4000" b="1" dirty="0" smtClean="0"/>
              <a:t>«</a:t>
            </a:r>
            <a:r>
              <a:rPr lang="ru-RU" sz="4000" b="1" dirty="0" smtClean="0"/>
              <a:t>Анкета для родителей первоклассника</a:t>
            </a:r>
            <a:r>
              <a:rPr lang="ru-RU" sz="4000" b="1" dirty="0" smtClean="0"/>
              <a:t>»</a:t>
            </a:r>
            <a:endParaRPr lang="ru-RU" sz="4000" b="1" dirty="0" smtClean="0"/>
          </a:p>
          <a:p>
            <a:endParaRPr lang="ru-RU" dirty="0"/>
          </a:p>
        </p:txBody>
      </p:sp>
      <p:sp>
        <p:nvSpPr>
          <p:cNvPr id="4" name="Дата 3"/>
          <p:cNvSpPr>
            <a:spLocks noGrp="1"/>
          </p:cNvSpPr>
          <p:nvPr>
            <p:ph type="dt" sz="half" idx="10"/>
          </p:nvPr>
        </p:nvSpPr>
        <p:spPr>
          <a:xfrm>
            <a:off x="357158" y="6381750"/>
            <a:ext cx="2133600" cy="476250"/>
          </a:xfrm>
        </p:spPr>
        <p:txBody>
          <a:bodyPr/>
          <a:lstStyle/>
          <a:p>
            <a:pPr>
              <a:defRPr/>
            </a:pPr>
            <a:fld id="{F03B3A0C-7BA0-4598-91D5-C5D27DC47743}" type="datetime1">
              <a:rPr lang="ru-RU" b="1" smtClean="0"/>
              <a:t>19.09.2014</a:t>
            </a:fld>
            <a:endParaRPr lang="ru-RU" b="1" dirty="0"/>
          </a:p>
        </p:txBody>
      </p:sp>
      <p:sp>
        <p:nvSpPr>
          <p:cNvPr id="5" name="Номер слайда 4"/>
          <p:cNvSpPr>
            <a:spLocks noGrp="1"/>
          </p:cNvSpPr>
          <p:nvPr>
            <p:ph type="sldNum" sz="quarter" idx="12"/>
          </p:nvPr>
        </p:nvSpPr>
        <p:spPr/>
        <p:txBody>
          <a:bodyPr/>
          <a:lstStyle/>
          <a:p>
            <a:pPr>
              <a:defRPr/>
            </a:pPr>
            <a:fld id="{B8CEF75A-920C-4141-A5BD-64624CCC39AA}" type="slidenum">
              <a:rPr lang="ru-RU" smtClean="0"/>
              <a:pPr>
                <a:defRPr/>
              </a:pPr>
              <a:t>9</a:t>
            </a:fld>
            <a:endParaRPr lang="ru-RU"/>
          </a:p>
        </p:txBody>
      </p:sp>
      <p:sp>
        <p:nvSpPr>
          <p:cNvPr id="6" name="Нижний колонтитул 5"/>
          <p:cNvSpPr>
            <a:spLocks noGrp="1"/>
          </p:cNvSpPr>
          <p:nvPr>
            <p:ph type="ftr" sz="quarter" idx="11"/>
          </p:nvPr>
        </p:nvSpPr>
        <p:spPr>
          <a:xfrm>
            <a:off x="3071802" y="6381750"/>
            <a:ext cx="4305320" cy="476250"/>
          </a:xfrm>
        </p:spPr>
        <p:txBody>
          <a:bodyPr/>
          <a:lstStyle/>
          <a:p>
            <a:pPr>
              <a:defRPr/>
            </a:pPr>
            <a:r>
              <a:rPr lang="ru-RU" b="1" dirty="0" smtClean="0"/>
              <a:t>педагог-психолог Жаркова И.В.</a:t>
            </a:r>
            <a:endParaRPr lang="ru-RU" b="1" dirty="0"/>
          </a:p>
        </p:txBody>
      </p:sp>
    </p:spTree>
  </p:cSld>
  <p:clrMapOvr>
    <a:masterClrMapping/>
  </p:clrMapOvr>
  <p:transition spd="med">
    <p:dissolve/>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для детских презентаций</Template>
  <TotalTime>1485</TotalTime>
  <Words>649</Words>
  <Application>Microsoft Office PowerPoint</Application>
  <PresentationFormat>Экран (4:3)</PresentationFormat>
  <Paragraphs>66</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Diseño predeterminado</vt:lpstr>
      <vt:lpstr> Уже школьник! </vt:lpstr>
      <vt:lpstr> Процесс адаптации в каждом отдельном случае будет различным  </vt:lpstr>
      <vt:lpstr>Слайд 3</vt:lpstr>
      <vt:lpstr>РЕКОМЕНДАЦИИ ДЛЯ РОДИТЕЛЕЙ </vt:lpstr>
      <vt:lpstr> Первые месяцы в школе </vt:lpstr>
      <vt:lpstr> РЕКОМЕНДАЦИИ ДЛЯ РОДИТЕЛЕЙ </vt:lpstr>
      <vt:lpstr> РЕКОМЕНДАЦИИ ДЛЯ РОДИТЕЛЕЙ </vt:lpstr>
      <vt:lpstr> РЕКОМЕНДАЦИИ ДЛЯ РОДИТЕЛЕЙ </vt:lpstr>
      <vt:lpstr>Слайд 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Наташа</dc:creator>
  <cp:lastModifiedBy>INFORSER</cp:lastModifiedBy>
  <cp:revision>110</cp:revision>
  <dcterms:created xsi:type="dcterms:W3CDTF">2009-03-26T15:26:32Z</dcterms:created>
  <dcterms:modified xsi:type="dcterms:W3CDTF">2014-09-19T12:09:53Z</dcterms:modified>
</cp:coreProperties>
</file>