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C8AC365-70F9-42D5-BED6-870B33EAD5FC}" type="datetimeFigureOut">
              <a:rPr lang="ru-RU" smtClean="0"/>
              <a:t>10.10.2012</a:t>
            </a:fld>
            <a:endParaRPr lang="ru-RU"/>
          </a:p>
        </p:txBody>
      </p:sp>
      <p:sp>
        <p:nvSpPr>
          <p:cNvPr id="16" name="Номер слайда 15"/>
          <p:cNvSpPr>
            <a:spLocks noGrp="1"/>
          </p:cNvSpPr>
          <p:nvPr>
            <p:ph type="sldNum" sz="quarter" idx="11"/>
          </p:nvPr>
        </p:nvSpPr>
        <p:spPr/>
        <p:txBody>
          <a:bodyPr/>
          <a:lstStyle/>
          <a:p>
            <a:fld id="{2063B88D-A3BE-4BAA-ADEF-0BD0446A593A}"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8AC365-70F9-42D5-BED6-870B33EAD5FC}" type="datetimeFigureOut">
              <a:rPr lang="ru-RU" smtClean="0"/>
              <a:t>10.10.2012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3B88D-A3BE-4BAA-ADEF-0BD0446A593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8AC365-70F9-42D5-BED6-870B33EAD5FC}" type="datetimeFigureOut">
              <a:rPr lang="ru-RU" smtClean="0"/>
              <a:t>10.10.2012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3B88D-A3BE-4BAA-ADEF-0BD0446A593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C8AC365-70F9-42D5-BED6-870B33EAD5FC}" type="datetimeFigureOut">
              <a:rPr lang="ru-RU" smtClean="0"/>
              <a:t>10.10.2012</a:t>
            </a:fld>
            <a:endParaRPr lang="ru-RU"/>
          </a:p>
        </p:txBody>
      </p:sp>
      <p:sp>
        <p:nvSpPr>
          <p:cNvPr id="15" name="Номер слайда 14"/>
          <p:cNvSpPr>
            <a:spLocks noGrp="1"/>
          </p:cNvSpPr>
          <p:nvPr>
            <p:ph type="sldNum" sz="quarter" idx="15"/>
          </p:nvPr>
        </p:nvSpPr>
        <p:spPr/>
        <p:txBody>
          <a:bodyPr/>
          <a:lstStyle>
            <a:lvl1pPr algn="ctr">
              <a:defRPr/>
            </a:lvl1pPr>
          </a:lstStyle>
          <a:p>
            <a:fld id="{2063B88D-A3BE-4BAA-ADEF-0BD0446A593A}"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C8AC365-70F9-42D5-BED6-870B33EAD5FC}" type="datetimeFigureOut">
              <a:rPr lang="ru-RU" smtClean="0"/>
              <a:t>10.10.2012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3B88D-A3BE-4BAA-ADEF-0BD0446A593A}"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C8AC365-70F9-42D5-BED6-870B33EAD5FC}" type="datetimeFigureOut">
              <a:rPr lang="ru-RU" smtClean="0"/>
              <a:t>10.10.2012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63B88D-A3BE-4BAA-ADEF-0BD0446A593A}"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063B88D-A3BE-4BAA-ADEF-0BD0446A593A}"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C8AC365-70F9-42D5-BED6-870B33EAD5FC}" type="datetimeFigureOut">
              <a:rPr lang="ru-RU" smtClean="0"/>
              <a:t>10.10.2012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C8AC365-70F9-42D5-BED6-870B33EAD5FC}" type="datetimeFigureOut">
              <a:rPr lang="ru-RU" smtClean="0"/>
              <a:t>10.10.2012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63B88D-A3BE-4BAA-ADEF-0BD0446A593A}"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8AC365-70F9-42D5-BED6-870B33EAD5FC}" type="datetimeFigureOut">
              <a:rPr lang="ru-RU" smtClean="0"/>
              <a:t>10.10.2012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63B88D-A3BE-4BAA-ADEF-0BD0446A593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C8AC365-70F9-42D5-BED6-870B33EAD5FC}" type="datetimeFigureOut">
              <a:rPr lang="ru-RU" smtClean="0"/>
              <a:t>10.10.2012</a:t>
            </a:fld>
            <a:endParaRPr lang="ru-RU"/>
          </a:p>
        </p:txBody>
      </p:sp>
      <p:sp>
        <p:nvSpPr>
          <p:cNvPr id="9" name="Номер слайда 8"/>
          <p:cNvSpPr>
            <a:spLocks noGrp="1"/>
          </p:cNvSpPr>
          <p:nvPr>
            <p:ph type="sldNum" sz="quarter" idx="15"/>
          </p:nvPr>
        </p:nvSpPr>
        <p:spPr/>
        <p:txBody>
          <a:bodyPr/>
          <a:lstStyle/>
          <a:p>
            <a:fld id="{2063B88D-A3BE-4BAA-ADEF-0BD0446A593A}"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C8AC365-70F9-42D5-BED6-870B33EAD5FC}" type="datetimeFigureOut">
              <a:rPr lang="ru-RU" smtClean="0"/>
              <a:t>10.10.2012</a:t>
            </a:fld>
            <a:endParaRPr lang="ru-RU"/>
          </a:p>
        </p:txBody>
      </p:sp>
      <p:sp>
        <p:nvSpPr>
          <p:cNvPr id="9" name="Номер слайда 8"/>
          <p:cNvSpPr>
            <a:spLocks noGrp="1"/>
          </p:cNvSpPr>
          <p:nvPr>
            <p:ph type="sldNum" sz="quarter" idx="11"/>
          </p:nvPr>
        </p:nvSpPr>
        <p:spPr/>
        <p:txBody>
          <a:bodyPr/>
          <a:lstStyle/>
          <a:p>
            <a:fld id="{2063B88D-A3BE-4BAA-ADEF-0BD0446A593A}"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C8AC365-70F9-42D5-BED6-870B33EAD5FC}" type="datetimeFigureOut">
              <a:rPr lang="ru-RU" smtClean="0"/>
              <a:t>10.10.2012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063B88D-A3BE-4BAA-ADEF-0BD0446A593A}"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err="1" smtClean="0"/>
              <a:t>Сахатова</a:t>
            </a:r>
            <a:r>
              <a:rPr lang="ru-RU" dirty="0" smtClean="0"/>
              <a:t> Г.Г.</a:t>
            </a:r>
          </a:p>
          <a:p>
            <a:r>
              <a:rPr lang="ru-RU" dirty="0" smtClean="0"/>
              <a:t>2012 ГОД</a:t>
            </a:r>
            <a:endParaRPr lang="ru-RU" dirty="0"/>
          </a:p>
        </p:txBody>
      </p:sp>
      <p:sp>
        <p:nvSpPr>
          <p:cNvPr id="2" name="Заголовок 1"/>
          <p:cNvSpPr>
            <a:spLocks noGrp="1"/>
          </p:cNvSpPr>
          <p:nvPr>
            <p:ph type="ctrTitle"/>
          </p:nvPr>
        </p:nvSpPr>
        <p:spPr>
          <a:xfrm>
            <a:off x="683568" y="1196752"/>
            <a:ext cx="7772400" cy="1470025"/>
          </a:xfrm>
        </p:spPr>
        <p:txBody>
          <a:bodyPr/>
          <a:lstStyle/>
          <a:p>
            <a:r>
              <a:rPr lang="ru-RU" dirty="0" smtClean="0">
                <a:solidFill>
                  <a:srgbClr val="FF0000"/>
                </a:solidFill>
              </a:rPr>
              <a:t>ВОЙНА 1812 ГОДА</a:t>
            </a:r>
            <a:br>
              <a:rPr lang="ru-RU" dirty="0" smtClean="0">
                <a:solidFill>
                  <a:srgbClr val="FF0000"/>
                </a:solidFill>
              </a:rPr>
            </a:br>
            <a:r>
              <a:rPr lang="ru-RU" dirty="0" smtClean="0">
                <a:solidFill>
                  <a:srgbClr val="FF0000"/>
                </a:solidFill>
              </a:rPr>
              <a:t>И ЕЕ ГЕРОИ</a:t>
            </a: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219200"/>
          </a:xfrm>
        </p:spPr>
        <p:txBody>
          <a:bodyPr>
            <a:normAutofit/>
          </a:bodyPr>
          <a:lstStyle/>
          <a:p>
            <a:pPr algn="ctr"/>
            <a:r>
              <a:rPr lang="ru-RU" dirty="0" smtClean="0">
                <a:solidFill>
                  <a:srgbClr val="FF0000"/>
                </a:solidFill>
              </a:rPr>
              <a:t>Начало войны</a:t>
            </a:r>
            <a:endParaRPr lang="ru-RU" dirty="0">
              <a:solidFill>
                <a:srgbClr val="FF0000"/>
              </a:solidFill>
            </a:endParaRPr>
          </a:p>
        </p:txBody>
      </p:sp>
      <p:pic>
        <p:nvPicPr>
          <p:cNvPr id="5" name="Содержимое 4" descr="83920122_borodinskoe.jpg"/>
          <p:cNvPicPr>
            <a:picLocks noGrp="1" noChangeAspect="1"/>
          </p:cNvPicPr>
          <p:nvPr>
            <p:ph sz="half" idx="1"/>
          </p:nvPr>
        </p:nvPicPr>
        <p:blipFill>
          <a:blip r:embed="rId2" cstate="print"/>
          <a:stretch>
            <a:fillRect/>
          </a:stretch>
        </p:blipFill>
        <p:spPr>
          <a:xfrm>
            <a:off x="179388" y="1927315"/>
            <a:ext cx="4316412" cy="2830333"/>
          </a:xfrm>
        </p:spPr>
      </p:pic>
      <p:sp>
        <p:nvSpPr>
          <p:cNvPr id="4" name="Содержимое 3"/>
          <p:cNvSpPr>
            <a:spLocks noGrp="1"/>
          </p:cNvSpPr>
          <p:nvPr>
            <p:ph sz="half" idx="2"/>
          </p:nvPr>
        </p:nvSpPr>
        <p:spPr/>
        <p:txBody>
          <a:bodyPr>
            <a:normAutofit fontScale="62500" lnSpcReduction="20000"/>
          </a:bodyPr>
          <a:lstStyle/>
          <a:p>
            <a:r>
              <a:rPr lang="ru-RU" b="1" dirty="0" smtClean="0"/>
              <a:t>Вторжение в Россию наполеоновских войск. 12 июня 1812 г. “Великая армия” Наполеона (640 тысяч человек), переправившись через Неман, вторглась в пределы Российской империи. Русская армия насчитывала 590 тысяч человек, но против Наполеона можно было выставить немногим более 200 тысяч. Она была разделена на три далеко отстоящие друг от друга группы (под командованием генералов М. Б. Барклая-де-Толли, П. И. Багратиона и А. П. </a:t>
            </a:r>
            <a:r>
              <a:rPr lang="ru-RU" b="1" dirty="0" err="1" smtClean="0"/>
              <a:t>Тормасова</a:t>
            </a:r>
            <a:r>
              <a:rPr lang="ru-RU" b="1" dirty="0" smtClean="0"/>
              <a:t>). Александр I находился при штабе армии Барклая. “Я не положу оружия,— заявил он,—доколе ни единого неприятельского воина не останется в царстве моем”.</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бородинское сражене.jpg"/>
          <p:cNvPicPr>
            <a:picLocks noGrp="1" noChangeAspect="1"/>
          </p:cNvPicPr>
          <p:nvPr>
            <p:ph idx="1"/>
          </p:nvPr>
        </p:nvPicPr>
        <p:blipFill>
          <a:blip r:embed="rId2" cstate="print"/>
          <a:stretch>
            <a:fillRect/>
          </a:stretch>
        </p:blipFill>
        <p:spPr>
          <a:xfrm>
            <a:off x="3887416" y="2492896"/>
            <a:ext cx="5256584" cy="3850448"/>
          </a:xfrm>
        </p:spPr>
      </p:pic>
      <p:sp>
        <p:nvSpPr>
          <p:cNvPr id="2" name="Заголовок 1"/>
          <p:cNvSpPr>
            <a:spLocks noGrp="1"/>
          </p:cNvSpPr>
          <p:nvPr>
            <p:ph type="title"/>
          </p:nvPr>
        </p:nvSpPr>
        <p:spPr>
          <a:xfrm>
            <a:off x="539552" y="-387424"/>
            <a:ext cx="8229600" cy="1530424"/>
          </a:xfrm>
        </p:spPr>
        <p:txBody>
          <a:bodyPr/>
          <a:lstStyle/>
          <a:p>
            <a:r>
              <a:rPr lang="ru-RU" dirty="0" smtClean="0">
                <a:solidFill>
                  <a:srgbClr val="FF0000"/>
                </a:solidFill>
              </a:rPr>
              <a:t>Бородинское сражение</a:t>
            </a:r>
            <a:endParaRPr lang="ru-RU" dirty="0">
              <a:solidFill>
                <a:srgbClr val="FF0000"/>
              </a:solidFill>
            </a:endParaRPr>
          </a:p>
        </p:txBody>
      </p:sp>
      <p:sp>
        <p:nvSpPr>
          <p:cNvPr id="6" name="Прямоугольник 5"/>
          <p:cNvSpPr/>
          <p:nvPr/>
        </p:nvSpPr>
        <p:spPr>
          <a:xfrm>
            <a:off x="179512" y="1124744"/>
            <a:ext cx="3816424" cy="4524315"/>
          </a:xfrm>
          <a:prstGeom prst="rect">
            <a:avLst/>
          </a:prstGeom>
        </p:spPr>
        <p:txBody>
          <a:bodyPr wrap="square">
            <a:spAutoFit/>
          </a:bodyPr>
          <a:lstStyle/>
          <a:p>
            <a:r>
              <a:rPr lang="ru-RU" dirty="0" smtClean="0"/>
              <a:t>БОРОДИНСКОЕ СРАЖЕНИЕ 1812, решающая битва между французской армией Наполеона I (135 тыс. при 587 пушках) и русской под командованием </a:t>
            </a:r>
            <a:r>
              <a:rPr lang="ru-RU" i="1" dirty="0" smtClean="0"/>
              <a:t>М. И. Кутузова </a:t>
            </a:r>
            <a:r>
              <a:rPr lang="ru-RU" dirty="0" smtClean="0"/>
              <a:t>(</a:t>
            </a:r>
            <a:r>
              <a:rPr lang="ru-RU" dirty="0" err="1" smtClean="0"/>
              <a:t>ок</a:t>
            </a:r>
            <a:r>
              <a:rPr lang="ru-RU" dirty="0" smtClean="0"/>
              <a:t>. 120 тыс. при 640 пушках), которое произошло 25 августа в районе с. </a:t>
            </a:r>
            <a:r>
              <a:rPr lang="ru-RU" i="1" dirty="0" smtClean="0"/>
              <a:t>Бородино </a:t>
            </a:r>
            <a:r>
              <a:rPr lang="ru-RU" dirty="0" smtClean="0"/>
              <a:t>(110 км к западу от Москвы). Сражение началось еще накануне 24 августа у д. </a:t>
            </a:r>
            <a:r>
              <a:rPr lang="ru-RU" dirty="0" err="1" smtClean="0"/>
              <a:t>Шевардино</a:t>
            </a:r>
            <a:r>
              <a:rPr lang="ru-RU" dirty="0" smtClean="0"/>
              <a:t>, где русский авангард задержал продвижение французской армии, дав основным силам создать укрепления и батареи на Бородинском поле.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19200"/>
          </a:xfrm>
        </p:spPr>
        <p:txBody>
          <a:bodyPr/>
          <a:lstStyle/>
          <a:p>
            <a:pPr algn="ctr"/>
            <a:r>
              <a:rPr lang="ru-RU" dirty="0" smtClean="0">
                <a:solidFill>
                  <a:srgbClr val="FF0000"/>
                </a:solidFill>
              </a:rPr>
              <a:t>Сдача Москвы</a:t>
            </a:r>
            <a:endParaRPr lang="ru-RU" dirty="0">
              <a:solidFill>
                <a:srgbClr val="FF0000"/>
              </a:solidFill>
            </a:endParaRPr>
          </a:p>
        </p:txBody>
      </p:sp>
      <p:pic>
        <p:nvPicPr>
          <p:cNvPr id="5" name="Содержимое 4" descr="наполеон в москве.jpg"/>
          <p:cNvPicPr>
            <a:picLocks noGrp="1" noChangeAspect="1"/>
          </p:cNvPicPr>
          <p:nvPr>
            <p:ph sz="half" idx="1"/>
          </p:nvPr>
        </p:nvPicPr>
        <p:blipFill>
          <a:blip r:embed="rId2" cstate="print"/>
          <a:stretch>
            <a:fillRect/>
          </a:stretch>
        </p:blipFill>
        <p:spPr>
          <a:xfrm>
            <a:off x="323528" y="1484784"/>
            <a:ext cx="4402832" cy="4176464"/>
          </a:xfrm>
        </p:spPr>
      </p:pic>
      <p:sp>
        <p:nvSpPr>
          <p:cNvPr id="4" name="Содержимое 3"/>
          <p:cNvSpPr>
            <a:spLocks noGrp="1"/>
          </p:cNvSpPr>
          <p:nvPr>
            <p:ph sz="half" idx="2"/>
          </p:nvPr>
        </p:nvSpPr>
        <p:spPr>
          <a:xfrm>
            <a:off x="4860032" y="1556792"/>
            <a:ext cx="4038600" cy="4781128"/>
          </a:xfrm>
        </p:spPr>
        <p:txBody>
          <a:bodyPr>
            <a:normAutofit fontScale="77500" lnSpcReduction="20000"/>
          </a:bodyPr>
          <a:lstStyle/>
          <a:p>
            <a:r>
              <a:rPr lang="ru-RU" dirty="0" smtClean="0"/>
              <a:t>Через час, придя в себя, Наполеон сел на лошадь и въехал в Москву. За ним последовала конница, до этого не вступавшая в Москву. Проехав </a:t>
            </a:r>
            <a:r>
              <a:rPr lang="ru-RU" dirty="0" err="1" smtClean="0"/>
              <a:t>Дорогомиловскую</a:t>
            </a:r>
            <a:r>
              <a:rPr lang="ru-RU" dirty="0" smtClean="0"/>
              <a:t> Ямскую слободу и достигнув берега Москвы-реки, Наполеон остановился. В это время авангард переправился за Москву-реку, пехота и артиллерия стали переходить реку по мосту, а конница стала переправляться вброд. После переправы через реку армия стала разбиваться на мелкие отряды, занимая караулы по берегу реки, по главным улицам и переулкам города.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219200"/>
          </a:xfrm>
        </p:spPr>
        <p:txBody>
          <a:bodyPr/>
          <a:lstStyle/>
          <a:p>
            <a:pPr algn="ctr"/>
            <a:r>
              <a:rPr lang="ru-RU" dirty="0" smtClean="0">
                <a:solidFill>
                  <a:srgbClr val="FF0000"/>
                </a:solidFill>
              </a:rPr>
              <a:t>Народная война</a:t>
            </a:r>
            <a:endParaRPr lang="ru-RU" dirty="0">
              <a:solidFill>
                <a:srgbClr val="FF0000"/>
              </a:solidFill>
            </a:endParaRPr>
          </a:p>
        </p:txBody>
      </p:sp>
      <p:sp>
        <p:nvSpPr>
          <p:cNvPr id="3" name="Содержимое 2"/>
          <p:cNvSpPr>
            <a:spLocks noGrp="1"/>
          </p:cNvSpPr>
          <p:nvPr>
            <p:ph sz="half" idx="1"/>
          </p:nvPr>
        </p:nvSpPr>
        <p:spPr>
          <a:xfrm>
            <a:off x="323528" y="1600200"/>
            <a:ext cx="4172272" cy="4525963"/>
          </a:xfrm>
        </p:spPr>
        <p:txBody>
          <a:bodyPr>
            <a:normAutofit fontScale="77500" lnSpcReduction="20000"/>
          </a:bodyPr>
          <a:lstStyle/>
          <a:p>
            <a:r>
              <a:rPr lang="ru-RU" dirty="0" smtClean="0"/>
              <a:t>Национально-освободительный ха­рактер войны 1812 года обусловил и специ­фические формы участия народных масс в защите своей родины, и в частности созда­ния народного ополчения. Патриотизм кре­стьянства в национально-освободительной борьбе сочетался с усилением их классового самосознания. Крепостные крестьяне, при­званные в ополчение, свою военную службу связывали с надеждами на освобождение их от крепостной неволи.</a:t>
            </a:r>
            <a:endParaRPr lang="ru-RU" dirty="0"/>
          </a:p>
        </p:txBody>
      </p:sp>
      <p:pic>
        <p:nvPicPr>
          <p:cNvPr id="5" name="Содержимое 4" descr="народная война.jpg"/>
          <p:cNvPicPr>
            <a:picLocks noGrp="1" noChangeAspect="1"/>
          </p:cNvPicPr>
          <p:nvPr>
            <p:ph sz="half" idx="2"/>
          </p:nvPr>
        </p:nvPicPr>
        <p:blipFill>
          <a:blip r:embed="rId2" cstate="print"/>
          <a:stretch>
            <a:fillRect/>
          </a:stretch>
        </p:blipFill>
        <p:spPr>
          <a:xfrm>
            <a:off x="4644008" y="1556792"/>
            <a:ext cx="4320480" cy="46085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219200"/>
          </a:xfrm>
        </p:spPr>
        <p:txBody>
          <a:bodyPr/>
          <a:lstStyle/>
          <a:p>
            <a:pPr algn="ctr"/>
            <a:r>
              <a:rPr lang="ru-RU" dirty="0" smtClean="0">
                <a:solidFill>
                  <a:srgbClr val="FF0000"/>
                </a:solidFill>
              </a:rPr>
              <a:t>Герои войны 1812 года</a:t>
            </a:r>
            <a:endParaRPr lang="ru-RU" dirty="0">
              <a:solidFill>
                <a:srgbClr val="FF0000"/>
              </a:solidFill>
            </a:endParaRPr>
          </a:p>
        </p:txBody>
      </p:sp>
      <p:pic>
        <p:nvPicPr>
          <p:cNvPr id="5" name="Содержимое 4" descr="kutuzov.jpg"/>
          <p:cNvPicPr>
            <a:picLocks noGrp="1" noChangeAspect="1"/>
          </p:cNvPicPr>
          <p:nvPr>
            <p:ph sz="half" idx="1"/>
          </p:nvPr>
        </p:nvPicPr>
        <p:blipFill>
          <a:blip r:embed="rId2" cstate="print"/>
          <a:stretch>
            <a:fillRect/>
          </a:stretch>
        </p:blipFill>
        <p:spPr>
          <a:xfrm>
            <a:off x="395536" y="1412776"/>
            <a:ext cx="3758564" cy="4526435"/>
          </a:xfrm>
        </p:spPr>
      </p:pic>
      <p:sp>
        <p:nvSpPr>
          <p:cNvPr id="4" name="Содержимое 3"/>
          <p:cNvSpPr>
            <a:spLocks noGrp="1"/>
          </p:cNvSpPr>
          <p:nvPr>
            <p:ph sz="half" idx="2"/>
          </p:nvPr>
        </p:nvSpPr>
        <p:spPr>
          <a:xfrm>
            <a:off x="251520" y="6021288"/>
            <a:ext cx="4032448" cy="676671"/>
          </a:xfrm>
        </p:spPr>
        <p:txBody>
          <a:bodyPr/>
          <a:lstStyle/>
          <a:p>
            <a:pPr algn="ctr">
              <a:buNone/>
            </a:pPr>
            <a:r>
              <a:rPr lang="ru-RU" dirty="0" smtClean="0"/>
              <a:t>М.И. Кутузов</a:t>
            </a:r>
            <a:endParaRPr lang="ru-RU" dirty="0"/>
          </a:p>
        </p:txBody>
      </p:sp>
      <p:pic>
        <p:nvPicPr>
          <p:cNvPr id="6" name="Рисунок 5" descr="Багратион.jpg"/>
          <p:cNvPicPr>
            <a:picLocks noChangeAspect="1"/>
          </p:cNvPicPr>
          <p:nvPr/>
        </p:nvPicPr>
        <p:blipFill>
          <a:blip r:embed="rId3" cstate="print"/>
          <a:stretch>
            <a:fillRect/>
          </a:stretch>
        </p:blipFill>
        <p:spPr>
          <a:xfrm>
            <a:off x="5292078" y="1340768"/>
            <a:ext cx="3550692" cy="4751940"/>
          </a:xfrm>
          <a:prstGeom prst="rect">
            <a:avLst/>
          </a:prstGeom>
        </p:spPr>
      </p:pic>
      <p:sp>
        <p:nvSpPr>
          <p:cNvPr id="7" name="Содержимое 3"/>
          <p:cNvSpPr txBox="1">
            <a:spLocks/>
          </p:cNvSpPr>
          <p:nvPr/>
        </p:nvSpPr>
        <p:spPr>
          <a:xfrm>
            <a:off x="4932040" y="6181329"/>
            <a:ext cx="4032448" cy="6766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П.И.Багратион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арклай.jpg"/>
          <p:cNvPicPr>
            <a:picLocks noChangeAspect="1"/>
          </p:cNvPicPr>
          <p:nvPr/>
        </p:nvPicPr>
        <p:blipFill>
          <a:blip r:embed="rId2" cstate="print"/>
          <a:stretch>
            <a:fillRect/>
          </a:stretch>
        </p:blipFill>
        <p:spPr>
          <a:xfrm>
            <a:off x="323528" y="188640"/>
            <a:ext cx="4644000" cy="5568026"/>
          </a:xfrm>
          <a:prstGeom prst="rect">
            <a:avLst/>
          </a:prstGeom>
        </p:spPr>
      </p:pic>
      <p:pic>
        <p:nvPicPr>
          <p:cNvPr id="3" name="Рисунок 2" descr="давыдов.jpg"/>
          <p:cNvPicPr>
            <a:picLocks noChangeAspect="1"/>
          </p:cNvPicPr>
          <p:nvPr/>
        </p:nvPicPr>
        <p:blipFill>
          <a:blip r:embed="rId3" cstate="print"/>
          <a:stretch>
            <a:fillRect/>
          </a:stretch>
        </p:blipFill>
        <p:spPr>
          <a:xfrm>
            <a:off x="5220072" y="620688"/>
            <a:ext cx="3535768" cy="5031703"/>
          </a:xfrm>
          <a:prstGeom prst="rect">
            <a:avLst/>
          </a:prstGeom>
        </p:spPr>
      </p:pic>
      <p:sp>
        <p:nvSpPr>
          <p:cNvPr id="4" name="Содержимое 3"/>
          <p:cNvSpPr txBox="1">
            <a:spLocks/>
          </p:cNvSpPr>
          <p:nvPr/>
        </p:nvSpPr>
        <p:spPr>
          <a:xfrm>
            <a:off x="0" y="5733256"/>
            <a:ext cx="4896544" cy="1124744"/>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М.И.Барклай</a:t>
            </a:r>
            <a:r>
              <a:rPr kumimoji="0" lang="ru-RU" sz="3200" b="0" i="0" u="none" strike="noStrike" kern="1200" cap="none" spc="0" normalizeH="0" noProof="0" dirty="0" smtClean="0">
                <a:ln>
                  <a:noFill/>
                </a:ln>
                <a:solidFill>
                  <a:schemeClr val="tx1"/>
                </a:solidFill>
                <a:effectLst/>
                <a:uLnTx/>
                <a:uFillTx/>
                <a:latin typeface="+mn-lt"/>
                <a:ea typeface="+mn-ea"/>
                <a:cs typeface="+mn-cs"/>
              </a:rPr>
              <a:t> де Толли</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Содержимое 3"/>
          <p:cNvSpPr txBox="1">
            <a:spLocks/>
          </p:cNvSpPr>
          <p:nvPr/>
        </p:nvSpPr>
        <p:spPr>
          <a:xfrm>
            <a:off x="4788024" y="6021288"/>
            <a:ext cx="4168080" cy="676671"/>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Д.В.Давыдов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оле.jpg"/>
          <p:cNvPicPr>
            <a:picLocks noGrp="1" noChangeAspect="1"/>
          </p:cNvPicPr>
          <p:nvPr>
            <p:ph idx="1"/>
          </p:nvPr>
        </p:nvPicPr>
        <p:blipFill>
          <a:blip r:embed="rId2" cstate="print"/>
          <a:stretch>
            <a:fillRect/>
          </a:stretch>
        </p:blipFill>
        <p:spPr>
          <a:xfrm>
            <a:off x="1340904" y="1524000"/>
            <a:ext cx="6462191" cy="4572000"/>
          </a:xfrm>
        </p:spPr>
      </p:pic>
      <p:sp>
        <p:nvSpPr>
          <p:cNvPr id="2" name="Заголовок 1"/>
          <p:cNvSpPr>
            <a:spLocks noGrp="1"/>
          </p:cNvSpPr>
          <p:nvPr>
            <p:ph type="title"/>
          </p:nvPr>
        </p:nvSpPr>
        <p:spPr>
          <a:xfrm>
            <a:off x="395536" y="0"/>
            <a:ext cx="8229600" cy="1412776"/>
          </a:xfrm>
        </p:spPr>
        <p:txBody>
          <a:bodyPr>
            <a:normAutofit/>
          </a:bodyPr>
          <a:lstStyle/>
          <a:p>
            <a:pPr algn="ctr"/>
            <a:r>
              <a:rPr lang="ru-RU" dirty="0" smtClean="0">
                <a:solidFill>
                  <a:srgbClr val="FF0000"/>
                </a:solidFill>
              </a:rPr>
              <a:t>Будем помнить и чтить героев войны 1812 года</a:t>
            </a: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162</TotalTime>
  <Words>374</Words>
  <Application>Microsoft Office PowerPoint</Application>
  <PresentationFormat>Экран (4:3)</PresentationFormat>
  <Paragraphs>17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ВОЙНА 1812 ГОДА И ЕЕ ГЕРОИ</vt:lpstr>
      <vt:lpstr>Начало войны</vt:lpstr>
      <vt:lpstr>Бородинское сражение</vt:lpstr>
      <vt:lpstr>Сдача Москвы</vt:lpstr>
      <vt:lpstr>Народная война</vt:lpstr>
      <vt:lpstr>Герои войны 1812 года</vt:lpstr>
      <vt:lpstr>Слайд 7</vt:lpstr>
      <vt:lpstr>Будем помнить и чтить героев войны 1812 года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ВОЙНА 1812 ГОДА И ЕЕ ГЕРОИ</dc:title>
  <dc:creator>803c2u4</dc:creator>
  <cp:lastModifiedBy>803c2u4</cp:lastModifiedBy>
  <cp:revision>17</cp:revision>
  <dcterms:created xsi:type="dcterms:W3CDTF">2012-10-10T13:33:45Z</dcterms:created>
  <dcterms:modified xsi:type="dcterms:W3CDTF">2012-10-10T16:16:15Z</dcterms:modified>
</cp:coreProperties>
</file>