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1" r:id="rId2"/>
    <p:sldId id="262" r:id="rId3"/>
    <p:sldId id="265" r:id="rId4"/>
    <p:sldId id="272" r:id="rId5"/>
    <p:sldId id="258" r:id="rId6"/>
    <p:sldId id="261" r:id="rId7"/>
    <p:sldId id="259" r:id="rId8"/>
    <p:sldId id="268" r:id="rId9"/>
    <p:sldId id="269" r:id="rId10"/>
    <p:sldId id="270" r:id="rId11"/>
    <p:sldId id="266" r:id="rId12"/>
    <p:sldId id="264" r:id="rId13"/>
    <p:sldId id="273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BC53B28-C2C6-4FD6-95EF-0385AEB30C1D}" type="datetimeFigureOut">
              <a:rPr lang="ru-RU" smtClean="0"/>
              <a:pPr/>
              <a:t>10.06.2013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A5A4B7F-374B-437A-AF6B-E28CFAA1F1A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BC53B28-C2C6-4FD6-95EF-0385AEB30C1D}" type="datetimeFigureOut">
              <a:rPr lang="ru-RU" smtClean="0"/>
              <a:pPr/>
              <a:t>10.06.2013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A5A4B7F-374B-437A-AF6B-E28CFAA1F1A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BC53B28-C2C6-4FD6-95EF-0385AEB30C1D}" type="datetimeFigureOut">
              <a:rPr lang="ru-RU" smtClean="0"/>
              <a:pPr/>
              <a:t>10.06.2013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A5A4B7F-374B-437A-AF6B-E28CFAA1F1A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BC53B28-C2C6-4FD6-95EF-0385AEB30C1D}" type="datetimeFigureOut">
              <a:rPr lang="ru-RU" smtClean="0"/>
              <a:pPr/>
              <a:t>10.06.2013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A5A4B7F-374B-437A-AF6B-E28CFAA1F1A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BC53B28-C2C6-4FD6-95EF-0385AEB30C1D}" type="datetimeFigureOut">
              <a:rPr lang="ru-RU" smtClean="0"/>
              <a:pPr/>
              <a:t>10.06.2013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A5A4B7F-374B-437A-AF6B-E28CFAA1F1A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BC53B28-C2C6-4FD6-95EF-0385AEB30C1D}" type="datetimeFigureOut">
              <a:rPr lang="ru-RU" smtClean="0"/>
              <a:pPr/>
              <a:t>10.06.2013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A5A4B7F-374B-437A-AF6B-E28CFAA1F1A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BC53B28-C2C6-4FD6-95EF-0385AEB30C1D}" type="datetimeFigureOut">
              <a:rPr lang="ru-RU" smtClean="0"/>
              <a:pPr/>
              <a:t>10.06.2013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A5A4B7F-374B-437A-AF6B-E28CFAA1F1A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BC53B28-C2C6-4FD6-95EF-0385AEB30C1D}" type="datetimeFigureOut">
              <a:rPr lang="ru-RU" smtClean="0"/>
              <a:pPr/>
              <a:t>10.06.2013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A5A4B7F-374B-437A-AF6B-E28CFAA1F1A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BC53B28-C2C6-4FD6-95EF-0385AEB30C1D}" type="datetimeFigureOut">
              <a:rPr lang="ru-RU" smtClean="0"/>
              <a:pPr/>
              <a:t>10.06.2013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A5A4B7F-374B-437A-AF6B-E28CFAA1F1A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BC53B28-C2C6-4FD6-95EF-0385AEB30C1D}" type="datetimeFigureOut">
              <a:rPr lang="ru-RU" smtClean="0"/>
              <a:pPr/>
              <a:t>10.06.2013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A5A4B7F-374B-437A-AF6B-E28CFAA1F1A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BC53B28-C2C6-4FD6-95EF-0385AEB30C1D}" type="datetimeFigureOut">
              <a:rPr lang="ru-RU" smtClean="0"/>
              <a:pPr/>
              <a:t>10.06.2013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A5A4B7F-374B-437A-AF6B-E28CFAA1F1A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1BC53B28-C2C6-4FD6-95EF-0385AEB30C1D}" type="datetimeFigureOut">
              <a:rPr lang="ru-RU" smtClean="0"/>
              <a:pPr/>
              <a:t>10.06.2013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7A5A4B7F-374B-437A-AF6B-E28CFAA1F1A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8.gif"/><Relationship Id="rId7" Type="http://schemas.openxmlformats.org/officeDocument/2006/relationships/image" Target="../media/image12.png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gif"/><Relationship Id="rId5" Type="http://schemas.openxmlformats.org/officeDocument/2006/relationships/image" Target="../media/image10.gif"/><Relationship Id="rId10" Type="http://schemas.openxmlformats.org/officeDocument/2006/relationships/image" Target="../media/image15.gif"/><Relationship Id="rId4" Type="http://schemas.openxmlformats.org/officeDocument/2006/relationships/image" Target="../media/image9.gif"/><Relationship Id="rId9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sobakidendy-news.ru/" TargetMode="External"/><Relationship Id="rId2" Type="http://schemas.openxmlformats.org/officeDocument/2006/relationships/hyperlink" Target="http://www.stihi.ru/" TargetMode="External"/><Relationship Id="rId1" Type="http://schemas.openxmlformats.org/officeDocument/2006/relationships/slideLayout" Target="../slideLayouts/slideLayout6.xml"/><Relationship Id="rId4" Type="http://schemas.openxmlformats.org/officeDocument/2006/relationships/hyperlink" Target="http://1m1.ucoz.ru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8596" y="1820206"/>
            <a:ext cx="8358246" cy="1828800"/>
          </a:xfrm>
        </p:spPr>
        <p:txBody>
          <a:bodyPr>
            <a:normAutofit/>
          </a:bodyPr>
          <a:lstStyle/>
          <a:p>
            <a:pPr algn="ctr"/>
            <a:r>
              <a:rPr lang="ru-RU" sz="5400" dirty="0" smtClean="0">
                <a:solidFill>
                  <a:srgbClr val="FF0000"/>
                </a:solidFill>
              </a:rPr>
              <a:t>Урок математики</a:t>
            </a:r>
            <a:endParaRPr lang="ru-RU" sz="5400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dirty="0" smtClean="0">
                <a:solidFill>
                  <a:srgbClr val="0070C0"/>
                </a:solidFill>
                <a:latin typeface="Bookman Old Style" pitchFamily="18" charset="0"/>
                <a:cs typeface="Arial" pitchFamily="34" charset="0"/>
              </a:rPr>
              <a:t>2 класс</a:t>
            </a:r>
            <a:endParaRPr lang="ru-RU" sz="3200" dirty="0">
              <a:solidFill>
                <a:srgbClr val="0070C0"/>
              </a:solidFill>
              <a:latin typeface="Bookman Old Style" pitchFamily="18" charset="0"/>
              <a:cs typeface="Arial" pitchFamily="34" charset="0"/>
            </a:endParaRPr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>
          <a:xfrm>
            <a:off x="5000628" y="4786322"/>
            <a:ext cx="3733800" cy="1200152"/>
          </a:xfrm>
          <a:prstGeom prst="rect">
            <a:avLst/>
          </a:prstGeom>
        </p:spPr>
        <p:txBody>
          <a:bodyPr vert="horz" anchor="b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None/>
              <a:tabLst/>
              <a:defRPr/>
            </a:pPr>
            <a:r>
              <a:rPr lang="ru-RU" sz="1600" b="1" dirty="0" smtClean="0">
                <a:solidFill>
                  <a:srgbClr val="002060"/>
                </a:solidFill>
                <a:latin typeface="Bookman Old Style" pitchFamily="18" charset="0"/>
              </a:rPr>
              <a:t>Гарт Л.В., 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None/>
              <a:tabLst/>
              <a:defRPr/>
            </a:pPr>
            <a:r>
              <a:rPr lang="ru-RU" sz="1600" b="1" dirty="0" smtClean="0">
                <a:solidFill>
                  <a:srgbClr val="002060"/>
                </a:solidFill>
                <a:latin typeface="Bookman Old Style" pitchFamily="18" charset="0"/>
              </a:rPr>
              <a:t>учитель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None/>
              <a:tabLst/>
              <a:defRPr/>
            </a:pPr>
            <a:r>
              <a:rPr lang="ru-RU" sz="1600" b="1" dirty="0" smtClean="0">
                <a:solidFill>
                  <a:srgbClr val="002060"/>
                </a:solidFill>
                <a:latin typeface="Bookman Old Style" pitchFamily="18" charset="0"/>
              </a:rPr>
              <a:t> школы – интерната №30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None/>
              <a:tabLst/>
              <a:defRPr/>
            </a:pPr>
            <a:r>
              <a:rPr lang="ru-RU" sz="1600" b="1" dirty="0" smtClean="0">
                <a:solidFill>
                  <a:srgbClr val="002060"/>
                </a:solidFill>
                <a:latin typeface="Bookman Old Style" pitchFamily="18" charset="0"/>
              </a:rPr>
              <a:t> ОАО «РЖД»</a:t>
            </a:r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Bookman Old Style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428860" y="6072206"/>
            <a:ext cx="42862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Bookman Old Style" pitchFamily="18" charset="0"/>
              </a:rPr>
              <a:t>г. Комсомольск – на – Амуре </a:t>
            </a:r>
            <a:endParaRPr lang="ru-RU" b="1" dirty="0">
              <a:solidFill>
                <a:schemeClr val="accent2">
                  <a:lumMod val="60000"/>
                  <a:lumOff val="40000"/>
                </a:schemeClr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Прямоугольник 21"/>
          <p:cNvSpPr/>
          <p:nvPr/>
        </p:nvSpPr>
        <p:spPr>
          <a:xfrm>
            <a:off x="6143636" y="571480"/>
            <a:ext cx="2214578" cy="421484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3428992" y="642918"/>
            <a:ext cx="2214578" cy="421484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642910" y="571480"/>
            <a:ext cx="2214578" cy="4214842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400" dirty="0" smtClean="0"/>
              <a:t> </a:t>
            </a:r>
            <a:r>
              <a:rPr lang="ru-RU" sz="2700" dirty="0" smtClean="0">
                <a:solidFill>
                  <a:schemeClr val="tx1"/>
                </a:solidFill>
              </a:rPr>
              <a:t>Придумайте задачу по рисунку, решение которой записывается выражением: </a:t>
            </a:r>
            <a:r>
              <a:rPr lang="ru-RU" sz="2400" dirty="0" smtClean="0">
                <a:solidFill>
                  <a:srgbClr val="FF0000"/>
                </a:solidFill>
              </a:rPr>
              <a:t>9 : 3</a:t>
            </a:r>
            <a:endParaRPr lang="ru-RU" sz="2400" dirty="0">
              <a:solidFill>
                <a:srgbClr val="FF0000"/>
              </a:solidFill>
            </a:endParaRPr>
          </a:p>
        </p:txBody>
      </p:sp>
      <p:pic>
        <p:nvPicPr>
          <p:cNvPr id="4098" name="Picture 2" descr="E:\Мама\Картинки\Коллекция картинок\VINNI13.GIF"/>
          <p:cNvPicPr>
            <a:picLocks noGrp="1" noChangeAspect="1" noChangeArrowheads="1" noCro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571604" y="714356"/>
            <a:ext cx="1095376" cy="1357322"/>
          </a:xfrm>
          <a:prstGeom prst="rect">
            <a:avLst/>
          </a:prstGeom>
          <a:noFill/>
        </p:spPr>
      </p:pic>
      <p:pic>
        <p:nvPicPr>
          <p:cNvPr id="4099" name="Picture 3" descr="E:\Мама\Картинки\Коллекция картинок\HELL7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72330" y="500042"/>
            <a:ext cx="1238249" cy="1571636"/>
          </a:xfrm>
          <a:prstGeom prst="rect">
            <a:avLst/>
          </a:prstGeom>
          <a:noFill/>
        </p:spPr>
      </p:pic>
      <p:pic>
        <p:nvPicPr>
          <p:cNvPr id="4100" name="Picture 4" descr="E:\Мама\Картинки\Коллекция картинок\DONN2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00430" y="1714488"/>
            <a:ext cx="1357322" cy="1643074"/>
          </a:xfrm>
          <a:prstGeom prst="rect">
            <a:avLst/>
          </a:prstGeom>
          <a:noFill/>
        </p:spPr>
      </p:pic>
      <p:pic>
        <p:nvPicPr>
          <p:cNvPr id="4102" name="Picture 6" descr="E:\Мама\Картинки\Коллекция картинок\рисунок63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85786" y="2214554"/>
            <a:ext cx="1000132" cy="1214436"/>
          </a:xfrm>
          <a:prstGeom prst="rect">
            <a:avLst/>
          </a:prstGeom>
          <a:noFill/>
        </p:spPr>
      </p:pic>
      <p:pic>
        <p:nvPicPr>
          <p:cNvPr id="4103" name="Picture 7" descr="E:\Альбина\КАРТИНКИ\мульты\мульты 3\nemo.gif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357686" y="3500438"/>
            <a:ext cx="1095376" cy="1143008"/>
          </a:xfrm>
          <a:prstGeom prst="rect">
            <a:avLst/>
          </a:prstGeom>
          <a:noFill/>
        </p:spPr>
      </p:pic>
      <p:pic>
        <p:nvPicPr>
          <p:cNvPr id="4104" name="Picture 8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571604" y="3500438"/>
            <a:ext cx="1214446" cy="12049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5" name="Picture 9" descr="E:\Альбина\КАРТИНКИ\мульты\Мульты 2\d_mood4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500562" y="642918"/>
            <a:ext cx="1052514" cy="1071570"/>
          </a:xfrm>
          <a:prstGeom prst="rect">
            <a:avLst/>
          </a:prstGeom>
          <a:noFill/>
        </p:spPr>
      </p:pic>
      <p:pic>
        <p:nvPicPr>
          <p:cNvPr id="4106" name="Picture 10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7072330" y="3643314"/>
            <a:ext cx="1143008" cy="10239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7" name="Picture 11" descr="E:\Мама\Картинки\Коллекция картинок\MOUSE1.GIF"/>
          <p:cNvPicPr>
            <a:picLocks noChangeAspect="1" noChangeArrowheads="1" noCrop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6215074" y="1857364"/>
            <a:ext cx="1214446" cy="14049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3 порося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71604" y="571480"/>
            <a:ext cx="6127970" cy="52149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Содержимое 8" descr="волк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92026" y="571480"/>
            <a:ext cx="6088514" cy="52864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8596" y="2000240"/>
            <a:ext cx="250754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hlinkClick r:id="rId2"/>
              </a:rPr>
              <a:t>http://</a:t>
            </a:r>
            <a:r>
              <a:rPr lang="en-US" dirty="0" smtClean="0">
                <a:hlinkClick r:id="rId2"/>
              </a:rPr>
              <a:t>www.stihi.ru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28596" y="3071810"/>
            <a:ext cx="58579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3"/>
              </a:rPr>
              <a:t>http://</a:t>
            </a:r>
            <a:r>
              <a:rPr lang="en-US" dirty="0" smtClean="0">
                <a:hlinkClick r:id="rId3"/>
              </a:rPr>
              <a:t>sobakidendy-news.ru</a:t>
            </a:r>
            <a:r>
              <a:rPr lang="ru-RU" dirty="0" smtClean="0"/>
              <a:t>   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28596" y="4357694"/>
            <a:ext cx="25907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hlinkClick r:id="rId4"/>
              </a:rPr>
              <a:t>http://</a:t>
            </a:r>
            <a:r>
              <a:rPr lang="en-US" dirty="0" smtClean="0">
                <a:hlinkClick r:id="rId4"/>
              </a:rPr>
              <a:t>1m1.ucoz.ru</a:t>
            </a:r>
            <a:r>
              <a:rPr lang="ru-RU" dirty="0" smtClean="0"/>
              <a:t>  </a:t>
            </a:r>
            <a:endParaRPr lang="ru-RU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500034" y="642918"/>
            <a:ext cx="8183880" cy="1051560"/>
          </a:xfrm>
        </p:spPr>
        <p:txBody>
          <a:bodyPr/>
          <a:lstStyle/>
          <a:p>
            <a:r>
              <a:rPr lang="ru-RU" dirty="0" smtClean="0"/>
              <a:t>Картинки:</a:t>
            </a: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Мои документы\3 поросёнка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571604" y="500042"/>
            <a:ext cx="6374008" cy="54703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571472" y="4786322"/>
            <a:ext cx="2143140" cy="1248718"/>
          </a:xfrm>
        </p:spPr>
        <p:txBody>
          <a:bodyPr>
            <a:normAutofit/>
          </a:bodyPr>
          <a:lstStyle/>
          <a:p>
            <a:endParaRPr lang="ru-RU" sz="2800" dirty="0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2786050" y="4786322"/>
            <a:ext cx="2857520" cy="1285884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8" name="Текст 7"/>
          <p:cNvSpPr>
            <a:spLocks noGrp="1"/>
          </p:cNvSpPr>
          <p:nvPr>
            <p:ph type="body" sz="half" idx="3"/>
          </p:nvPr>
        </p:nvSpPr>
        <p:spPr>
          <a:xfrm>
            <a:off x="5715008" y="4786322"/>
            <a:ext cx="2857520" cy="1285884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graphicFrame>
        <p:nvGraphicFramePr>
          <p:cNvPr id="10" name="Содержимое 9"/>
          <p:cNvGraphicFramePr>
            <a:graphicFrameLocks noGrp="1"/>
          </p:cNvGraphicFramePr>
          <p:nvPr>
            <p:ph sz="quarter" idx="2"/>
          </p:nvPr>
        </p:nvGraphicFramePr>
        <p:xfrm>
          <a:off x="608011" y="500063"/>
          <a:ext cx="5535625" cy="4145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86067"/>
                <a:gridCol w="3949558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800" b="0" dirty="0" smtClean="0">
                          <a:solidFill>
                            <a:schemeClr val="tx1"/>
                          </a:solidFill>
                        </a:rPr>
                        <a:t>и</a:t>
                      </a:r>
                      <a:endParaRPr lang="ru-RU" sz="28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0" dirty="0" smtClean="0">
                          <a:solidFill>
                            <a:schemeClr val="tx1"/>
                          </a:solidFill>
                        </a:rPr>
                        <a:t>17 – (38 -30) =</a:t>
                      </a:r>
                      <a:endParaRPr lang="ru-RU" sz="28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err="1" smtClean="0"/>
                        <a:t>х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17 – 9 + 4 =</a:t>
                      </a:r>
                      <a:endParaRPr lang="ru-RU" sz="28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в</a:t>
                      </a:r>
                      <a:endParaRPr lang="ru-RU" sz="28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8 + 13 + 6 =</a:t>
                      </a:r>
                      <a:endParaRPr lang="ru-RU" sz="28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о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17 + (16 - 9) =</a:t>
                      </a:r>
                      <a:endParaRPr lang="ru-RU" sz="28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л</a:t>
                      </a:r>
                      <a:endParaRPr lang="ru-RU" sz="28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32 – 4 – 10 =</a:t>
                      </a:r>
                      <a:endParaRPr lang="ru-RU" sz="28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а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16 – 7 + 6 =</a:t>
                      </a:r>
                      <a:endParaRPr lang="ru-RU" sz="28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к</a:t>
                      </a:r>
                      <a:endParaRPr lang="ru-RU" sz="28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12 – 10 +19 =</a:t>
                      </a:r>
                      <a:endParaRPr lang="ru-RU" sz="28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М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26 – (8 +12)</a:t>
                      </a:r>
                      <a:r>
                        <a:rPr lang="ru-RU" sz="2800" baseline="0" dirty="0" smtClean="0"/>
                        <a:t> =       </a:t>
                      </a:r>
                      <a:endParaRPr lang="ru-RU" sz="2800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2" name="Таблица 11"/>
          <p:cNvGraphicFramePr>
            <a:graphicFrameLocks noGrp="1"/>
          </p:cNvGraphicFramePr>
          <p:nvPr/>
        </p:nvGraphicFramePr>
        <p:xfrm>
          <a:off x="642910" y="4786322"/>
          <a:ext cx="2143140" cy="12858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71570"/>
                <a:gridCol w="1071570"/>
              </a:tblGrid>
              <a:tr h="623459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chemeClr val="tx1"/>
                          </a:solidFill>
                        </a:rPr>
                        <a:t>6</a:t>
                      </a:r>
                      <a:endParaRPr lang="ru-RU" sz="2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chemeClr val="tx1"/>
                          </a:solidFill>
                        </a:rPr>
                        <a:t>9</a:t>
                      </a:r>
                      <a:endParaRPr lang="ru-RU" sz="2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662425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М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и</a:t>
                      </a:r>
                      <a:endParaRPr lang="ru-RU" sz="2800" b="1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3" name="Таблица 12"/>
          <p:cNvGraphicFramePr>
            <a:graphicFrameLocks noGrp="1"/>
          </p:cNvGraphicFramePr>
          <p:nvPr/>
        </p:nvGraphicFramePr>
        <p:xfrm>
          <a:off x="2928927" y="4786322"/>
          <a:ext cx="2714643" cy="12144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04881"/>
                <a:gridCol w="904881"/>
                <a:gridCol w="904881"/>
              </a:tblGrid>
              <a:tr h="607223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chemeClr val="tx1"/>
                          </a:solidFill>
                        </a:rPr>
                        <a:t>12</a:t>
                      </a:r>
                      <a:endParaRPr lang="ru-RU" sz="2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chemeClr val="tx1"/>
                          </a:solidFill>
                        </a:rPr>
                        <a:t>15</a:t>
                      </a:r>
                      <a:endParaRPr lang="ru-RU" sz="2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chemeClr val="tx1"/>
                          </a:solidFill>
                        </a:rPr>
                        <a:t>18</a:t>
                      </a:r>
                      <a:endParaRPr lang="ru-RU" sz="2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607223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err="1" smtClean="0"/>
                        <a:t>х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а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л</a:t>
                      </a:r>
                      <a:endParaRPr lang="ru-RU" sz="2800" b="1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4" name="Таблица 13"/>
          <p:cNvGraphicFramePr>
            <a:graphicFrameLocks noGrp="1"/>
          </p:cNvGraphicFramePr>
          <p:nvPr/>
        </p:nvGraphicFramePr>
        <p:xfrm>
          <a:off x="5715009" y="4786322"/>
          <a:ext cx="2857519" cy="12144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28693"/>
                <a:gridCol w="928693"/>
                <a:gridCol w="1000133"/>
              </a:tblGrid>
              <a:tr h="607223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chemeClr val="tx1"/>
                          </a:solidFill>
                        </a:rPr>
                        <a:t>21</a:t>
                      </a:r>
                      <a:endParaRPr lang="ru-RU" sz="2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chemeClr val="tx1"/>
                          </a:solidFill>
                        </a:rPr>
                        <a:t>24</a:t>
                      </a:r>
                      <a:endParaRPr lang="ru-RU" sz="2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chemeClr val="tx1"/>
                          </a:solidFill>
                        </a:rPr>
                        <a:t>27</a:t>
                      </a:r>
                      <a:endParaRPr lang="ru-RU" sz="2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607223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к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о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в</a:t>
                      </a:r>
                      <a:endParaRPr lang="ru-RU" sz="2800" b="1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5" name="Содержимое 14"/>
          <p:cNvSpPr>
            <a:spLocks noGrp="1"/>
          </p:cNvSpPr>
          <p:nvPr>
            <p:ph sz="quarter" idx="4"/>
          </p:nvPr>
        </p:nvSpPr>
        <p:spPr>
          <a:xfrm>
            <a:off x="6215074" y="500042"/>
            <a:ext cx="2428892" cy="4143404"/>
          </a:xfrm>
          <a:solidFill>
            <a:schemeClr val="accent2">
              <a:lumMod val="20000"/>
              <a:lumOff val="80000"/>
            </a:schemeClr>
          </a:solidFill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sz="3200" dirty="0" smtClean="0">
                <a:solidFill>
                  <a:srgbClr val="FF0000"/>
                </a:solidFill>
              </a:rPr>
              <a:t>9</a:t>
            </a:r>
          </a:p>
          <a:p>
            <a:pPr>
              <a:buNone/>
            </a:pPr>
            <a:r>
              <a:rPr lang="ru-RU" sz="3200" dirty="0" smtClean="0">
                <a:solidFill>
                  <a:srgbClr val="FF0000"/>
                </a:solidFill>
              </a:rPr>
              <a:t>12</a:t>
            </a:r>
          </a:p>
          <a:p>
            <a:pPr>
              <a:buNone/>
            </a:pPr>
            <a:r>
              <a:rPr lang="ru-RU" sz="3200" dirty="0" smtClean="0">
                <a:solidFill>
                  <a:srgbClr val="FF0000"/>
                </a:solidFill>
              </a:rPr>
              <a:t>27</a:t>
            </a:r>
          </a:p>
          <a:p>
            <a:pPr>
              <a:buNone/>
            </a:pPr>
            <a:r>
              <a:rPr lang="ru-RU" sz="3200" dirty="0" smtClean="0">
                <a:solidFill>
                  <a:srgbClr val="FF0000"/>
                </a:solidFill>
              </a:rPr>
              <a:t>24</a:t>
            </a:r>
          </a:p>
          <a:p>
            <a:pPr>
              <a:buNone/>
            </a:pPr>
            <a:r>
              <a:rPr lang="ru-RU" sz="3200" dirty="0" smtClean="0">
                <a:solidFill>
                  <a:srgbClr val="FF0000"/>
                </a:solidFill>
              </a:rPr>
              <a:t>18</a:t>
            </a:r>
          </a:p>
          <a:p>
            <a:pPr>
              <a:buNone/>
            </a:pPr>
            <a:r>
              <a:rPr lang="ru-RU" sz="3200" dirty="0" smtClean="0">
                <a:solidFill>
                  <a:srgbClr val="FF0000"/>
                </a:solidFill>
              </a:rPr>
              <a:t>15</a:t>
            </a:r>
          </a:p>
          <a:p>
            <a:pPr>
              <a:buNone/>
            </a:pPr>
            <a:r>
              <a:rPr lang="ru-RU" sz="3200" dirty="0" smtClean="0">
                <a:solidFill>
                  <a:srgbClr val="FF0000"/>
                </a:solidFill>
              </a:rPr>
              <a:t>21</a:t>
            </a:r>
          </a:p>
          <a:p>
            <a:pPr>
              <a:buNone/>
            </a:pPr>
            <a:r>
              <a:rPr lang="ru-RU" sz="3200" dirty="0" smtClean="0">
                <a:solidFill>
                  <a:srgbClr val="FF0000"/>
                </a:solidFill>
              </a:rPr>
              <a:t>6</a:t>
            </a:r>
            <a:endParaRPr lang="ru-RU" sz="3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1000108"/>
            <a:ext cx="8183880" cy="2786082"/>
          </a:xfrm>
        </p:spPr>
        <p:txBody>
          <a:bodyPr>
            <a:noAutofit/>
          </a:bodyPr>
          <a:lstStyle/>
          <a:p>
            <a:pPr algn="ctr"/>
            <a:r>
              <a:rPr lang="ru-RU" sz="5400" dirty="0" smtClean="0"/>
              <a:t>Таблица умножения и деления на 3.</a:t>
            </a:r>
            <a:endParaRPr lang="ru-RU" sz="54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5500694" y="533400"/>
            <a:ext cx="3009890" cy="511017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6" name="Текст 5"/>
          <p:cNvSpPr>
            <a:spLocks noGrp="1"/>
          </p:cNvSpPr>
          <p:nvPr>
            <p:ph type="body" idx="2"/>
          </p:nvPr>
        </p:nvSpPr>
        <p:spPr>
          <a:xfrm>
            <a:off x="2285984" y="928670"/>
            <a:ext cx="1000133" cy="4725244"/>
          </a:xfrm>
        </p:spPr>
        <p:txBody>
          <a:bodyPr>
            <a:normAutofit/>
          </a:bodyPr>
          <a:lstStyle/>
          <a:p>
            <a:r>
              <a:rPr lang="ru-RU" sz="36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9</a:t>
            </a:r>
          </a:p>
          <a:p>
            <a:r>
              <a:rPr lang="ru-RU" sz="36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12</a:t>
            </a:r>
          </a:p>
          <a:p>
            <a:r>
              <a:rPr lang="ru-RU" sz="36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15</a:t>
            </a:r>
          </a:p>
          <a:p>
            <a:r>
              <a:rPr lang="ru-RU" sz="36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18</a:t>
            </a:r>
          </a:p>
          <a:p>
            <a:r>
              <a:rPr lang="ru-RU" sz="36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21</a:t>
            </a:r>
          </a:p>
          <a:p>
            <a:r>
              <a:rPr lang="ru-RU" sz="36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24</a:t>
            </a:r>
          </a:p>
          <a:p>
            <a:r>
              <a:rPr lang="ru-RU" sz="36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27</a:t>
            </a:r>
            <a:endParaRPr lang="ru-RU" sz="36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3" y="930144"/>
            <a:ext cx="1453174" cy="4724402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ru-RU" sz="3600" dirty="0" smtClean="0">
                <a:latin typeface="Arial" pitchFamily="34" charset="0"/>
                <a:cs typeface="Arial" pitchFamily="34" charset="0"/>
              </a:rPr>
              <a:t>3 ∙ 3 =</a:t>
            </a:r>
          </a:p>
          <a:p>
            <a:pPr>
              <a:buNone/>
            </a:pPr>
            <a:r>
              <a:rPr lang="ru-RU" sz="3600" dirty="0" smtClean="0">
                <a:latin typeface="Arial" pitchFamily="34" charset="0"/>
                <a:cs typeface="Arial" pitchFamily="34" charset="0"/>
              </a:rPr>
              <a:t>3 ∙ 4 =</a:t>
            </a:r>
            <a:endParaRPr lang="ru-RU" sz="360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ru-RU" sz="3600" dirty="0" smtClean="0">
                <a:latin typeface="Arial" pitchFamily="34" charset="0"/>
                <a:cs typeface="Arial" pitchFamily="34" charset="0"/>
              </a:rPr>
              <a:t>3 ∙ 5 =</a:t>
            </a:r>
            <a:endParaRPr lang="ru-RU" sz="360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ru-RU" sz="3600" dirty="0" smtClean="0">
                <a:latin typeface="Arial" pitchFamily="34" charset="0"/>
                <a:cs typeface="Arial" pitchFamily="34" charset="0"/>
              </a:rPr>
              <a:t>3 ∙ 6 =</a:t>
            </a:r>
            <a:endParaRPr lang="ru-RU" sz="360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ru-RU" sz="3600" dirty="0" smtClean="0">
                <a:latin typeface="Arial" pitchFamily="34" charset="0"/>
                <a:cs typeface="Arial" pitchFamily="34" charset="0"/>
              </a:rPr>
              <a:t>3 ∙ 7 =</a:t>
            </a:r>
            <a:endParaRPr lang="ru-RU" sz="360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ru-RU" sz="3600" dirty="0" smtClean="0">
                <a:latin typeface="Arial" pitchFamily="34" charset="0"/>
                <a:cs typeface="Arial" pitchFamily="34" charset="0"/>
              </a:rPr>
              <a:t>3 ∙ 8 =</a:t>
            </a:r>
            <a:endParaRPr lang="ru-RU" sz="360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ru-RU" sz="3600" dirty="0" smtClean="0">
                <a:latin typeface="Arial" pitchFamily="34" charset="0"/>
                <a:cs typeface="Arial" pitchFamily="34" charset="0"/>
              </a:rPr>
              <a:t>3 ∙ 9 =</a:t>
            </a:r>
          </a:p>
          <a:p>
            <a:pPr>
              <a:buNone/>
            </a:pPr>
            <a:endParaRPr lang="ru-RU" sz="28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endParaRPr lang="ru-RU" dirty="0"/>
          </a:p>
        </p:txBody>
      </p:sp>
      <p:pic>
        <p:nvPicPr>
          <p:cNvPr id="8" name="Рисунок 7" descr="весёлый поросёнок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48" y="500042"/>
            <a:ext cx="4249440" cy="52314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 flipH="1">
            <a:off x="4714876" y="1071546"/>
            <a:ext cx="1285884" cy="4214842"/>
          </a:xfrm>
        </p:spPr>
        <p:txBody>
          <a:bodyPr>
            <a:normAutofit/>
          </a:bodyPr>
          <a:lstStyle/>
          <a:p>
            <a:r>
              <a:rPr lang="ru-RU" sz="3600" b="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12</a:t>
            </a:r>
          </a:p>
          <a:p>
            <a:r>
              <a:rPr lang="ru-RU" sz="3600" b="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15</a:t>
            </a:r>
          </a:p>
          <a:p>
            <a:r>
              <a:rPr lang="ru-RU" sz="3600" b="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18</a:t>
            </a:r>
          </a:p>
          <a:p>
            <a:r>
              <a:rPr lang="ru-RU" sz="3600" b="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21</a:t>
            </a:r>
          </a:p>
          <a:p>
            <a:r>
              <a:rPr lang="ru-RU" sz="3600" b="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24</a:t>
            </a:r>
          </a:p>
          <a:p>
            <a:r>
              <a:rPr lang="ru-RU" sz="3600" b="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27</a:t>
            </a:r>
            <a:endParaRPr lang="ru-RU" sz="3600" b="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Текст 7"/>
          <p:cNvSpPr>
            <a:spLocks noGrp="1"/>
          </p:cNvSpPr>
          <p:nvPr>
            <p:ph type="body" sz="half" idx="3"/>
          </p:nvPr>
        </p:nvSpPr>
        <p:spPr>
          <a:xfrm>
            <a:off x="5643570" y="500042"/>
            <a:ext cx="2928958" cy="321471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42910" y="785794"/>
            <a:ext cx="2357454" cy="4143404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3600" dirty="0" smtClean="0">
                <a:latin typeface="Arial" pitchFamily="34" charset="0"/>
                <a:cs typeface="Arial" pitchFamily="34" charset="0"/>
              </a:rPr>
              <a:t>3 ∙ 3 = </a:t>
            </a:r>
            <a:r>
              <a:rPr lang="ru-RU" sz="36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9 </a:t>
            </a:r>
            <a:r>
              <a:rPr lang="ru-RU" sz="3600" dirty="0" smtClean="0">
                <a:latin typeface="Arial" pitchFamily="34" charset="0"/>
                <a:cs typeface="Arial" pitchFamily="34" charset="0"/>
              </a:rPr>
              <a:t>                 </a:t>
            </a:r>
          </a:p>
          <a:p>
            <a:pPr>
              <a:buNone/>
            </a:pPr>
            <a:r>
              <a:rPr lang="ru-RU" sz="3600" dirty="0" smtClean="0">
                <a:latin typeface="Arial" pitchFamily="34" charset="0"/>
                <a:cs typeface="Arial" pitchFamily="34" charset="0"/>
              </a:rPr>
              <a:t>3 ∙ 4 = </a:t>
            </a:r>
            <a:r>
              <a:rPr lang="ru-RU" sz="36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12</a:t>
            </a:r>
          </a:p>
          <a:p>
            <a:pPr>
              <a:buNone/>
            </a:pPr>
            <a:r>
              <a:rPr lang="ru-RU" sz="3600" dirty="0" smtClean="0">
                <a:latin typeface="Arial" pitchFamily="34" charset="0"/>
                <a:cs typeface="Arial" pitchFamily="34" charset="0"/>
              </a:rPr>
              <a:t>3 ∙ 5 = </a:t>
            </a:r>
            <a:r>
              <a:rPr lang="ru-RU" sz="36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15</a:t>
            </a:r>
          </a:p>
          <a:p>
            <a:pPr>
              <a:buNone/>
            </a:pPr>
            <a:r>
              <a:rPr lang="ru-RU" sz="3600" dirty="0" smtClean="0">
                <a:latin typeface="Arial" pitchFamily="34" charset="0"/>
                <a:cs typeface="Arial" pitchFamily="34" charset="0"/>
              </a:rPr>
              <a:t>3 ∙ 6 = </a:t>
            </a:r>
            <a:r>
              <a:rPr lang="ru-RU" sz="36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18</a:t>
            </a:r>
          </a:p>
          <a:p>
            <a:pPr>
              <a:buNone/>
            </a:pPr>
            <a:r>
              <a:rPr lang="ru-RU" sz="3600" dirty="0" smtClean="0">
                <a:latin typeface="Arial" pitchFamily="34" charset="0"/>
                <a:cs typeface="Arial" pitchFamily="34" charset="0"/>
              </a:rPr>
              <a:t>3 ∙ 7 = </a:t>
            </a:r>
            <a:r>
              <a:rPr lang="ru-RU" sz="36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21</a:t>
            </a:r>
          </a:p>
          <a:p>
            <a:pPr>
              <a:buNone/>
            </a:pPr>
            <a:r>
              <a:rPr lang="ru-RU" sz="3600" dirty="0" smtClean="0">
                <a:latin typeface="Arial" pitchFamily="34" charset="0"/>
                <a:cs typeface="Arial" pitchFamily="34" charset="0"/>
              </a:rPr>
              <a:t>3 ∙ 8 = </a:t>
            </a:r>
            <a:r>
              <a:rPr lang="ru-RU" sz="36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24</a:t>
            </a:r>
          </a:p>
          <a:p>
            <a:pPr>
              <a:buNone/>
            </a:pPr>
            <a:r>
              <a:rPr lang="ru-RU" sz="3600" dirty="0" smtClean="0">
                <a:latin typeface="Arial" pitchFamily="34" charset="0"/>
                <a:cs typeface="Arial" pitchFamily="34" charset="0"/>
              </a:rPr>
              <a:t>3 ∙ 9 = </a:t>
            </a:r>
            <a:r>
              <a:rPr lang="ru-RU" sz="36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27</a:t>
            </a:r>
            <a:endParaRPr lang="ru-RU" sz="3600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3071802" y="785794"/>
            <a:ext cx="1714513" cy="4143404"/>
          </a:xfrm>
        </p:spPr>
        <p:txBody>
          <a:bodyPr>
            <a:noAutofit/>
          </a:bodyPr>
          <a:lstStyle/>
          <a:p>
            <a:pPr>
              <a:buNone/>
            </a:pPr>
            <a:endParaRPr lang="ru-RU" sz="3600" dirty="0" smtClean="0"/>
          </a:p>
          <a:p>
            <a:pPr>
              <a:buNone/>
            </a:pPr>
            <a:r>
              <a:rPr lang="ru-RU" sz="3600" dirty="0" smtClean="0">
                <a:latin typeface="Arial" pitchFamily="34" charset="0"/>
                <a:cs typeface="Arial" pitchFamily="34" charset="0"/>
              </a:rPr>
              <a:t>4 ∙ 3 =</a:t>
            </a:r>
          </a:p>
          <a:p>
            <a:pPr>
              <a:buNone/>
            </a:pPr>
            <a:r>
              <a:rPr lang="ru-RU" sz="3600" dirty="0" smtClean="0">
                <a:latin typeface="Arial" pitchFamily="34" charset="0"/>
                <a:cs typeface="Arial" pitchFamily="34" charset="0"/>
              </a:rPr>
              <a:t>5 ∙ 3 =</a:t>
            </a:r>
          </a:p>
          <a:p>
            <a:pPr>
              <a:buNone/>
            </a:pPr>
            <a:r>
              <a:rPr lang="ru-RU" sz="3600" dirty="0" smtClean="0">
                <a:latin typeface="Arial" pitchFamily="34" charset="0"/>
                <a:cs typeface="Arial" pitchFamily="34" charset="0"/>
              </a:rPr>
              <a:t>6 ∙ 3 =</a:t>
            </a:r>
          </a:p>
          <a:p>
            <a:pPr>
              <a:buNone/>
            </a:pPr>
            <a:r>
              <a:rPr lang="ru-RU" sz="3600" dirty="0" smtClean="0">
                <a:latin typeface="Arial" pitchFamily="34" charset="0"/>
                <a:cs typeface="Arial" pitchFamily="34" charset="0"/>
              </a:rPr>
              <a:t>7 ∙ 3 =</a:t>
            </a:r>
          </a:p>
          <a:p>
            <a:pPr>
              <a:buNone/>
            </a:pPr>
            <a:r>
              <a:rPr lang="ru-RU" sz="3600" dirty="0" smtClean="0">
                <a:latin typeface="Arial" pitchFamily="34" charset="0"/>
                <a:cs typeface="Arial" pitchFamily="34" charset="0"/>
              </a:rPr>
              <a:t>8 ∙ 3 =</a:t>
            </a:r>
          </a:p>
          <a:p>
            <a:pPr>
              <a:buNone/>
            </a:pPr>
            <a:r>
              <a:rPr lang="ru-RU" sz="3600" dirty="0" smtClean="0">
                <a:latin typeface="Arial" pitchFamily="34" charset="0"/>
                <a:cs typeface="Arial" pitchFamily="34" charset="0"/>
              </a:rPr>
              <a:t>9 ∙ 3 =</a:t>
            </a:r>
            <a:endParaRPr lang="ru-RU" sz="36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0" name="Рисунок 9" descr="поросёнок с балалайкой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43570" y="500042"/>
            <a:ext cx="2928958" cy="32861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2643174" y="579438"/>
            <a:ext cx="1895970" cy="4349760"/>
          </a:xfrm>
        </p:spPr>
        <p:txBody>
          <a:bodyPr>
            <a:normAutofit/>
          </a:bodyPr>
          <a:lstStyle/>
          <a:p>
            <a:r>
              <a:rPr lang="ru-RU" sz="3600" b="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3</a:t>
            </a:r>
          </a:p>
          <a:p>
            <a:r>
              <a:rPr lang="ru-RU" sz="3600" b="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4</a:t>
            </a:r>
          </a:p>
          <a:p>
            <a:r>
              <a:rPr lang="ru-RU" sz="3600" b="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5</a:t>
            </a:r>
          </a:p>
          <a:p>
            <a:r>
              <a:rPr lang="ru-RU" sz="3600" b="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6</a:t>
            </a:r>
          </a:p>
          <a:p>
            <a:r>
              <a:rPr lang="ru-RU" sz="3600" b="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7</a:t>
            </a:r>
          </a:p>
          <a:p>
            <a:r>
              <a:rPr lang="ru-RU" sz="3600" b="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8</a:t>
            </a:r>
          </a:p>
          <a:p>
            <a:r>
              <a:rPr lang="ru-RU" sz="3600" b="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9</a:t>
            </a:r>
            <a:endParaRPr lang="ru-RU" sz="3600" b="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sz="half" idx="3"/>
          </p:nvPr>
        </p:nvSpPr>
        <p:spPr>
          <a:xfrm>
            <a:off x="6929454" y="571480"/>
            <a:ext cx="1654634" cy="4714908"/>
          </a:xfrm>
        </p:spPr>
        <p:txBody>
          <a:bodyPr>
            <a:normAutofit/>
          </a:bodyPr>
          <a:lstStyle/>
          <a:p>
            <a:endParaRPr lang="ru-RU" sz="3600" b="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r>
              <a:rPr lang="ru-RU" sz="3600" b="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3</a:t>
            </a:r>
          </a:p>
          <a:p>
            <a:r>
              <a:rPr lang="ru-RU" sz="3600" b="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3</a:t>
            </a:r>
          </a:p>
          <a:p>
            <a:r>
              <a:rPr lang="ru-RU" sz="3600" b="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3</a:t>
            </a:r>
          </a:p>
          <a:p>
            <a:r>
              <a:rPr lang="ru-RU" sz="3600" b="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3</a:t>
            </a:r>
          </a:p>
          <a:p>
            <a:r>
              <a:rPr lang="ru-RU" sz="3600" b="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3</a:t>
            </a:r>
          </a:p>
          <a:p>
            <a:r>
              <a:rPr lang="ru-RU" sz="3600" b="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3</a:t>
            </a:r>
            <a:endParaRPr lang="ru-RU" sz="3600" b="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Содержимое 5"/>
          <p:cNvSpPr>
            <a:spLocks noGrp="1"/>
          </p:cNvSpPr>
          <p:nvPr>
            <p:ph sz="quarter" idx="2"/>
          </p:nvPr>
        </p:nvSpPr>
        <p:spPr>
          <a:xfrm>
            <a:off x="714348" y="571480"/>
            <a:ext cx="1857388" cy="436628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800" dirty="0" smtClean="0">
                <a:latin typeface="Arial" pitchFamily="34" charset="0"/>
                <a:cs typeface="Arial" pitchFamily="34" charset="0"/>
              </a:rPr>
              <a:t>  </a:t>
            </a:r>
            <a:r>
              <a:rPr lang="ru-RU" sz="3600" dirty="0" smtClean="0">
                <a:latin typeface="Arial" pitchFamily="34" charset="0"/>
                <a:cs typeface="Arial" pitchFamily="34" charset="0"/>
              </a:rPr>
              <a:t>9 : 3 =</a:t>
            </a:r>
            <a:endParaRPr lang="ru-RU" sz="28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ru-RU" sz="3600" dirty="0" smtClean="0">
                <a:latin typeface="Arial" pitchFamily="34" charset="0"/>
                <a:cs typeface="Arial" pitchFamily="34" charset="0"/>
              </a:rPr>
              <a:t>12 : 3 =</a:t>
            </a:r>
            <a:endParaRPr lang="ru-RU" sz="3600" dirty="0" smtClean="0">
              <a:solidFill>
                <a:srgbClr val="00B050"/>
              </a:solidFill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ru-RU" sz="3600" dirty="0" smtClean="0">
                <a:latin typeface="Arial" pitchFamily="34" charset="0"/>
                <a:cs typeface="Arial" pitchFamily="34" charset="0"/>
              </a:rPr>
              <a:t>15 : 3 =</a:t>
            </a:r>
          </a:p>
          <a:p>
            <a:pPr>
              <a:buNone/>
            </a:pPr>
            <a:r>
              <a:rPr lang="ru-RU" sz="3600" dirty="0" smtClean="0">
                <a:latin typeface="Arial" pitchFamily="34" charset="0"/>
                <a:cs typeface="Arial" pitchFamily="34" charset="0"/>
              </a:rPr>
              <a:t>18 : 3 =</a:t>
            </a:r>
            <a:endParaRPr lang="ru-RU" sz="3600" dirty="0" smtClean="0">
              <a:solidFill>
                <a:srgbClr val="00B050"/>
              </a:solidFill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ru-RU" sz="3600" dirty="0" smtClean="0">
                <a:latin typeface="Arial" pitchFamily="34" charset="0"/>
                <a:cs typeface="Arial" pitchFamily="34" charset="0"/>
              </a:rPr>
              <a:t>21 : 3 =</a:t>
            </a:r>
            <a:endParaRPr lang="ru-RU" sz="3600" dirty="0" smtClean="0">
              <a:solidFill>
                <a:srgbClr val="00B050"/>
              </a:solidFill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ru-RU" sz="3600" dirty="0" smtClean="0">
                <a:latin typeface="Arial" pitchFamily="34" charset="0"/>
                <a:cs typeface="Arial" pitchFamily="34" charset="0"/>
              </a:rPr>
              <a:t>24 : 3 =</a:t>
            </a:r>
            <a:endParaRPr lang="ru-RU" sz="3600" dirty="0" smtClean="0">
              <a:solidFill>
                <a:srgbClr val="00B050"/>
              </a:solidFill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ru-RU" sz="3600" dirty="0" smtClean="0">
                <a:latin typeface="Arial" pitchFamily="34" charset="0"/>
                <a:cs typeface="Arial" pitchFamily="34" charset="0"/>
              </a:rPr>
              <a:t>27 : 3 =</a:t>
            </a:r>
            <a:endParaRPr lang="ru-RU" sz="3600" dirty="0">
              <a:solidFill>
                <a:srgbClr val="00B05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sz="quarter" idx="4"/>
          </p:nvPr>
        </p:nvSpPr>
        <p:spPr>
          <a:xfrm>
            <a:off x="4786314" y="642918"/>
            <a:ext cx="2071702" cy="4429156"/>
          </a:xfrm>
        </p:spPr>
        <p:txBody>
          <a:bodyPr>
            <a:normAutofit lnSpcReduction="10000"/>
          </a:bodyPr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sz="39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ru-RU" sz="3600" dirty="0" smtClean="0">
                <a:latin typeface="Arial" pitchFamily="34" charset="0"/>
                <a:cs typeface="Arial" pitchFamily="34" charset="0"/>
              </a:rPr>
              <a:t>12 : 4 </a:t>
            </a:r>
            <a:r>
              <a:rPr lang="ru-RU" sz="3900" dirty="0" smtClean="0">
                <a:latin typeface="Arial" pitchFamily="34" charset="0"/>
                <a:cs typeface="Arial" pitchFamily="34" charset="0"/>
              </a:rPr>
              <a:t>=</a:t>
            </a:r>
          </a:p>
          <a:p>
            <a:pPr>
              <a:buNone/>
            </a:pPr>
            <a:r>
              <a:rPr lang="ru-RU" sz="3600" dirty="0" smtClean="0">
                <a:latin typeface="Arial" pitchFamily="34" charset="0"/>
                <a:cs typeface="Arial" pitchFamily="34" charset="0"/>
              </a:rPr>
              <a:t>15 : 5 =</a:t>
            </a:r>
          </a:p>
          <a:p>
            <a:pPr>
              <a:buNone/>
            </a:pPr>
            <a:r>
              <a:rPr lang="ru-RU" sz="3600" dirty="0" smtClean="0">
                <a:latin typeface="Arial" pitchFamily="34" charset="0"/>
                <a:cs typeface="Arial" pitchFamily="34" charset="0"/>
              </a:rPr>
              <a:t>18 : 6 =</a:t>
            </a:r>
          </a:p>
          <a:p>
            <a:pPr>
              <a:buNone/>
            </a:pPr>
            <a:r>
              <a:rPr lang="ru-RU" sz="3600" dirty="0" smtClean="0">
                <a:latin typeface="Arial" pitchFamily="34" charset="0"/>
                <a:cs typeface="Arial" pitchFamily="34" charset="0"/>
              </a:rPr>
              <a:t>21 : 7 =</a:t>
            </a:r>
          </a:p>
          <a:p>
            <a:pPr>
              <a:buNone/>
            </a:pPr>
            <a:r>
              <a:rPr lang="ru-RU" sz="3600" dirty="0" smtClean="0">
                <a:latin typeface="Arial" pitchFamily="34" charset="0"/>
                <a:cs typeface="Arial" pitchFamily="34" charset="0"/>
              </a:rPr>
              <a:t>24 : 8 =</a:t>
            </a:r>
          </a:p>
          <a:p>
            <a:pPr>
              <a:buNone/>
            </a:pPr>
            <a:r>
              <a:rPr lang="ru-RU" sz="3600" dirty="0" smtClean="0">
                <a:latin typeface="Arial" pitchFamily="34" charset="0"/>
                <a:cs typeface="Arial" pitchFamily="34" charset="0"/>
              </a:rPr>
              <a:t>27 : 9 =</a:t>
            </a:r>
            <a:endParaRPr lang="ru-RU" sz="36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 smtClean="0">
                <a:solidFill>
                  <a:schemeClr val="tx1"/>
                </a:solidFill>
              </a:rPr>
              <a:t>Придумайте задачу по рисунку, решение которой записывается выражением: </a:t>
            </a:r>
            <a:r>
              <a:rPr lang="ru-RU" sz="2800" dirty="0" smtClean="0">
                <a:solidFill>
                  <a:srgbClr val="FF0000"/>
                </a:solidFill>
              </a:rPr>
              <a:t>15 : 3</a:t>
            </a:r>
            <a:endParaRPr lang="ru-RU" sz="2800" dirty="0">
              <a:solidFill>
                <a:srgbClr val="FF0000"/>
              </a:solidFill>
            </a:endParaRPr>
          </a:p>
        </p:txBody>
      </p:sp>
      <p:pic>
        <p:nvPicPr>
          <p:cNvPr id="2050" name="Picture 2" descr="E:\Мама\Картинки\Коллекция картинок\38.gif"/>
          <p:cNvPicPr>
            <a:picLocks noGrp="1" noChangeAspect="1" noChangeArrowheads="1" noCro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857224" y="714356"/>
            <a:ext cx="857250" cy="857250"/>
          </a:xfrm>
          <a:prstGeom prst="rect">
            <a:avLst/>
          </a:prstGeom>
          <a:noFill/>
        </p:spPr>
      </p:pic>
      <p:pic>
        <p:nvPicPr>
          <p:cNvPr id="5" name="Picture 2" descr="E:\Мама\Картинки\Коллекция картинок\38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0298" y="714356"/>
            <a:ext cx="857250" cy="857250"/>
          </a:xfrm>
          <a:prstGeom prst="rect">
            <a:avLst/>
          </a:prstGeom>
          <a:noFill/>
        </p:spPr>
      </p:pic>
      <p:pic>
        <p:nvPicPr>
          <p:cNvPr id="6" name="Picture 2" descr="E:\Мама\Картинки\Коллекция картинок\38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143372" y="714356"/>
            <a:ext cx="857250" cy="857250"/>
          </a:xfrm>
          <a:prstGeom prst="rect">
            <a:avLst/>
          </a:prstGeom>
          <a:noFill/>
        </p:spPr>
      </p:pic>
      <p:pic>
        <p:nvPicPr>
          <p:cNvPr id="7" name="Picture 2" descr="E:\Мама\Картинки\Коллекция картинок\38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5008" y="642918"/>
            <a:ext cx="857250" cy="857250"/>
          </a:xfrm>
          <a:prstGeom prst="rect">
            <a:avLst/>
          </a:prstGeom>
          <a:noFill/>
        </p:spPr>
      </p:pic>
      <p:pic>
        <p:nvPicPr>
          <p:cNvPr id="8" name="Picture 2" descr="E:\Мама\Картинки\Коллекция картинок\38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429520" y="642918"/>
            <a:ext cx="857250" cy="857250"/>
          </a:xfrm>
          <a:prstGeom prst="rect">
            <a:avLst/>
          </a:prstGeom>
          <a:noFill/>
        </p:spPr>
      </p:pic>
      <p:pic>
        <p:nvPicPr>
          <p:cNvPr id="9" name="Picture 2" descr="E:\Мама\Картинки\Коллекция картинок\38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2071678"/>
            <a:ext cx="857250" cy="857250"/>
          </a:xfrm>
          <a:prstGeom prst="rect">
            <a:avLst/>
          </a:prstGeom>
          <a:noFill/>
        </p:spPr>
      </p:pic>
      <p:pic>
        <p:nvPicPr>
          <p:cNvPr id="10" name="Picture 2" descr="E:\Мама\Картинки\Коллекция картинок\38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28860" y="2071678"/>
            <a:ext cx="857250" cy="857250"/>
          </a:xfrm>
          <a:prstGeom prst="rect">
            <a:avLst/>
          </a:prstGeom>
          <a:noFill/>
        </p:spPr>
      </p:pic>
      <p:pic>
        <p:nvPicPr>
          <p:cNvPr id="11" name="Picture 2" descr="E:\Мама\Картинки\Коллекция картинок\38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143372" y="2071678"/>
            <a:ext cx="857250" cy="857250"/>
          </a:xfrm>
          <a:prstGeom prst="rect">
            <a:avLst/>
          </a:prstGeom>
          <a:noFill/>
        </p:spPr>
      </p:pic>
      <p:pic>
        <p:nvPicPr>
          <p:cNvPr id="12" name="Picture 2" descr="E:\Мама\Картинки\Коллекция картинок\38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5008" y="2143116"/>
            <a:ext cx="857250" cy="857250"/>
          </a:xfrm>
          <a:prstGeom prst="rect">
            <a:avLst/>
          </a:prstGeom>
          <a:noFill/>
        </p:spPr>
      </p:pic>
      <p:pic>
        <p:nvPicPr>
          <p:cNvPr id="13" name="Picture 2" descr="E:\Мама\Картинки\Коллекция картинок\38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286644" y="2143116"/>
            <a:ext cx="857250" cy="857250"/>
          </a:xfrm>
          <a:prstGeom prst="rect">
            <a:avLst/>
          </a:prstGeom>
          <a:noFill/>
        </p:spPr>
      </p:pic>
      <p:pic>
        <p:nvPicPr>
          <p:cNvPr id="14" name="Picture 2" descr="E:\Мама\Картинки\Коллекция картинок\38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86446" y="3500438"/>
            <a:ext cx="857250" cy="857250"/>
          </a:xfrm>
          <a:prstGeom prst="rect">
            <a:avLst/>
          </a:prstGeom>
          <a:noFill/>
        </p:spPr>
      </p:pic>
      <p:pic>
        <p:nvPicPr>
          <p:cNvPr id="15" name="Picture 2" descr="E:\Мама\Картинки\Коллекция картинок\38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58082" y="3500438"/>
            <a:ext cx="857250" cy="857250"/>
          </a:xfrm>
          <a:prstGeom prst="rect">
            <a:avLst/>
          </a:prstGeom>
          <a:noFill/>
        </p:spPr>
      </p:pic>
      <p:pic>
        <p:nvPicPr>
          <p:cNvPr id="16" name="Picture 2" descr="E:\Мама\Картинки\Коллекция картинок\38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143372" y="3429000"/>
            <a:ext cx="857250" cy="857250"/>
          </a:xfrm>
          <a:prstGeom prst="rect">
            <a:avLst/>
          </a:prstGeom>
          <a:noFill/>
        </p:spPr>
      </p:pic>
      <p:pic>
        <p:nvPicPr>
          <p:cNvPr id="17" name="Picture 2" descr="E:\Мама\Картинки\Коллекция картинок\38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0298" y="3429000"/>
            <a:ext cx="857250" cy="857250"/>
          </a:xfrm>
          <a:prstGeom prst="rect">
            <a:avLst/>
          </a:prstGeom>
          <a:noFill/>
        </p:spPr>
      </p:pic>
      <p:pic>
        <p:nvPicPr>
          <p:cNvPr id="18" name="Picture 2" descr="E:\Мама\Картинки\Коллекция картинок\38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3357562"/>
            <a:ext cx="857250" cy="8572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 smtClean="0">
                <a:solidFill>
                  <a:schemeClr val="tx1"/>
                </a:solidFill>
              </a:rPr>
              <a:t>Придумайте задачу, решение которой записывается выражением: </a:t>
            </a:r>
            <a:r>
              <a:rPr lang="ru-RU" sz="2400" dirty="0" smtClean="0">
                <a:solidFill>
                  <a:srgbClr val="FF0000"/>
                </a:solidFill>
              </a:rPr>
              <a:t>12 : 3 </a:t>
            </a:r>
            <a:endParaRPr lang="ru-RU" sz="2400" dirty="0">
              <a:solidFill>
                <a:srgbClr val="FF0000"/>
              </a:solidFill>
            </a:endParaRPr>
          </a:p>
        </p:txBody>
      </p:sp>
      <p:pic>
        <p:nvPicPr>
          <p:cNvPr id="3074" name="Picture 2" descr="E:\Мама\Картинки\Коллекция картинок\HORSE15.GIF"/>
          <p:cNvPicPr>
            <a:picLocks noGrp="1" noChangeAspect="1" noChangeArrowheads="1" noCro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14348" y="714356"/>
            <a:ext cx="1524000" cy="1143000"/>
          </a:xfrm>
          <a:prstGeom prst="rect">
            <a:avLst/>
          </a:prstGeom>
          <a:noFill/>
        </p:spPr>
      </p:pic>
      <p:cxnSp>
        <p:nvCxnSpPr>
          <p:cNvPr id="13" name="Прямая соединительная линия 12"/>
          <p:cNvCxnSpPr/>
          <p:nvPr/>
        </p:nvCxnSpPr>
        <p:spPr>
          <a:xfrm>
            <a:off x="714348" y="1928802"/>
            <a:ext cx="7786742" cy="1588"/>
          </a:xfrm>
          <a:prstGeom prst="line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500034" y="4714884"/>
            <a:ext cx="8072494" cy="11112"/>
          </a:xfrm>
          <a:prstGeom prst="line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642910" y="3357562"/>
            <a:ext cx="8072494" cy="11112"/>
          </a:xfrm>
          <a:prstGeom prst="line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" name="Picture 2" descr="E:\Мама\Картинки\Коллекция картинок\HORSE15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14612" y="642918"/>
            <a:ext cx="1524000" cy="1143000"/>
          </a:xfrm>
          <a:prstGeom prst="rect">
            <a:avLst/>
          </a:prstGeom>
          <a:noFill/>
        </p:spPr>
      </p:pic>
      <p:pic>
        <p:nvPicPr>
          <p:cNvPr id="22" name="Picture 2" descr="E:\Мама\Картинки\Коллекция картинок\HORSE15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43438" y="642918"/>
            <a:ext cx="1524000" cy="1143000"/>
          </a:xfrm>
          <a:prstGeom prst="rect">
            <a:avLst/>
          </a:prstGeom>
          <a:noFill/>
        </p:spPr>
      </p:pic>
      <p:pic>
        <p:nvPicPr>
          <p:cNvPr id="23" name="Picture 2" descr="E:\Мама\Картинки\Коллекция картинок\HORSE15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2071678"/>
            <a:ext cx="1524000" cy="1143000"/>
          </a:xfrm>
          <a:prstGeom prst="rect">
            <a:avLst/>
          </a:prstGeom>
          <a:noFill/>
        </p:spPr>
      </p:pic>
      <p:pic>
        <p:nvPicPr>
          <p:cNvPr id="24" name="Picture 2" descr="E:\Мама\Картинки\Коллекция картинок\HORSE15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57752" y="2071678"/>
            <a:ext cx="1524000" cy="1143000"/>
          </a:xfrm>
          <a:prstGeom prst="rect">
            <a:avLst/>
          </a:prstGeom>
          <a:noFill/>
        </p:spPr>
      </p:pic>
      <p:pic>
        <p:nvPicPr>
          <p:cNvPr id="25" name="Picture 2" descr="E:\Мама\Картинки\Коллекция картинок\HORSE15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15140" y="714356"/>
            <a:ext cx="1524000" cy="1143000"/>
          </a:xfrm>
          <a:prstGeom prst="rect">
            <a:avLst/>
          </a:prstGeom>
          <a:noFill/>
        </p:spPr>
      </p:pic>
      <p:pic>
        <p:nvPicPr>
          <p:cNvPr id="26" name="Picture 2" descr="E:\Мама\Картинки\Коллекция картинок\HORSE15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86050" y="2143116"/>
            <a:ext cx="1524000" cy="1143000"/>
          </a:xfrm>
          <a:prstGeom prst="rect">
            <a:avLst/>
          </a:prstGeom>
          <a:noFill/>
        </p:spPr>
      </p:pic>
      <p:pic>
        <p:nvPicPr>
          <p:cNvPr id="27" name="Picture 2" descr="E:\Мама\Картинки\Коллекция картинок\HORSE15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15140" y="2143116"/>
            <a:ext cx="1524000" cy="1143000"/>
          </a:xfrm>
          <a:prstGeom prst="rect">
            <a:avLst/>
          </a:prstGeom>
          <a:noFill/>
        </p:spPr>
      </p:pic>
      <p:pic>
        <p:nvPicPr>
          <p:cNvPr id="28" name="Picture 2" descr="E:\Мама\Картинки\Коллекция картинок\HORSE15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3500438"/>
            <a:ext cx="1524000" cy="1143000"/>
          </a:xfrm>
          <a:prstGeom prst="rect">
            <a:avLst/>
          </a:prstGeom>
          <a:noFill/>
        </p:spPr>
      </p:pic>
      <p:pic>
        <p:nvPicPr>
          <p:cNvPr id="29" name="Picture 2" descr="E:\Мама\Картинки\Коллекция картинок\HORSE15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488" y="3429000"/>
            <a:ext cx="1524000" cy="1143000"/>
          </a:xfrm>
          <a:prstGeom prst="rect">
            <a:avLst/>
          </a:prstGeom>
          <a:noFill/>
        </p:spPr>
      </p:pic>
      <p:pic>
        <p:nvPicPr>
          <p:cNvPr id="30" name="Picture 2" descr="E:\Мама\Картинки\Коллекция картинок\HORSE15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29190" y="3429000"/>
            <a:ext cx="1524000" cy="1143000"/>
          </a:xfrm>
          <a:prstGeom prst="rect">
            <a:avLst/>
          </a:prstGeom>
          <a:noFill/>
        </p:spPr>
      </p:pic>
      <p:pic>
        <p:nvPicPr>
          <p:cNvPr id="31" name="Picture 2" descr="E:\Мама\Картинки\Коллекция картинок\HORSE15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15140" y="3429000"/>
            <a:ext cx="1524000" cy="1143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358</TotalTime>
  <Words>334</Words>
  <Application>Microsoft Office PowerPoint</Application>
  <PresentationFormat>Экран (4:3)</PresentationFormat>
  <Paragraphs>118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Аспект</vt:lpstr>
      <vt:lpstr>Урок математики</vt:lpstr>
      <vt:lpstr>Слайд 2</vt:lpstr>
      <vt:lpstr>Слайд 3</vt:lpstr>
      <vt:lpstr>Таблица умножения и деления на 3.</vt:lpstr>
      <vt:lpstr>Слайд 5</vt:lpstr>
      <vt:lpstr>Слайд 6</vt:lpstr>
      <vt:lpstr>Слайд 7</vt:lpstr>
      <vt:lpstr>Придумайте задачу по рисунку, решение которой записывается выражением: 15 : 3</vt:lpstr>
      <vt:lpstr>Придумайте задачу, решение которой записывается выражением: 12 : 3 </vt:lpstr>
      <vt:lpstr> Придумайте задачу по рисунку, решение которой записывается выражением: 9 : 3</vt:lpstr>
      <vt:lpstr>Слайд 11</vt:lpstr>
      <vt:lpstr>Слайд 12</vt:lpstr>
      <vt:lpstr>Картинки:</vt:lpstr>
    </vt:vector>
  </TitlesOfParts>
  <Company>SOHO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Гарт</cp:lastModifiedBy>
  <cp:revision>41</cp:revision>
  <dcterms:created xsi:type="dcterms:W3CDTF">2008-02-04T10:36:08Z</dcterms:created>
  <dcterms:modified xsi:type="dcterms:W3CDTF">2013-06-10T03:54:54Z</dcterms:modified>
</cp:coreProperties>
</file>