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D610"/>
    <a:srgbClr val="190504"/>
    <a:srgbClr val="DDC7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1" autoAdjust="0"/>
    <p:restoredTop sz="94599" autoAdjust="0"/>
  </p:normalViewPr>
  <p:slideViewPr>
    <p:cSldViewPr snapToGrid="0">
      <p:cViewPr varScale="1">
        <p:scale>
          <a:sx n="77" d="100"/>
          <a:sy n="77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B51E-4350-4EA1-85D9-996A1A7D9067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0F7B-5557-4328-8B26-C5013EA8A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43FCF-9AA2-4ECC-BB07-15DD00DFF500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732E8-462B-4BA1-84AE-499703E8A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15A2-85ED-471C-9D0E-8A4AA7C1D40A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7E06-82C9-4434-AADE-81CA6C43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A8AB2-07EB-4379-ACB0-F2192BB1A92E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53DB2-852A-447E-AF38-0DDB21DC1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07FA0-C5A9-47DA-BD48-FEF80EE2A752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CDF29-6EF6-4EC5-AE16-21A6A6FE4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6EEB4-3F35-48E1-98B7-1823F474F11F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0A2FC-066D-4E70-8892-0C1EA1B61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FDF3-9180-4647-95DE-A000E5777A04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126F-FC1D-4585-8216-0CF417D8A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F6B82-C5DF-4D80-A7E0-5FEC38CAC950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FD688-1952-45EA-B41E-DF08A737F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ACB78-29CB-49E7-A4C5-021D88A78C68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E2BAC-A0A8-4258-A5D1-77CCD525D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B146-76F1-4F22-A974-753827DE2A1E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2CF07-89BB-4C90-9A80-76818AD74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D47D5-0B60-4D97-AF5C-50F042A09DA0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63742-8CAD-41D7-B5E1-2CFA29AD7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AAF8-FE0C-4827-80D9-C5B85A31813F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8AB49-AAFB-4E19-A484-45E3C96EC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1E09-EF71-41F3-BC0B-87E92DEE5A71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BAA17-3164-416C-B8A0-70981646A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A6C8D7-792D-41DB-B25A-A8ACC128AEF1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AAC335-EC28-4867-84BC-053C5A1BF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  <p:sldLayoutId id="2147483673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3313" y="3910013"/>
            <a:ext cx="3497262" cy="2012950"/>
          </a:xfrm>
        </p:spPr>
        <p:txBody>
          <a:bodyPr>
            <a:normAutofit/>
          </a:bodyPr>
          <a:lstStyle/>
          <a:p>
            <a:r>
              <a:rPr lang="ru-RU" sz="27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Выполнила воспитатель МБДОУ д\с « Малыш» Косогова Екатерина Андреевна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605088" y="257175"/>
            <a:ext cx="48482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5220" bIns="190440" anchor="ctr">
            <a:spAutoFit/>
          </a:bodyPr>
          <a:lstStyle/>
          <a:p>
            <a:pPr algn="ctr"/>
            <a:r>
              <a:rPr lang="ru-RU" sz="2400" b="1">
                <a:solidFill>
                  <a:srgbClr val="10D610"/>
                </a:solidFill>
                <a:latin typeface="Comic Sans MS" pitchFamily="66" charset="0"/>
              </a:rPr>
              <a:t>Проект с использованием инновационных педагогических технологий (Здоровьесберегающая коррекционная технология «Сказкотерапия»). Творческое название проекта "Там на неведомых дорожках"</a:t>
            </a:r>
          </a:p>
          <a:p>
            <a:pPr eaLnBrk="0" hangingPunct="0"/>
            <a:endParaRPr lang="ru-RU" sz="2400">
              <a:solidFill>
                <a:srgbClr val="10D61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10D610"/>
                </a:solidFill>
                <a:latin typeface="Comic Sans MS" pitchFamily="66" charset="0"/>
              </a:rPr>
              <a:t>Теоретико-методологические основания исследовательской деятельности.</a:t>
            </a:r>
            <a:r>
              <a:rPr lang="ru-RU" sz="4000" smtClean="0"/>
              <a:t> 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1654175" y="1812925"/>
            <a:ext cx="7318375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>
                <a:latin typeface="Comic Sans MS" pitchFamily="66" charset="0"/>
              </a:rPr>
              <a:t>    Есть у здоровьесберегающих технологий один особенно приятный метод - </a:t>
            </a:r>
            <a:r>
              <a:rPr lang="ru-RU" sz="2000" b="1" smtClean="0">
                <a:latin typeface="Comic Sans MS" pitchFamily="66" charset="0"/>
              </a:rPr>
              <a:t>метод сказкотерапии</a:t>
            </a:r>
            <a:r>
              <a:rPr lang="ru-RU" sz="2000" smtClean="0">
                <a:latin typeface="Comic Sans MS" pitchFamily="66" charset="0"/>
              </a:rPr>
              <a:t>.  Сказкотерапия – один из видов здоровьесберегающих технологий. Она нацелена на развитие самосознания ребенка и обеспечивает контакт как с самим собой, так и с другими, способствуя построению взаимопонимания между людьми . Принципы сказкотерапии заключаются в знакомстве ребенка со своими сильными сторонами, в «расширении» его поля сознания и поведения, в поиске нестандартных, оптимальных выходов из различных ситуаций, обмене жизненным опытом. Сказкотерапию используют и в воспитании, и в образовании, и в развитии, и в тренинговом воздействии, и как инструмент психотерапии.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1519238" y="365125"/>
            <a:ext cx="6996112" cy="1325563"/>
          </a:xfrm>
        </p:spPr>
        <p:txBody>
          <a:bodyPr/>
          <a:lstStyle/>
          <a:p>
            <a:r>
              <a:rPr lang="ru-RU" sz="3200" b="1" smtClean="0">
                <a:solidFill>
                  <a:srgbClr val="10D610"/>
                </a:solidFill>
                <a:latin typeface="Comic Sans MS" pitchFamily="66" charset="0"/>
              </a:rPr>
              <a:t>Методическая разработка по теме исследования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2247900" y="1825625"/>
            <a:ext cx="626745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  </a:t>
            </a:r>
            <a:r>
              <a:rPr lang="ru-RU" sz="2400" b="1" smtClean="0">
                <a:latin typeface="Comic Sans MS" pitchFamily="66" charset="0"/>
              </a:rPr>
              <a:t>Овладение педагогами ДОУ основами применения сказкотерапии</a:t>
            </a:r>
            <a:r>
              <a:rPr lang="ru-RU" sz="2400" smtClean="0">
                <a:latin typeface="Comic Sans MS" pitchFamily="66" charset="0"/>
              </a:rPr>
              <a:t>:</a:t>
            </a:r>
          </a:p>
          <a:p>
            <a:r>
              <a:rPr lang="ru-RU" smtClean="0"/>
              <a:t>- </a:t>
            </a:r>
            <a:r>
              <a:rPr lang="ru-RU" sz="2400" smtClean="0">
                <a:latin typeface="Comic Sans MS" pitchFamily="66" charset="0"/>
              </a:rPr>
              <a:t>изучение научной литературы;</a:t>
            </a:r>
          </a:p>
          <a:p>
            <a:r>
              <a:rPr lang="ru-RU" sz="2400" smtClean="0">
                <a:latin typeface="Comic Sans MS" pitchFamily="66" charset="0"/>
              </a:rPr>
              <a:t>- изучение опыта других педагогов по данному направлению</a:t>
            </a:r>
            <a:r>
              <a:rPr lang="ru-RU" smtClean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10D610"/>
                </a:solidFill>
                <a:latin typeface="Comic Sans MS" pitchFamily="66" charset="0"/>
              </a:rPr>
              <a:t>Использование ширмы для кукольного театра при пересказе</a:t>
            </a:r>
          </a:p>
        </p:txBody>
      </p:sp>
      <p:pic>
        <p:nvPicPr>
          <p:cNvPr id="26629" name="Picture 5" descr="IMG_20160324_081920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1025" y="1787525"/>
            <a:ext cx="6356350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smtClean="0">
                <a:solidFill>
                  <a:srgbClr val="10D610"/>
                </a:solidFill>
                <a:latin typeface="Comic Sans MS" pitchFamily="66" charset="0"/>
              </a:rPr>
              <a:t>Работа с родителями:</a:t>
            </a:r>
            <a:r>
              <a:rPr lang="ru-RU" smtClean="0"/>
              <a:t> 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628775" y="1752600"/>
            <a:ext cx="719455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</a:t>
            </a:r>
            <a:r>
              <a:rPr lang="ru-RU" sz="2400" smtClean="0">
                <a:latin typeface="Comic Sans MS" pitchFamily="66" charset="0"/>
              </a:rPr>
              <a:t>Разработка консультаций на тему: </a:t>
            </a:r>
          </a:p>
          <a:p>
            <a:r>
              <a:rPr lang="ru-RU" sz="2400" smtClean="0">
                <a:latin typeface="Comic Sans MS" pitchFamily="66" charset="0"/>
              </a:rPr>
              <a:t>  «Сказкотерапия как средство снятия детской тревожности» </a:t>
            </a:r>
          </a:p>
          <a:p>
            <a:r>
              <a:rPr lang="ru-RU" sz="2400" smtClean="0">
                <a:latin typeface="Comic Sans MS" pitchFamily="66" charset="0"/>
              </a:rPr>
              <a:t>   «Сказка как средство оптимизации психоэмоциональной сферы дошкольника»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smtClean="0">
                <a:solidFill>
                  <a:srgbClr val="10D610"/>
                </a:solidFill>
                <a:latin typeface="Comic Sans MS" pitchFamily="66" charset="0"/>
              </a:rPr>
              <a:t>Работа с детьми: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2012950" y="1825625"/>
            <a:ext cx="6502400" cy="4351338"/>
          </a:xfrm>
        </p:spPr>
        <p:txBody>
          <a:bodyPr/>
          <a:lstStyle/>
          <a:p>
            <a:r>
              <a:rPr lang="ru-RU" i="1" smtClean="0"/>
              <a:t>- </a:t>
            </a:r>
            <a:r>
              <a:rPr lang="ru-RU" i="1" smtClean="0">
                <a:latin typeface="Comic Sans MS" pitchFamily="66" charset="0"/>
              </a:rPr>
              <a:t>Опрос «Твоя любимая сказка»,</a:t>
            </a:r>
          </a:p>
          <a:p>
            <a:r>
              <a:rPr lang="ru-RU" i="1" smtClean="0">
                <a:latin typeface="Comic Sans MS" pitchFamily="66" charset="0"/>
              </a:rPr>
              <a:t>- «Слушаем сказку»,</a:t>
            </a:r>
          </a:p>
          <a:p>
            <a:r>
              <a:rPr lang="ru-RU" i="1" smtClean="0">
                <a:latin typeface="Comic Sans MS" pitchFamily="66" charset="0"/>
              </a:rPr>
              <a:t>- «Рассказываем сказку»,</a:t>
            </a:r>
          </a:p>
          <a:p>
            <a:r>
              <a:rPr lang="ru-RU" i="1" smtClean="0">
                <a:latin typeface="Comic Sans MS" pitchFamily="66" charset="0"/>
              </a:rPr>
              <a:t>-«Показываем сказку»,</a:t>
            </a:r>
          </a:p>
          <a:p>
            <a:r>
              <a:rPr lang="ru-RU" i="1" smtClean="0">
                <a:latin typeface="Comic Sans MS" pitchFamily="66" charset="0"/>
              </a:rPr>
              <a:t>- Рисуем любимую сказку,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10D610"/>
                </a:solidFill>
                <a:latin typeface="Comic Sans MS" pitchFamily="66" charset="0"/>
              </a:rPr>
              <a:t>Показываем сказку:</a:t>
            </a:r>
          </a:p>
        </p:txBody>
      </p:sp>
      <p:pic>
        <p:nvPicPr>
          <p:cNvPr id="30728" name="Picture 8" descr="IMG_20160324_083946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12800" y="1825625"/>
            <a:ext cx="3497263" cy="2098675"/>
          </a:xfrm>
        </p:spPr>
      </p:pic>
      <p:pic>
        <p:nvPicPr>
          <p:cNvPr id="30731" name="Picture 11" descr="IMG_20160324_084013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32350" y="1825625"/>
            <a:ext cx="3497263" cy="2098675"/>
          </a:xfrm>
        </p:spPr>
      </p:pic>
      <p:pic>
        <p:nvPicPr>
          <p:cNvPr id="30734" name="Picture 14" descr="IMG_20160324_084142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811213" y="4076700"/>
            <a:ext cx="3500437" cy="2100263"/>
          </a:xfrm>
        </p:spPr>
      </p:pic>
      <p:pic>
        <p:nvPicPr>
          <p:cNvPr id="30735" name="Picture 15" descr="IMG_20160324_084155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830763" y="4076700"/>
            <a:ext cx="3500437" cy="2100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10D610"/>
                </a:solidFill>
                <a:latin typeface="Comic Sans MS" pitchFamily="66" charset="0"/>
              </a:rPr>
              <a:t>Рисуем любимую сказку</a:t>
            </a:r>
          </a:p>
        </p:txBody>
      </p:sp>
      <p:pic>
        <p:nvPicPr>
          <p:cNvPr id="32777" name="Picture 9" descr="5_12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6338" y="1825625"/>
            <a:ext cx="3289300" cy="4351338"/>
          </a:xfrm>
          <a:ln/>
        </p:spPr>
      </p:pic>
      <p:pic>
        <p:nvPicPr>
          <p:cNvPr id="32778" name="Picture 10" descr="ab29d39191a45f7d629c5ef07002ac85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835150"/>
            <a:ext cx="3867150" cy="4294188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1641475" y="365125"/>
            <a:ext cx="6873875" cy="1697038"/>
          </a:xfrm>
        </p:spPr>
        <p:txBody>
          <a:bodyPr/>
          <a:lstStyle/>
          <a:p>
            <a:pPr algn="ctr"/>
            <a:r>
              <a:rPr lang="ru-RU" sz="2400" b="1" i="1" smtClean="0">
                <a:latin typeface="Comic Sans MS" pitchFamily="66" charset="0"/>
              </a:rPr>
              <a:t> </a:t>
            </a:r>
            <a:r>
              <a:rPr lang="ru-RU" sz="2400" smtClean="0">
                <a:solidFill>
                  <a:srgbClr val="10D610"/>
                </a:solidFill>
                <a:latin typeface="Comic Sans MS" pitchFamily="66" charset="0"/>
              </a:rPr>
              <a:t>Конспект непосредственно-образовательной деятельности разработан по русской народной сказ­ке, отмеченной в ходе опроса, проводимого на организационном этапе, в качестве любимой "Лиса и заяц".</a:t>
            </a:r>
            <a:r>
              <a:rPr lang="ru-RU" sz="2400" smtClean="0">
                <a:latin typeface="Comic Sans MS" pitchFamily="66" charset="0"/>
              </a:rPr>
              <a:t> 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1666875" y="2282825"/>
            <a:ext cx="7169150" cy="4351338"/>
          </a:xfrm>
        </p:spPr>
        <p:txBody>
          <a:bodyPr/>
          <a:lstStyle/>
          <a:p>
            <a:r>
              <a:rPr lang="ru-RU" sz="2400" i="1" smtClean="0">
                <a:latin typeface="Comic Sans MS" pitchFamily="66" charset="0"/>
              </a:rPr>
              <a:t>"Слушаем сказку"</a:t>
            </a:r>
            <a:r>
              <a:rPr lang="ru-RU" sz="2400" smtClean="0">
                <a:latin typeface="Comic Sans MS" pitchFamily="66" charset="0"/>
              </a:rPr>
              <a:t>— предусматривает знакомство детей с русской народной сказкой.</a:t>
            </a:r>
          </a:p>
          <a:p>
            <a:r>
              <a:rPr lang="ru-RU" sz="2400" smtClean="0">
                <a:latin typeface="Comic Sans MS" pitchFamily="66" charset="0"/>
              </a:rPr>
              <a:t> </a:t>
            </a:r>
            <a:r>
              <a:rPr lang="ru-RU" sz="2400" i="1" smtClean="0">
                <a:latin typeface="Comic Sans MS" pitchFamily="66" charset="0"/>
              </a:rPr>
              <a:t>."Рассказываем сказку"</a:t>
            </a:r>
            <a:r>
              <a:rPr lang="ru-RU" sz="2400" smtClean="0">
                <a:latin typeface="Comic Sans MS" pitchFamily="66" charset="0"/>
              </a:rPr>
              <a:t>— начинается с коллективного пересказа сказки.</a:t>
            </a:r>
          </a:p>
          <a:p>
            <a:r>
              <a:rPr lang="ru-RU" sz="2400" smtClean="0">
                <a:latin typeface="Comic Sans MS" pitchFamily="66" charset="0"/>
              </a:rPr>
              <a:t> </a:t>
            </a:r>
            <a:r>
              <a:rPr lang="ru-RU" sz="2400" i="1" smtClean="0">
                <a:latin typeface="Comic Sans MS" pitchFamily="66" charset="0"/>
              </a:rPr>
              <a:t>."Показываем сказку"</a:t>
            </a:r>
            <a:r>
              <a:rPr lang="ru-RU" sz="2400" smtClean="0">
                <a:latin typeface="Comic Sans MS" pitchFamily="66" charset="0"/>
              </a:rPr>
              <a:t> — включает в себя инсценировку знакомой сказки.</a:t>
            </a:r>
          </a:p>
          <a:p>
            <a:r>
              <a:rPr lang="ru-RU" sz="2400" i="1" smtClean="0">
                <a:latin typeface="Comic Sans MS" pitchFamily="66" charset="0"/>
              </a:rPr>
              <a:t>"Рисуем сказку".</a:t>
            </a:r>
            <a:r>
              <a:rPr lang="ru-RU" sz="2400" smtClean="0">
                <a:latin typeface="Comic Sans MS" pitchFamily="66" charset="0"/>
              </a:rPr>
              <a:t> На нём перед деть­ми ставятся проблемные задачи, решение которых требует владения каранда­шом.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530350" y="365125"/>
            <a:ext cx="6985000" cy="1325563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10D610"/>
                </a:solidFill>
                <a:latin typeface="Comic Sans MS" pitchFamily="66" charset="0"/>
              </a:rPr>
              <a:t>Итоговое</a:t>
            </a:r>
            <a:r>
              <a:rPr lang="ru-RU" sz="3200" b="1" smtClean="0">
                <a:solidFill>
                  <a:srgbClr val="10D610"/>
                </a:solidFill>
                <a:latin typeface="Comic Sans MS" pitchFamily="66" charset="0"/>
              </a:rPr>
              <a:t> </a:t>
            </a:r>
            <a:r>
              <a:rPr lang="ru-RU" sz="3200" smtClean="0">
                <a:solidFill>
                  <a:srgbClr val="10D610"/>
                </a:solidFill>
                <a:latin typeface="Comic Sans MS" pitchFamily="66" charset="0"/>
              </a:rPr>
              <a:t>мероприятие – досуг по сказкотерапии</a:t>
            </a:r>
            <a:br>
              <a:rPr lang="ru-RU" sz="3200" smtClean="0">
                <a:solidFill>
                  <a:srgbClr val="10D610"/>
                </a:solidFill>
                <a:latin typeface="Comic Sans MS" pitchFamily="66" charset="0"/>
              </a:rPr>
            </a:br>
            <a:r>
              <a:rPr lang="ru-RU" sz="3200" smtClean="0">
                <a:solidFill>
                  <a:srgbClr val="10D610"/>
                </a:solidFill>
                <a:latin typeface="Comic Sans MS" pitchFamily="66" charset="0"/>
              </a:rPr>
              <a:t>«Путешествие в сказку »</a:t>
            </a:r>
            <a:r>
              <a:rPr lang="ru-RU" sz="4000" smtClean="0"/>
              <a:t>  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36869" name="Picture 5" descr="sz5zDq9kC6o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962150"/>
            <a:ext cx="7737475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10D610"/>
                </a:solidFill>
                <a:latin typeface="Comic Sans MS" pitchFamily="66" charset="0"/>
              </a:rPr>
              <a:t>Формы реализации проекта:</a:t>
            </a:r>
            <a:r>
              <a:rPr lang="ru-RU" smtClean="0"/>
              <a:t> 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1790700" y="1825625"/>
            <a:ext cx="6724650" cy="4351338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Совместная деятельность взрослого с детьми;</a:t>
            </a:r>
          </a:p>
          <a:p>
            <a:r>
              <a:rPr lang="ru-RU" b="1" smtClean="0">
                <a:latin typeface="Comic Sans MS" pitchFamily="66" charset="0"/>
              </a:rPr>
              <a:t>Беседы;</a:t>
            </a:r>
          </a:p>
          <a:p>
            <a:r>
              <a:rPr lang="ru-RU" b="1" smtClean="0">
                <a:latin typeface="Comic Sans MS" pitchFamily="66" charset="0"/>
              </a:rPr>
              <a:t>Практические задания;</a:t>
            </a:r>
            <a:r>
              <a:rPr lang="ru-RU" smtClean="0">
                <a:latin typeface="Comic Sans MS" pitchFamily="66" charset="0"/>
              </a:rPr>
              <a:t> </a:t>
            </a:r>
          </a:p>
          <a:p>
            <a:r>
              <a:rPr lang="ru-RU" b="1" smtClean="0">
                <a:latin typeface="Comic Sans MS" pitchFamily="66" charset="0"/>
              </a:rPr>
              <a:t>Игровая деятельность;</a:t>
            </a:r>
            <a:r>
              <a:rPr lang="ru-RU" smtClean="0">
                <a:latin typeface="Comic Sans MS" pitchFamily="66" charset="0"/>
              </a:rPr>
              <a:t> </a:t>
            </a:r>
          </a:p>
          <a:p>
            <a:r>
              <a:rPr lang="ru-RU" b="1" smtClean="0">
                <a:latin typeface="Comic Sans MS" pitchFamily="66" charset="0"/>
              </a:rPr>
              <a:t>Дома с родителями;</a:t>
            </a:r>
            <a:endParaRPr lang="ru-RU" smtClean="0">
              <a:latin typeface="Comic Sans MS" pitchFamily="66" charset="0"/>
            </a:endParaRPr>
          </a:p>
          <a:p>
            <a:r>
              <a:rPr lang="ru-RU" b="1" smtClean="0">
                <a:latin typeface="Comic Sans MS" pitchFamily="66" charset="0"/>
              </a:rPr>
              <a:t>Итоговое мероприятие.</a:t>
            </a:r>
            <a:r>
              <a:rPr lang="ru-RU" smtClean="0">
                <a:latin typeface="Comic Sans MS" pitchFamily="66" charset="0"/>
              </a:rPr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543050" y="365125"/>
            <a:ext cx="6972300" cy="1325563"/>
          </a:xfrm>
        </p:spPr>
        <p:txBody>
          <a:bodyPr/>
          <a:lstStyle/>
          <a:p>
            <a:r>
              <a:rPr lang="ru-RU" sz="3200" b="1" smtClean="0">
                <a:solidFill>
                  <a:srgbClr val="10D610"/>
                </a:solidFill>
                <a:latin typeface="Comic Sans MS" pitchFamily="66" charset="0"/>
              </a:rPr>
              <a:t>Актуальность</a:t>
            </a:r>
            <a:r>
              <a:rPr lang="ru-RU" sz="3200" smtClean="0">
                <a:solidFill>
                  <a:srgbClr val="10D610"/>
                </a:solidFill>
                <a:latin typeface="Comic Sans MS" pitchFamily="66" charset="0"/>
              </a:rPr>
              <a:t> данного проекта</a:t>
            </a:r>
            <a:r>
              <a:rPr lang="ru-RU" smtClean="0">
                <a:solidFill>
                  <a:srgbClr val="10D610"/>
                </a:solidFill>
              </a:rPr>
              <a:t>: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1604963" y="1825625"/>
            <a:ext cx="6910387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</a:t>
            </a:r>
            <a:r>
              <a:rPr lang="ru-RU" smtClean="0">
                <a:latin typeface="Comic Sans MS" pitchFamily="66" charset="0"/>
              </a:rPr>
              <a:t>Обусловлена  потребностью общества в развитии эмоционально устойчивых,   эстетически и нравственно воспитанных, коммуникабельных  личностях.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936625" y="0"/>
            <a:ext cx="7886700" cy="1325563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10D610"/>
                </a:solidFill>
                <a:latin typeface="Comic Sans MS" pitchFamily="66" charset="0"/>
              </a:rPr>
              <a:t>Заключение: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974725" y="949325"/>
            <a:ext cx="7886700" cy="55737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smtClean="0">
                <a:latin typeface="Comic Sans MS" pitchFamily="66" charset="0"/>
              </a:rPr>
              <a:t>    </a:t>
            </a:r>
            <a:r>
              <a:rPr lang="ru-RU" sz="1800" smtClean="0">
                <a:latin typeface="Comic Sans MS" pitchFamily="66" charset="0"/>
              </a:rPr>
              <a:t>Сказкотерапия— это процесс образования связи между сказочными событиями и поведением в реальной жизни, процесс переноса сказочных смыслов в реальность. Сказкотерапия- это увлекательная развивающая игра вместе с другими ребятами и со взрослым. 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Comic Sans MS" pitchFamily="66" charset="0"/>
              </a:rPr>
              <a:t>    Сказка для ребенка — это «соединительный мост» между сознательным миром и уровнем бессознательного, эмоционального и телесного опыта. В заключение отметим, что на занятиях сказкотерапии дети проживают эмоциональные состояния, вербализуют свои собственные переживания, знакомятся со словами, обозначающими различные эмоциональные состояния, благодаря чему у них развивается способность к более глубокому пониманию себя и других людей, умение ориентироваться в эмоциональной реальности. Таким образом, подводя итог, можно отметить следующее – эмоциональное развитие ребенка предполагает не только наличие у ребенка природной эмоциональности, но и поддержку со стороны взрослого. Под влиянием эмоций качественно по-иному проявляются и внимание, и мышление, и речь, усиливается конкуренция мотивов, совершенствуется механизм «эмоциональной коррекции поведения».</a:t>
            </a:r>
          </a:p>
          <a:p>
            <a:endParaRPr lang="ru-RU" sz="18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10D610"/>
                </a:solidFill>
                <a:latin typeface="Comic Sans MS" pitchFamily="66" charset="0"/>
              </a:rPr>
              <a:t>Список используемой литературы</a:t>
            </a:r>
            <a:r>
              <a:rPr lang="ru-RU" smtClean="0"/>
              <a:t> 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998538" y="1393825"/>
            <a:ext cx="7886700" cy="47831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1600" smtClean="0">
                <a:latin typeface="Comic Sans MS" pitchFamily="66" charset="0"/>
              </a:rPr>
              <a:t>Былкина Н.Д.,Люсин Д.В. Развитие представлений детей об эмоциях в онтогенезе // Вопросы психологии. 2000. № 5.С. 23-27.  </a:t>
            </a:r>
          </a:p>
          <a:p>
            <a:pPr>
              <a:lnSpc>
                <a:spcPct val="70000"/>
              </a:lnSpc>
            </a:pPr>
            <a:r>
              <a:rPr lang="ru-RU" sz="1600" smtClean="0">
                <a:latin typeface="Comic Sans MS" pitchFamily="66" charset="0"/>
              </a:rPr>
              <a:t>Додонов Б.И.В мире эмоций. – Киев, 1987. </a:t>
            </a:r>
          </a:p>
          <a:p>
            <a:pPr>
              <a:lnSpc>
                <a:spcPct val="70000"/>
              </a:lnSpc>
            </a:pPr>
            <a:r>
              <a:rPr lang="ru-RU" sz="1600" smtClean="0">
                <a:latin typeface="Comic Sans MS" pitchFamily="66" charset="0"/>
              </a:rPr>
              <a:t>Додонов Б.И.Эмоции как ценность. – М., 1978. </a:t>
            </a:r>
          </a:p>
          <a:p>
            <a:pPr>
              <a:lnSpc>
                <a:spcPct val="70000"/>
              </a:lnSpc>
            </a:pPr>
            <a:r>
              <a:rPr lang="ru-RU" sz="1600" smtClean="0">
                <a:latin typeface="Comic Sans MS" pitchFamily="66" charset="0"/>
              </a:rPr>
              <a:t>Ежкова Н.М.Эмоциональный компонент образования: проектирование содержания // Дошкольное воспитание. 2005. № 10.С. 26-28. </a:t>
            </a:r>
          </a:p>
          <a:p>
            <a:pPr>
              <a:lnSpc>
                <a:spcPct val="70000"/>
              </a:lnSpc>
            </a:pPr>
            <a:r>
              <a:rPr lang="ru-RU" sz="1600" smtClean="0">
                <a:latin typeface="Comic Sans MS" pitchFamily="66" charset="0"/>
              </a:rPr>
              <a:t>Запорожец А.В. Воспитание эмоций и чувств у дошкольника //Эмоциональное развитие дошкольника. – М., 1985. </a:t>
            </a:r>
          </a:p>
          <a:p>
            <a:pPr>
              <a:lnSpc>
                <a:spcPct val="70000"/>
              </a:lnSpc>
            </a:pPr>
            <a:r>
              <a:rPr lang="ru-RU" sz="1600" smtClean="0">
                <a:latin typeface="Comic Sans MS" pitchFamily="66" charset="0"/>
              </a:rPr>
              <a:t>Запорожец А.В. и др. Эмоциональное развитие дошкольника: пособие для воспитателей детского сада. – М., 1985. </a:t>
            </a:r>
          </a:p>
          <a:p>
            <a:pPr>
              <a:lnSpc>
                <a:spcPct val="70000"/>
              </a:lnSpc>
            </a:pPr>
            <a:r>
              <a:rPr lang="ru-RU" sz="1600" smtClean="0">
                <a:latin typeface="Comic Sans MS" pitchFamily="66" charset="0"/>
              </a:rPr>
              <a:t>Изотова Е.И.,Никифорова Е.В. Эмоциональная сфера ребёнка: Теория и практика. - М.,2004. </a:t>
            </a:r>
          </a:p>
          <a:p>
            <a:pPr>
              <a:lnSpc>
                <a:spcPct val="70000"/>
              </a:lnSpc>
            </a:pPr>
            <a:r>
              <a:rPr lang="ru-RU" sz="1600" smtClean="0">
                <a:latin typeface="Comic Sans MS" pitchFamily="66" charset="0"/>
              </a:rPr>
              <a:t>Кряжева Н.Л.Развитие эмоционального мира детей. – Екатеринбург,2004. </a:t>
            </a:r>
          </a:p>
          <a:p>
            <a:pPr>
              <a:lnSpc>
                <a:spcPct val="70000"/>
              </a:lnSpc>
            </a:pPr>
            <a:r>
              <a:rPr lang="ru-RU" sz="1600" smtClean="0">
                <a:latin typeface="Comic Sans MS" pitchFamily="66" charset="0"/>
              </a:rPr>
              <a:t>Михайлова А.Я. Современный ребенок и сказка: проблемы диалога. – М., 2002. </a:t>
            </a:r>
          </a:p>
          <a:p>
            <a:pPr>
              <a:lnSpc>
                <a:spcPct val="70000"/>
              </a:lnSpc>
            </a:pPr>
            <a:r>
              <a:rPr lang="ru-RU" sz="1600" smtClean="0">
                <a:latin typeface="Comic Sans MS" pitchFamily="66" charset="0"/>
              </a:rPr>
              <a:t>Панфилова М.А. Игротерапия общения: тесты и коррекционные игры. - М., 2002.   </a:t>
            </a:r>
          </a:p>
          <a:p>
            <a:pPr>
              <a:lnSpc>
                <a:spcPct val="70000"/>
              </a:lnSpc>
            </a:pPr>
            <a:r>
              <a:rPr lang="ru-RU" sz="1600" smtClean="0">
                <a:latin typeface="Comic Sans MS" pitchFamily="66" charset="0"/>
              </a:rPr>
              <a:t>Стрелкова Л.П. Роль игры-драматизации в развитии эмоций у дошкольников //Игра и ее роль в развитии ребенка дошкольного возраста. – М., 1978. </a:t>
            </a:r>
          </a:p>
          <a:p>
            <a:pPr>
              <a:lnSpc>
                <a:spcPct val="70000"/>
              </a:lnSpc>
            </a:pPr>
            <a:r>
              <a:rPr lang="ru-RU" sz="1600" smtClean="0">
                <a:latin typeface="Comic Sans MS" pitchFamily="66" charset="0"/>
              </a:rPr>
              <a:t>Чернецкая Л.В. Психологические игры и тренинги в детском саду. – Ростов-на-Дону, 2005.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 descr="622734717"/>
          <p:cNvPicPr>
            <a:picLocks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133475" y="0"/>
            <a:ext cx="8010525" cy="5861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2752725" y="365125"/>
            <a:ext cx="6207125" cy="819150"/>
          </a:xfrm>
        </p:spPr>
        <p:txBody>
          <a:bodyPr/>
          <a:lstStyle/>
          <a:p>
            <a:r>
              <a:rPr lang="ru-RU" sz="2800" b="1" smtClean="0">
                <a:solidFill>
                  <a:srgbClr val="10D610"/>
                </a:solidFill>
                <a:latin typeface="Comic Sans MS" pitchFamily="66" charset="0"/>
              </a:rPr>
              <a:t> Вид проекта</a:t>
            </a:r>
            <a:r>
              <a:rPr lang="ru-RU" sz="2800" smtClean="0">
                <a:solidFill>
                  <a:srgbClr val="10D61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2801938" y="1058863"/>
            <a:ext cx="6342062" cy="40671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1800" smtClean="0">
                <a:latin typeface="Comic Sans MS" pitchFamily="66" charset="0"/>
              </a:rPr>
              <a:t>исследовательский, </a:t>
            </a:r>
          </a:p>
          <a:p>
            <a:pPr>
              <a:lnSpc>
                <a:spcPct val="70000"/>
              </a:lnSpc>
            </a:pPr>
            <a:r>
              <a:rPr lang="ru-RU" sz="1800" smtClean="0">
                <a:latin typeface="Comic Sans MS" pitchFamily="66" charset="0"/>
              </a:rPr>
              <a:t>Групповой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b="1" smtClean="0">
                <a:solidFill>
                  <a:srgbClr val="10D610"/>
                </a:solidFill>
                <a:latin typeface="Comic Sans MS" pitchFamily="66" charset="0"/>
              </a:rPr>
              <a:t> Участники проекта</a:t>
            </a:r>
            <a:r>
              <a:rPr lang="ru-RU" smtClean="0">
                <a:solidFill>
                  <a:srgbClr val="10D610"/>
                </a:solidFill>
                <a:latin typeface="Comic Sans MS" pitchFamily="66" charset="0"/>
              </a:rPr>
              <a:t>:</a:t>
            </a:r>
            <a:r>
              <a:rPr lang="ru-RU" sz="1800" smtClean="0"/>
              <a:t> </a:t>
            </a:r>
          </a:p>
          <a:p>
            <a:pPr>
              <a:lnSpc>
                <a:spcPct val="70000"/>
              </a:lnSpc>
            </a:pPr>
            <a:r>
              <a:rPr lang="ru-RU" sz="1800" smtClean="0">
                <a:latin typeface="Comic Sans MS" pitchFamily="66" charset="0"/>
              </a:rPr>
              <a:t>дети старшей группы, </a:t>
            </a:r>
          </a:p>
          <a:p>
            <a:pPr>
              <a:lnSpc>
                <a:spcPct val="70000"/>
              </a:lnSpc>
            </a:pPr>
            <a:r>
              <a:rPr lang="ru-RU" sz="1800" smtClean="0">
                <a:latin typeface="Comic Sans MS" pitchFamily="66" charset="0"/>
              </a:rPr>
              <a:t>педагог-психолог, </a:t>
            </a:r>
          </a:p>
          <a:p>
            <a:pPr>
              <a:lnSpc>
                <a:spcPct val="70000"/>
              </a:lnSpc>
            </a:pPr>
            <a:r>
              <a:rPr lang="ru-RU" sz="1800" smtClean="0">
                <a:latin typeface="Comic Sans MS" pitchFamily="66" charset="0"/>
              </a:rPr>
              <a:t>воспитатели, </a:t>
            </a:r>
          </a:p>
          <a:p>
            <a:pPr>
              <a:lnSpc>
                <a:spcPct val="70000"/>
              </a:lnSpc>
            </a:pPr>
            <a:r>
              <a:rPr lang="ru-RU" sz="1800" smtClean="0">
                <a:latin typeface="Comic Sans MS" pitchFamily="66" charset="0"/>
              </a:rPr>
              <a:t>родители.</a:t>
            </a:r>
            <a:endParaRPr lang="ru-RU" sz="1800" b="1" smtClean="0">
              <a:latin typeface="Comic Sans MS" pitchFamily="66" charset="0"/>
            </a:endParaRP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b="1" smtClean="0">
                <a:solidFill>
                  <a:srgbClr val="10D610"/>
                </a:solidFill>
                <a:latin typeface="Comic Sans MS" pitchFamily="66" charset="0"/>
              </a:rPr>
              <a:t> Взаимодействие</a:t>
            </a:r>
            <a:r>
              <a:rPr lang="ru-RU" smtClean="0">
                <a:solidFill>
                  <a:srgbClr val="10D610"/>
                </a:solidFill>
                <a:latin typeface="Comic Sans MS" pitchFamily="66" charset="0"/>
              </a:rPr>
              <a:t>:</a:t>
            </a:r>
            <a:r>
              <a:rPr lang="ru-RU" smtClean="0"/>
              <a:t> </a:t>
            </a:r>
          </a:p>
          <a:p>
            <a:pPr>
              <a:lnSpc>
                <a:spcPct val="70000"/>
              </a:lnSpc>
            </a:pPr>
            <a:r>
              <a:rPr lang="ru-RU" sz="1800" smtClean="0">
                <a:latin typeface="Comic Sans MS" pitchFamily="66" charset="0"/>
              </a:rPr>
              <a:t>дети, </a:t>
            </a:r>
          </a:p>
          <a:p>
            <a:pPr>
              <a:lnSpc>
                <a:spcPct val="70000"/>
              </a:lnSpc>
            </a:pPr>
            <a:r>
              <a:rPr lang="ru-RU" sz="1800" smtClean="0">
                <a:latin typeface="Comic Sans MS" pitchFamily="66" charset="0"/>
              </a:rPr>
              <a:t>воспитатели, </a:t>
            </a:r>
          </a:p>
          <a:p>
            <a:pPr>
              <a:lnSpc>
                <a:spcPct val="70000"/>
              </a:lnSpc>
            </a:pPr>
            <a:r>
              <a:rPr lang="ru-RU" sz="1800" smtClean="0">
                <a:latin typeface="Comic Sans MS" pitchFamily="66" charset="0"/>
              </a:rPr>
              <a:t>педагог-психолог, </a:t>
            </a:r>
          </a:p>
          <a:p>
            <a:pPr>
              <a:lnSpc>
                <a:spcPct val="70000"/>
              </a:lnSpc>
            </a:pPr>
            <a:r>
              <a:rPr lang="ru-RU" sz="1800" smtClean="0">
                <a:latin typeface="Comic Sans MS" pitchFamily="66" charset="0"/>
              </a:rPr>
              <a:t>родители</a:t>
            </a:r>
            <a:r>
              <a:rPr lang="ru-RU" sz="1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06663" y="365125"/>
            <a:ext cx="6008687" cy="1325563"/>
          </a:xfrm>
        </p:spPr>
        <p:txBody>
          <a:bodyPr/>
          <a:lstStyle/>
          <a:p>
            <a:r>
              <a:rPr lang="ru-RU" sz="3200" b="1" smtClean="0">
                <a:solidFill>
                  <a:srgbClr val="10D610"/>
                </a:solidFill>
                <a:latin typeface="Comic Sans MS" pitchFamily="66" charset="0"/>
              </a:rPr>
              <a:t>Проблема:</a:t>
            </a:r>
            <a:r>
              <a:rPr lang="ru-RU" smtClean="0"/>
              <a:t> </a:t>
            </a:r>
          </a:p>
        </p:txBody>
      </p:sp>
      <p:sp>
        <p:nvSpPr>
          <p:cNvPr id="14340" name="Rectangle 4"/>
          <p:cNvSpPr>
            <a:spLocks noGrp="1"/>
          </p:cNvSpPr>
          <p:nvPr>
            <p:ph type="body" idx="4294967295"/>
          </p:nvPr>
        </p:nvSpPr>
        <p:spPr>
          <a:xfrm>
            <a:off x="1739900" y="1825625"/>
            <a:ext cx="677545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</a:t>
            </a:r>
            <a:r>
              <a:rPr lang="ru-RU" smtClean="0">
                <a:latin typeface="Comic Sans MS" pitchFamily="66" charset="0"/>
              </a:rPr>
              <a:t>В результате диагностики было выявлено, что дети имеют завышенный уровень тревожности, испытывают трудности при установлении позитивных взаимоотношений со сверстниками. Исходя из этой проблемы, возникла необходимость в данном проекте.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2371725" y="365125"/>
            <a:ext cx="6143625" cy="1325563"/>
          </a:xfrm>
        </p:spPr>
        <p:txBody>
          <a:bodyPr/>
          <a:lstStyle/>
          <a:p>
            <a:r>
              <a:rPr lang="ru-RU" sz="3200" b="1" smtClean="0">
                <a:solidFill>
                  <a:srgbClr val="10D610"/>
                </a:solidFill>
                <a:latin typeface="Comic Sans MS" pitchFamily="66" charset="0"/>
              </a:rPr>
              <a:t>Цель проекта:</a:t>
            </a:r>
            <a:r>
              <a:rPr lang="ru-RU" smtClean="0"/>
              <a:t> 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1912938" y="1825625"/>
            <a:ext cx="6602412" cy="4351338"/>
          </a:xfrm>
        </p:spPr>
        <p:txBody>
          <a:bodyPr/>
          <a:lstStyle/>
          <a:p>
            <a:r>
              <a:rPr lang="ru-RU" smtClean="0">
                <a:latin typeface="Comic Sans MS" pitchFamily="66" charset="0"/>
              </a:rPr>
              <a:t>устранение тревожности и страхов, </a:t>
            </a:r>
          </a:p>
          <a:p>
            <a:r>
              <a:rPr lang="ru-RU" smtClean="0">
                <a:latin typeface="Comic Sans MS" pitchFamily="66" charset="0"/>
              </a:rPr>
              <a:t>развитие эмоциональной саморегуляции и позитивных взаимоотношений с другими детьми, </a:t>
            </a:r>
          </a:p>
          <a:p>
            <a:r>
              <a:rPr lang="ru-RU" smtClean="0">
                <a:latin typeface="Comic Sans MS" pitchFamily="66" charset="0"/>
              </a:rPr>
              <a:t> числа психосоматических заболеваний.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2482850" y="365125"/>
            <a:ext cx="6032500" cy="1325563"/>
          </a:xfrm>
        </p:spPr>
        <p:txBody>
          <a:bodyPr/>
          <a:lstStyle/>
          <a:p>
            <a:r>
              <a:rPr lang="ru-RU" sz="3200" b="1" smtClean="0">
                <a:solidFill>
                  <a:srgbClr val="10D610"/>
                </a:solidFill>
                <a:latin typeface="Comic Sans MS" pitchFamily="66" charset="0"/>
              </a:rPr>
              <a:t>Задачи: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1357313" y="1825625"/>
            <a:ext cx="7158037" cy="4351338"/>
          </a:xfrm>
        </p:spPr>
        <p:txBody>
          <a:bodyPr/>
          <a:lstStyle/>
          <a:p>
            <a:r>
              <a:rPr lang="ru-RU" sz="2400" smtClean="0">
                <a:latin typeface="Comic Sans MS" pitchFamily="66" charset="0"/>
              </a:rPr>
              <a:t>научить детей строить более конструктивные отношения со сверстниками и взрослыми;</a:t>
            </a:r>
          </a:p>
          <a:p>
            <a:r>
              <a:rPr lang="ru-RU" sz="2400" smtClean="0">
                <a:latin typeface="Comic Sans MS" pitchFamily="66" charset="0"/>
              </a:rPr>
              <a:t>познакомить с приемами эффективного поведения в конфликтных ситуациях;</a:t>
            </a:r>
          </a:p>
          <a:p>
            <a:r>
              <a:rPr lang="ru-RU" sz="2400" smtClean="0">
                <a:latin typeface="Comic Sans MS" pitchFamily="66" charset="0"/>
              </a:rPr>
              <a:t>повысить (понизить) самооценку, развить самоуважение, способствовать решению  психических  проблем  (страхи, тревожность, агрессивность, гиперактивность);</a:t>
            </a:r>
          </a:p>
          <a:p>
            <a:r>
              <a:rPr lang="ru-RU" sz="2400" smtClean="0">
                <a:latin typeface="Comic Sans MS" pitchFamily="66" charset="0"/>
              </a:rPr>
              <a:t>способствовать снятию психоэмоционального напряжения.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1863725" y="365125"/>
            <a:ext cx="6651625" cy="1325563"/>
          </a:xfrm>
        </p:spPr>
        <p:txBody>
          <a:bodyPr/>
          <a:lstStyle/>
          <a:p>
            <a:r>
              <a:rPr lang="ru-RU" sz="3200" b="1" smtClean="0">
                <a:solidFill>
                  <a:srgbClr val="10D610"/>
                </a:solidFill>
                <a:latin typeface="Comic Sans MS" pitchFamily="66" charset="0"/>
              </a:rPr>
              <a:t>Механизмы реализации: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1654175" y="1825625"/>
            <a:ext cx="6861175" cy="4351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>
                <a:latin typeface="Comic Sans MS" pitchFamily="66" charset="0"/>
              </a:rPr>
              <a:t>Релаксация;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Comic Sans MS" pitchFamily="66" charset="0"/>
              </a:rPr>
              <a:t>Подвижная игра;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Comic Sans MS" pitchFamily="66" charset="0"/>
              </a:rPr>
              <a:t>Куклотерапия (оживляя куклу, ребенок фактически отрабатывает механизм саморегуляции, учится адекватно выражать свои мысли);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Comic Sans MS" pitchFamily="66" charset="0"/>
              </a:rPr>
              <a:t>Легенда или волшебная история;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Comic Sans MS" pitchFamily="66" charset="0"/>
              </a:rPr>
              <a:t>Решение сказочных задач;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Comic Sans MS" pitchFamily="66" charset="0"/>
              </a:rPr>
              <a:t>Сочинение собственных сказок;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Comic Sans MS" pitchFamily="66" charset="0"/>
              </a:rPr>
              <a:t>Изготовление атрибутов, костюмов к сказкам;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2062163" y="365125"/>
            <a:ext cx="6453187" cy="1325563"/>
          </a:xfrm>
        </p:spPr>
        <p:txBody>
          <a:bodyPr/>
          <a:lstStyle/>
          <a:p>
            <a:r>
              <a:rPr lang="ru-RU" sz="3200" b="1" smtClean="0">
                <a:solidFill>
                  <a:srgbClr val="10D610"/>
                </a:solidFill>
                <a:latin typeface="Comic Sans MS" pitchFamily="66" charset="0"/>
              </a:rPr>
              <a:t>Предполагаемые результаты от реализации проекта: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1851025" y="1825625"/>
            <a:ext cx="6664325" cy="43513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400" smtClean="0">
                <a:latin typeface="Comic Sans MS" pitchFamily="66" charset="0"/>
              </a:rPr>
              <a:t>Развитие личностных качеств (коммуникативных навыков, партнёрских взаимоотношений);</a:t>
            </a:r>
          </a:p>
          <a:p>
            <a:pPr>
              <a:lnSpc>
                <a:spcPct val="70000"/>
              </a:lnSpc>
            </a:pPr>
            <a:r>
              <a:rPr lang="ru-RU" sz="2400" smtClean="0">
                <a:latin typeface="Comic Sans MS" pitchFamily="66" charset="0"/>
              </a:rPr>
              <a:t>Умение строить более конструктивные отношения со сверстниками и взрослыми;</a:t>
            </a:r>
          </a:p>
          <a:p>
            <a:pPr>
              <a:lnSpc>
                <a:spcPct val="70000"/>
              </a:lnSpc>
            </a:pPr>
            <a:r>
              <a:rPr lang="ru-RU" sz="2400" smtClean="0">
                <a:latin typeface="Comic Sans MS" pitchFamily="66" charset="0"/>
              </a:rPr>
              <a:t>Умение решать психические проблемы (страх, тревожность);</a:t>
            </a:r>
          </a:p>
          <a:p>
            <a:pPr>
              <a:lnSpc>
                <a:spcPct val="70000"/>
              </a:lnSpc>
            </a:pPr>
            <a:r>
              <a:rPr lang="ru-RU" sz="2400" smtClean="0">
                <a:latin typeface="Comic Sans MS" pitchFamily="66" charset="0"/>
              </a:rPr>
              <a:t>Снижение агрессивности,  тревожности, детской конфликтности;</a:t>
            </a:r>
          </a:p>
          <a:p>
            <a:pPr>
              <a:lnSpc>
                <a:spcPct val="70000"/>
              </a:lnSpc>
            </a:pPr>
            <a:r>
              <a:rPr lang="ru-RU" sz="2400" smtClean="0">
                <a:latin typeface="Comic Sans MS" pitchFamily="66" charset="0"/>
              </a:rPr>
              <a:t>Раскрытие творческих способностей детей;</a:t>
            </a:r>
          </a:p>
          <a:p>
            <a:pPr>
              <a:lnSpc>
                <a:spcPct val="70000"/>
              </a:lnSpc>
            </a:pPr>
            <a:r>
              <a:rPr lang="ru-RU" sz="2400" smtClean="0">
                <a:latin typeface="Comic Sans MS" pitchFamily="66" charset="0"/>
              </a:rPr>
              <a:t>Уменьшение числа психосоматических заболеваний.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2247900" y="365125"/>
            <a:ext cx="6267450" cy="1325563"/>
          </a:xfrm>
        </p:spPr>
        <p:txBody>
          <a:bodyPr/>
          <a:lstStyle/>
          <a:p>
            <a:r>
              <a:rPr lang="ru-RU" sz="3200" b="1" smtClean="0">
                <a:solidFill>
                  <a:srgbClr val="10D610"/>
                </a:solidFill>
                <a:latin typeface="Comic Sans MS" pitchFamily="66" charset="0"/>
              </a:rPr>
              <a:t>Продукт детской деятельности: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2087563" y="1825625"/>
            <a:ext cx="6427787" cy="4351338"/>
          </a:xfrm>
        </p:spPr>
        <p:txBody>
          <a:bodyPr/>
          <a:lstStyle/>
          <a:p>
            <a:r>
              <a:rPr lang="ru-RU" smtClean="0">
                <a:latin typeface="Comic Sans MS" pitchFamily="66" charset="0"/>
              </a:rPr>
              <a:t>Инсценировка сказки.</a:t>
            </a:r>
          </a:p>
          <a:p>
            <a:r>
              <a:rPr lang="ru-RU" smtClean="0">
                <a:latin typeface="Comic Sans MS" pitchFamily="66" charset="0"/>
              </a:rPr>
              <a:t>Конкурс рисунков «Моя любимая сказка».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4B4B4B"/>
      </a:dk1>
      <a:lt1>
        <a:sysClr val="window" lastClr="F0F0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739</Words>
  <Application>Microsoft Office PowerPoint</Application>
  <PresentationFormat>Экран (4:3)</PresentationFormat>
  <Paragraphs>94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Arial</vt:lpstr>
      <vt:lpstr>Calibri Light</vt:lpstr>
      <vt:lpstr>Comic Sans MS</vt:lpstr>
      <vt:lpstr>Тема Office</vt:lpstr>
      <vt:lpstr>Слайд 1</vt:lpstr>
      <vt:lpstr>Актуальность данного проекта:</vt:lpstr>
      <vt:lpstr> Вид проекта:</vt:lpstr>
      <vt:lpstr>Проблема: </vt:lpstr>
      <vt:lpstr>Цель проекта: </vt:lpstr>
      <vt:lpstr>Задачи:</vt:lpstr>
      <vt:lpstr>Механизмы реализации:</vt:lpstr>
      <vt:lpstr>Предполагаемые результаты от реализации проекта:</vt:lpstr>
      <vt:lpstr>Продукт детской деятельности:</vt:lpstr>
      <vt:lpstr>Теоретико-методологические основания исследовательской деятельности. </vt:lpstr>
      <vt:lpstr>Методическая разработка по теме исследования</vt:lpstr>
      <vt:lpstr>Использование ширмы для кукольного театра при пересказе</vt:lpstr>
      <vt:lpstr>Работа с родителями: </vt:lpstr>
      <vt:lpstr>Работа с детьми:</vt:lpstr>
      <vt:lpstr>Показываем сказку:</vt:lpstr>
      <vt:lpstr>Рисуем любимую сказку</vt:lpstr>
      <vt:lpstr> Конспект непосредственно-образовательной деятельности разработан по русской народной сказ­ке, отмеченной в ходе опроса, проводимого на организационном этапе, в качестве любимой "Лиса и заяц". </vt:lpstr>
      <vt:lpstr>Итоговое мероприятие – досуг по сказкотерапии «Путешествие в сказку »  </vt:lpstr>
      <vt:lpstr>Формы реализации проекта: </vt:lpstr>
      <vt:lpstr>Заключение:</vt:lpstr>
      <vt:lpstr>Список используемой литературы 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hobbitPC</cp:lastModifiedBy>
  <cp:revision>5</cp:revision>
  <dcterms:created xsi:type="dcterms:W3CDTF">2015-09-22T12:08:41Z</dcterms:created>
  <dcterms:modified xsi:type="dcterms:W3CDTF">2016-03-24T20:58:30Z</dcterms:modified>
</cp:coreProperties>
</file>