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7" r:id="rId9"/>
    <p:sldId id="264" r:id="rId10"/>
    <p:sldId id="265" r:id="rId11"/>
    <p:sldId id="266" r:id="rId12"/>
    <p:sldId id="25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022.radikal.ru/1304/0b/005110753ae9.png" TargetMode="External"/><Relationship Id="rId2" Type="http://schemas.openxmlformats.org/officeDocument/2006/relationships/hyperlink" Target="http://s018.radikal.ru/i519/1304/3e/4bb97ff07cca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t-edu.ru/node/63018?page=1" TargetMode="External"/><Relationship Id="rId5" Type="http://schemas.openxmlformats.org/officeDocument/2006/relationships/hyperlink" Target="https://editionpress.ru/detsad/vyshedshie-nomera-detsad/nomera-za-2015-god-detsad/207-detsad-4-2015" TargetMode="External"/><Relationship Id="rId4" Type="http://schemas.openxmlformats.org/officeDocument/2006/relationships/hyperlink" Target="http://img-fotki.yandex.ru/get/4126/981986.29/0_833e9_d1cacb4b_ori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03648" y="3573016"/>
            <a:ext cx="7358063" cy="1470025"/>
          </a:xfrm>
        </p:spPr>
        <p:txBody>
          <a:bodyPr/>
          <a:lstStyle/>
          <a:p>
            <a:r>
              <a:rPr lang="ru-RU" sz="3600" b="1" i="1" dirty="0">
                <a:solidFill>
                  <a:srgbClr val="C00000"/>
                </a:solidFill>
                <a:latin typeface="Bookman Old Style" pitchFamily="18" charset="0"/>
              </a:rPr>
              <a:t>Культурные практики в дошкольном образовании</a:t>
            </a:r>
            <a:endParaRPr lang="ru-RU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6700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Муниципальное автономное дошкольное образовательное учреждение Центр развития –детский сад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861164" y="5661248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Составитель: </a:t>
            </a:r>
            <a:r>
              <a:rPr lang="ru-RU" sz="1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Барбарина</a:t>
            </a: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О.А., воспитатель ВКК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6307579"/>
            <a:ext cx="2887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г</a:t>
            </a:r>
            <a:r>
              <a:rPr lang="ru-RU" dirty="0">
                <a:latin typeface="Bookman Old Style" pitchFamily="18" charset="0"/>
              </a:rPr>
              <a:t>. Красноуфимск,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dirty="0">
                <a:solidFill>
                  <a:srgbClr val="C00000"/>
                </a:solidFill>
                <a:latin typeface="Bookman Old Style" pitchFamily="18" charset="0"/>
              </a:rPr>
              <a:t>Процесс овладения культурными практиками </a:t>
            </a:r>
            <a:r>
              <a:rPr lang="ru-RU" sz="3600" b="1" i="1" dirty="0">
                <a:latin typeface="Bookman Old Style" pitchFamily="18" charset="0"/>
              </a:rPr>
              <a:t>– </a:t>
            </a:r>
            <a:br>
              <a:rPr lang="ru-RU" sz="3600" b="1" i="1" dirty="0">
                <a:latin typeface="Bookman Old Style" pitchFamily="18" charset="0"/>
              </a:rPr>
            </a:br>
            <a:r>
              <a:rPr lang="ru-RU" sz="3600" b="1" i="1" dirty="0">
                <a:latin typeface="Bookman Old Style" pitchFamily="18" charset="0"/>
              </a:rPr>
              <a:t>это процесс приобретения универсальных культурных умений при взаимодействии со взрослыми и в самостоятельной деятельности в предметной среде</a:t>
            </a:r>
            <a:r>
              <a:rPr lang="ru-RU" sz="3600" b="1" i="1" dirty="0">
                <a:latin typeface="Trebuchet MS" pitchFamily="34" charset="0"/>
              </a:rPr>
              <a:t/>
            </a:r>
            <a:br>
              <a:rPr lang="ru-RU" sz="3600" b="1" i="1" dirty="0">
                <a:latin typeface="Trebuchet MS" pitchFamily="34" charset="0"/>
              </a:rPr>
            </a:br>
            <a:r>
              <a:rPr lang="ru-RU" i="1" dirty="0">
                <a:solidFill>
                  <a:srgbClr val="F04F0E"/>
                </a:solidFill>
                <a:latin typeface="Trebuchet MS" pitchFamily="34" charset="0"/>
              </a:rPr>
              <a:t/>
            </a:r>
            <a:br>
              <a:rPr lang="ru-RU" i="1" dirty="0">
                <a:solidFill>
                  <a:srgbClr val="F04F0E"/>
                </a:solidFill>
                <a:latin typeface="Trebuchet MS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4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dirty="0">
                <a:latin typeface="Bookman Old Style" pitchFamily="18" charset="0"/>
              </a:rPr>
              <a:t>«Для того, чтобы стать субъектом культурной деятельности, ребенку нужна особая собственная практика, особые собственные пробы сил.</a:t>
            </a:r>
          </a:p>
          <a:p>
            <a:pPr marL="0" indent="0" algn="ctr">
              <a:buNone/>
            </a:pPr>
            <a:r>
              <a:rPr lang="ru-RU" sz="2200" b="1" dirty="0" smtClean="0">
                <a:latin typeface="Bookman Old Style" pitchFamily="18" charset="0"/>
              </a:rPr>
              <a:t>Детство </a:t>
            </a:r>
            <a:r>
              <a:rPr lang="ru-RU" sz="2200" b="1" dirty="0">
                <a:latin typeface="Bookman Old Style" pitchFamily="18" charset="0"/>
              </a:rPr>
              <a:t>– это не просто уникальная субкультура. Это – «ростки» нового культурного уклада жизни, которые могут прорасти только в пространствах автономных культурных практик, где дети по-своему, совсем не так, как хотелось бы взрослым, входят в человеческую культуру и современную цивилизацию, становясь ее </a:t>
            </a:r>
            <a:r>
              <a:rPr lang="ru-RU" sz="2200" b="1" dirty="0" smtClean="0">
                <a:latin typeface="Bookman Old Style" pitchFamily="18" charset="0"/>
              </a:rPr>
              <a:t>авторами»</a:t>
            </a:r>
            <a:endParaRPr lang="ru-RU" sz="2200" b="1" dirty="0">
              <a:latin typeface="Bookman Old Style" pitchFamily="18" charset="0"/>
            </a:endParaRPr>
          </a:p>
          <a:p>
            <a:pPr marL="0" indent="0" algn="r">
              <a:buNone/>
            </a:pPr>
            <a:r>
              <a:rPr lang="ru-RU" sz="2400" i="1" dirty="0">
                <a:solidFill>
                  <a:srgbClr val="C00000"/>
                </a:solidFill>
                <a:latin typeface="Bookman Old Style" pitchFamily="18" charset="0"/>
              </a:rPr>
              <a:t>Н.Б. Крылова – кандидат философских наук</a:t>
            </a:r>
            <a:r>
              <a:rPr lang="ru-RU" i="1" dirty="0">
                <a:solidFill>
                  <a:srgbClr val="E54D09"/>
                </a:solidFill>
              </a:rPr>
              <a:t/>
            </a:r>
            <a:br>
              <a:rPr lang="ru-RU" i="1" dirty="0">
                <a:solidFill>
                  <a:srgbClr val="E54D09"/>
                </a:solidFill>
              </a:rPr>
            </a:b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2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229600" cy="1143000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Используемые</a:t>
            </a:r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ресурсы</a:t>
            </a:r>
            <a: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1868785"/>
          </a:xfrm>
        </p:spPr>
        <p:txBody>
          <a:bodyPr/>
          <a:lstStyle/>
          <a:p>
            <a:pPr marL="252000" indent="0">
              <a:buFont typeface="Arial" charset="0"/>
              <a:buNone/>
              <a:defRPr/>
            </a:pPr>
            <a:r>
              <a:rPr lang="ru-RU" sz="1400" u="sng" dirty="0" smtClean="0">
                <a:latin typeface="Bookman Old Style" pitchFamily="18" charset="0"/>
                <a:hlinkClick r:id="rId2"/>
              </a:rPr>
              <a:t>http://s018.radikal.ru/i519/1304/3e/4bb97ff07cca.png</a:t>
            </a:r>
            <a:endParaRPr lang="ru-RU" sz="1400" u="sng" dirty="0" smtClean="0">
              <a:latin typeface="Bookman Old Style" pitchFamily="18" charset="0"/>
            </a:endParaRPr>
          </a:p>
          <a:p>
            <a:pPr marL="252000" indent="0">
              <a:buFont typeface="Arial" charset="0"/>
              <a:buNone/>
              <a:defRPr/>
            </a:pPr>
            <a:r>
              <a:rPr lang="ru-RU" sz="1400" u="sng" dirty="0" smtClean="0">
                <a:latin typeface="Bookman Old Style" pitchFamily="18" charset="0"/>
                <a:hlinkClick r:id="rId3"/>
              </a:rPr>
              <a:t>http://i022.radikal.ru/1304/0b/005110753ae9.png</a:t>
            </a:r>
            <a:endParaRPr lang="ru-RU" sz="1400" u="sng" dirty="0" smtClean="0">
              <a:latin typeface="Bookman Old Style" pitchFamily="18" charset="0"/>
            </a:endParaRPr>
          </a:p>
          <a:p>
            <a:pPr marL="252000" indent="0">
              <a:buFont typeface="Arial" charset="0"/>
              <a:buNone/>
              <a:defRPr/>
            </a:pPr>
            <a:r>
              <a:rPr lang="ru-RU" sz="1400" u="sng" dirty="0" smtClean="0">
                <a:latin typeface="Bookman Old Style" pitchFamily="18" charset="0"/>
                <a:hlinkClick r:id="rId4"/>
              </a:rPr>
              <a:t>http://</a:t>
            </a:r>
            <a:r>
              <a:rPr lang="ru-RU" sz="1400" u="sng" dirty="0" smtClean="0">
                <a:latin typeface="Bookman Old Style" pitchFamily="18" charset="0"/>
                <a:hlinkClick r:id="rId4"/>
              </a:rPr>
              <a:t>img-fotki.yandex.ru/get/4126/981986.29/0_833e9_d1cacb4b_orig</a:t>
            </a:r>
            <a:endParaRPr lang="ru-RU" sz="1400" u="sng" dirty="0">
              <a:latin typeface="Bookman Old Style" pitchFamily="18" charset="0"/>
            </a:endParaRPr>
          </a:p>
          <a:p>
            <a:pPr marL="252000" indent="0">
              <a:buFont typeface="Arial" charset="0"/>
              <a:buNone/>
              <a:defRPr/>
            </a:pPr>
            <a:r>
              <a:rPr lang="en-US" sz="1600" u="sng" dirty="0" smtClean="0">
                <a:latin typeface="Bookman Old Style" pitchFamily="18" charset="0"/>
                <a:hlinkClick r:id="rId5"/>
              </a:rPr>
              <a:t>https</a:t>
            </a:r>
            <a:r>
              <a:rPr lang="en-US" sz="1600" u="sng" dirty="0">
                <a:latin typeface="Bookman Old Style" pitchFamily="18" charset="0"/>
                <a:hlinkClick r:id="rId5"/>
              </a:rPr>
              <a:t>://</a:t>
            </a:r>
            <a:r>
              <a:rPr lang="en-US" sz="1600" u="sng" dirty="0" smtClean="0">
                <a:latin typeface="Bookman Old Style" pitchFamily="18" charset="0"/>
                <a:hlinkClick r:id="rId5"/>
              </a:rPr>
              <a:t>editionpress.ru/detsad/vyshedshie-nomera-detsad/nomera-za-2015-god-detsad/207-detsad-4-2015</a:t>
            </a:r>
            <a:endParaRPr lang="ru-RU" sz="1600" u="sng" dirty="0" smtClean="0">
              <a:latin typeface="Bookman Old Style" pitchFamily="18" charset="0"/>
            </a:endParaRPr>
          </a:p>
          <a:p>
            <a:pPr marL="252000" indent="0">
              <a:buNone/>
              <a:defRPr/>
            </a:pPr>
            <a:r>
              <a:rPr lang="en-US" sz="1600" u="sng" dirty="0">
                <a:latin typeface="Bookman Old Style" pitchFamily="18" charset="0"/>
                <a:hlinkClick r:id="rId6"/>
              </a:rPr>
              <a:t>http://</a:t>
            </a:r>
            <a:r>
              <a:rPr lang="en-US" sz="1600" u="sng" dirty="0" smtClean="0">
                <a:latin typeface="Bookman Old Style" pitchFamily="18" charset="0"/>
                <a:hlinkClick r:id="rId6"/>
              </a:rPr>
              <a:t>net-edu.ru/node/63018?page=1</a:t>
            </a:r>
            <a:endParaRPr lang="ru-RU" sz="1600" u="sng" dirty="0" smtClean="0">
              <a:latin typeface="Bookman Old Style" pitchFamily="18" charset="0"/>
            </a:endParaRPr>
          </a:p>
          <a:p>
            <a:pPr marL="252000" indent="0">
              <a:buNone/>
              <a:defRPr/>
            </a:pPr>
            <a:endParaRPr lang="ru-RU" sz="2000" u="sng" dirty="0" smtClean="0">
              <a:latin typeface="Bookman Old Style" pitchFamily="18" charset="0"/>
            </a:endParaRPr>
          </a:p>
          <a:p>
            <a:pPr marL="0" indent="0">
              <a:buNone/>
              <a:defRPr/>
            </a:pPr>
            <a:endParaRPr lang="ru-RU" sz="2000" u="sng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50210" y="2276872"/>
            <a:ext cx="8928992" cy="708670"/>
          </a:xfrm>
        </p:spPr>
        <p:txBody>
          <a:bodyPr/>
          <a:lstStyle/>
          <a:p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Культурные практики и развитие ребенка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79512" y="2708920"/>
            <a:ext cx="8784976" cy="3960440"/>
          </a:xfrm>
        </p:spPr>
        <p:txBody>
          <a:bodyPr/>
          <a:lstStyle/>
          <a:p>
            <a:pPr algn="just">
              <a:buNone/>
            </a:pPr>
            <a:r>
              <a:rPr lang="ru-RU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 требованиям </a:t>
            </a:r>
            <a:r>
              <a:rPr lang="ru-RU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Стандарта </a:t>
            </a:r>
            <a:r>
              <a:rPr lang="ru-RU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содержание образования сводится </a:t>
            </a:r>
            <a:r>
              <a:rPr lang="ru-RU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 освоению ребенком различных культурных практик, а не к приобретению конкретных знаний, умений и навыков</a:t>
            </a:r>
            <a:r>
              <a:rPr lang="ru-RU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  <a:endParaRPr lang="ru-RU" sz="21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algn="just">
              <a:buNone/>
            </a:pPr>
            <a:r>
              <a:rPr lang="ru-RU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Сейчас наиболее распространено прямое обучение, которое осуществляется путем «расщепления» культурных форм деятельности на отдельные составляющие. Занятия по развитию отдельных психических функций – мышления, речи, памяти, которые проводятся обычно в детском саду, призваны компенсировать возникший дефицит естественных культурных форм деятельности.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840760" cy="1154112"/>
          </a:xfrm>
        </p:spPr>
        <p:txBody>
          <a:bodyPr/>
          <a:lstStyle/>
          <a:p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Понятие культурно-антропологического подхода </a:t>
            </a:r>
            <a:endParaRPr lang="ru-RU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7200800" cy="54006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latin typeface="Bookman Old Style" pitchFamily="18" charset="0"/>
              </a:rPr>
              <a:t>Культура</a:t>
            </a:r>
            <a:r>
              <a:rPr lang="ru-RU" sz="2400" dirty="0">
                <a:latin typeface="Bookman Old Style" pitchFamily="18" charset="0"/>
              </a:rPr>
              <a:t>  –  это  </a:t>
            </a:r>
            <a:r>
              <a:rPr lang="ru-RU" sz="2400" b="1" u="sng" dirty="0">
                <a:latin typeface="Bookman Old Style" pitchFamily="18" charset="0"/>
              </a:rPr>
              <a:t>способ  </a:t>
            </a:r>
            <a:r>
              <a:rPr lang="ru-RU" sz="2400" dirty="0">
                <a:latin typeface="Bookman Old Style" pitchFamily="18" charset="0"/>
              </a:rPr>
              <a:t>существования  человека,  включающий  в  себя материальный  мир,  </a:t>
            </a:r>
            <a:r>
              <a:rPr lang="ru-RU" sz="2400" b="1" u="sng" dirty="0">
                <a:latin typeface="Bookman Old Style" pitchFamily="18" charset="0"/>
              </a:rPr>
              <a:t>образцы  человеческих  отношений </a:t>
            </a:r>
            <a:r>
              <a:rPr lang="ru-RU" sz="2400" dirty="0">
                <a:latin typeface="Bookman Old Style" pitchFamily="18" charset="0"/>
              </a:rPr>
              <a:t>(может  быть  универсальной  и специфичной для региона</a:t>
            </a:r>
            <a:r>
              <a:rPr lang="ru-RU" sz="2400" u="sng" dirty="0">
                <a:latin typeface="Bookman Old Style" pitchFamily="18" charset="0"/>
              </a:rPr>
              <a:t>),   </a:t>
            </a:r>
            <a:r>
              <a:rPr lang="ru-RU" sz="2400" b="1" u="sng" dirty="0">
                <a:latin typeface="Bookman Old Style" pitchFamily="18" charset="0"/>
              </a:rPr>
              <a:t>технологии, ориентированные</a:t>
            </a:r>
            <a:r>
              <a:rPr lang="ru-RU" sz="2400" u="sng" dirty="0">
                <a:latin typeface="Bookman Old Style" pitchFamily="18" charset="0"/>
              </a:rPr>
              <a:t> на </a:t>
            </a:r>
            <a:r>
              <a:rPr lang="ru-RU" sz="2400" b="1" u="sng" dirty="0">
                <a:latin typeface="Bookman Old Style" pitchFamily="18" charset="0"/>
              </a:rPr>
              <a:t>результат взаимодействия</a:t>
            </a:r>
            <a:r>
              <a:rPr lang="ru-RU" sz="2400" dirty="0">
                <a:latin typeface="Bookman Old Style" pitchFamily="18" charset="0"/>
              </a:rPr>
              <a:t>, символические объекты и </a:t>
            </a:r>
            <a:r>
              <a:rPr lang="ru-RU" sz="2400" b="1" u="sng" dirty="0">
                <a:latin typeface="Bookman Old Style" pitchFamily="18" charset="0"/>
              </a:rPr>
              <a:t>ценностные нормы.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latin typeface="Bookman Old Style" pitchFamily="18" charset="0"/>
              </a:rPr>
              <a:t>Антропология</a:t>
            </a:r>
            <a:r>
              <a:rPr lang="ru-RU" sz="2400" dirty="0">
                <a:latin typeface="Bookman Old Style" pitchFamily="18" charset="0"/>
              </a:rPr>
              <a:t>  –  наука  о  человеке,  человек  –  это  тонкое,  целостное, высокосовершенное уникальное существо, имеющее свою индивидуальность, </a:t>
            </a:r>
            <a:r>
              <a:rPr lang="ru-RU" sz="2400" b="1" u="sng" dirty="0">
                <a:latin typeface="Bookman Old Style" pitchFamily="18" charset="0"/>
              </a:rPr>
              <a:t>право выбора и свободы</a:t>
            </a:r>
            <a:r>
              <a:rPr lang="ru-RU" sz="2000" b="1" u="sng" dirty="0">
                <a:latin typeface="Bookman Old Style" pitchFamily="18" charset="0"/>
              </a:rPr>
              <a:t>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00808"/>
            <a:ext cx="8892480" cy="864096"/>
          </a:xfrm>
        </p:spPr>
        <p:txBody>
          <a:bodyPr/>
          <a:lstStyle/>
          <a:p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Что такое «культурные практики»?</a:t>
            </a:r>
            <a:endParaRPr lang="ru-RU" sz="32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8568952" cy="430993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Под культурными практиками мы понимаем разнообразные, основанные на текущих и перспективных интересах ребенка виды самостоятельной деятельности, поведения, опыта, складывающиеся с первых дней его жизни. </a:t>
            </a:r>
          </a:p>
          <a:p>
            <a:pPr>
              <a:lnSpc>
                <a:spcPct val="80000"/>
              </a:lnSpc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Среди культурных практик можно выделить следующие: манипуляция с предметами, фантазирование, творческая деятельность, продуктивные виды деятельности, коллекционирование, экспериментирование, игра, поисково-исследовательская деятельность.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Культурные практики могут формироваться во взаимодействии  ребенка с взрослым и при постоянно расширяющихся самостоятельных действиях. </a:t>
            </a:r>
          </a:p>
          <a:p>
            <a:pPr>
              <a:lnSpc>
                <a:spcPct val="80000"/>
              </a:lnSpc>
            </a:pPr>
            <a:endParaRPr lang="ru-RU" b="1" dirty="0">
              <a:solidFill>
                <a:srgbClr val="006600"/>
              </a:solidFill>
              <a:latin typeface="Arial Unicode MS" pitchFamily="34" charset="-128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74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44824"/>
            <a:ext cx="8856984" cy="864096"/>
          </a:xfrm>
        </p:spPr>
        <p:txBody>
          <a:bodyPr/>
          <a:lstStyle/>
          <a:p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Зачем нужны культурные практики?</a:t>
            </a:r>
            <a:endParaRPr lang="ru-RU" sz="32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780928"/>
            <a:ext cx="8784976" cy="3933056"/>
          </a:xfrm>
        </p:spPr>
        <p:txBody>
          <a:bodyPr/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Культурные практики формируют общую культуру личности дошкольника, развивают их социальные, нравственные, эстетические, интеллектуальные, физические качества. </a:t>
            </a: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Также культурные практики детства являются мощным инструментом для развития инициативности, самостоятельности и ответственности ребенка, а также формирования предпосылок к учебной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2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44824"/>
            <a:ext cx="8928992" cy="1152128"/>
          </a:xfrm>
        </p:spPr>
        <p:txBody>
          <a:bodyPr/>
          <a:lstStyle/>
          <a:p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Основные компетенции педагога, необходимые для социальной ситуации развития воспитанников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852936"/>
            <a:ext cx="8856984" cy="3877891"/>
          </a:xfrm>
        </p:spPr>
        <p:txBody>
          <a:bodyPr/>
          <a:lstStyle/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организация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конструктивного взаимодействия детей в группе в разных видах деятельности;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создание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условий для свободного выбора детьми деятельности;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вовлечение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всех детей в разные виды деятельности и культурные практики, способствующие развитию норм социального поведения, интересов и познавательных действий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1143000"/>
          </a:xfrm>
        </p:spPr>
        <p:txBody>
          <a:bodyPr/>
          <a:lstStyle/>
          <a:p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Что же можно считать культурной практикой?</a:t>
            </a:r>
            <a:endParaRPr lang="ru-RU" sz="32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64904"/>
            <a:ext cx="8784976" cy="3960440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 основным культурным практикам, осваиваемым дошкольниками, относятся: игра (сюжетная и с правилами), продуктивная деятельность, познавательно-исследовательская деятельность, чтение художественной литературы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Они могут быть дополнены другими культурными практиками… практическая деятельность («трудовое воспитание»); результативные физические упражнения («физкультура»); коммуникативный тренинг («развитие речи»), простейшее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музицирование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целенаправленное изучение основ математики, грамоты, и многое другое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 подготовительной группе указанные культурные практики будут дополнены практической деятельностью детей по самообслуживанию, обучением грамоте и элементарной математике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6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-14211" y="404664"/>
            <a:ext cx="7344816" cy="1154112"/>
          </a:xfrm>
        </p:spPr>
        <p:txBody>
          <a:bodyPr/>
          <a:lstStyle/>
          <a:p>
            <a:r>
              <a:rPr lang="ru-RU" sz="2800" b="1" i="1" dirty="0">
                <a:solidFill>
                  <a:srgbClr val="C00000"/>
                </a:solidFill>
                <a:latin typeface="Bookman Old Style" pitchFamily="18" charset="0"/>
              </a:rPr>
              <a:t>Где в образовательном  пространстве детского сада можно использовать культурные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практики</a:t>
            </a:r>
            <a:endParaRPr lang="ru-RU" sz="32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7200800" cy="48965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Совместная игра воспитателя и детей 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Ситуации общения и накопления положительного социально- эмоционального опыта 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Творческая мастерская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Музыкально-театральная и литературная гостиная (детская студия)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Сенсорный и интеллектуальный тренинг 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Детский досуг 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Коллективная и индивидуальная трудовая деятельность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511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88840"/>
            <a:ext cx="8964488" cy="710952"/>
          </a:xfrm>
        </p:spPr>
        <p:txBody>
          <a:bodyPr/>
          <a:lstStyle/>
          <a:p>
            <a:r>
              <a:rPr lang="ru-RU" sz="3600" b="1" i="1" dirty="0">
                <a:solidFill>
                  <a:srgbClr val="C00000"/>
                </a:solidFill>
                <a:latin typeface="Bookman Old Style" pitchFamily="18" charset="0"/>
              </a:rPr>
              <a:t>Организация культурных 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практик</a:t>
            </a:r>
            <a:endParaRPr lang="ru-RU" sz="3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852936"/>
            <a:ext cx="8712968" cy="3861048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b="1" dirty="0">
                <a:latin typeface="Bookman Old Style" pitchFamily="18" charset="0"/>
              </a:rPr>
              <a:t>Разнообразные культурные практики организуются во второй половине дня, ориентированные на проявление детьми самостоятельности и творчества в разных видах деятельности.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b="1" dirty="0">
                <a:latin typeface="Bookman Old Style" pitchFamily="18" charset="0"/>
              </a:rPr>
              <a:t>В культурных практиках воспитателем создается атмосфера свободы выбора, творческого обмена и самовыражения, сотрудничества взрослого и детей.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b="1" dirty="0">
                <a:latin typeface="Bookman Old Style" pitchFamily="18" charset="0"/>
              </a:rPr>
              <a:t>Организация культурных практик носит преимущественно подгрупповой </a:t>
            </a:r>
            <a:r>
              <a:rPr lang="ru-RU" sz="2000" b="1" dirty="0" smtClean="0">
                <a:latin typeface="Bookman Old Style" pitchFamily="18" charset="0"/>
              </a:rPr>
              <a:t>характер.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b="1" dirty="0">
                <a:latin typeface="Bookman Old Style" pitchFamily="18" charset="0"/>
              </a:rPr>
              <a:t>В качестве ведущей культурной практики выступает игровая практика, позволяющая создать событийно организованное пространство образовательной деятельности детей и </a:t>
            </a:r>
            <a:r>
              <a:rPr lang="ru-RU" sz="2000" b="1" dirty="0" smtClean="0">
                <a:latin typeface="Bookman Old Style" pitchFamily="18" charset="0"/>
              </a:rPr>
              <a:t>взрослых.</a:t>
            </a:r>
            <a:endParaRPr lang="ru-RU" sz="2000" b="1" dirty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sz="2000" b="1" dirty="0" smtClean="0">
              <a:latin typeface="Bookman Old Style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sz="2000" b="1" dirty="0"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6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дети класс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дети классный</Template>
  <TotalTime>101</TotalTime>
  <Words>662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дети классный</vt:lpstr>
      <vt:lpstr>Культурные практики в дошкольном образовании</vt:lpstr>
      <vt:lpstr>Культурные практики и развитие ребенка </vt:lpstr>
      <vt:lpstr>Понятие культурно-антропологического подхода </vt:lpstr>
      <vt:lpstr>Что такое «культурные практики»?</vt:lpstr>
      <vt:lpstr>Зачем нужны культурные практики?</vt:lpstr>
      <vt:lpstr>Основные компетенции педагога, необходимые для социальной ситуации развития воспитанников </vt:lpstr>
      <vt:lpstr>Что же можно считать культурной практикой?</vt:lpstr>
      <vt:lpstr>Где в образовательном  пространстве детского сада можно использовать культурные практики</vt:lpstr>
      <vt:lpstr>Организация культурных практик</vt:lpstr>
      <vt:lpstr>Презентация PowerPoint</vt:lpstr>
      <vt:lpstr>Презентация PowerPoint</vt:lpstr>
      <vt:lpstr>Используемые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Культурные практики в дошкольном образовании</dc:title>
  <dc:creator>Dom</dc:creator>
  <cp:lastModifiedBy>Dom</cp:lastModifiedBy>
  <cp:revision>9</cp:revision>
  <dcterms:created xsi:type="dcterms:W3CDTF">2015-12-08T14:46:28Z</dcterms:created>
  <dcterms:modified xsi:type="dcterms:W3CDTF">2015-12-08T16:27:50Z</dcterms:modified>
</cp:coreProperties>
</file>