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2" r:id="rId8"/>
    <p:sldId id="261" r:id="rId9"/>
    <p:sldId id="263" r:id="rId10"/>
    <p:sldId id="259" r:id="rId11"/>
    <p:sldId id="260" r:id="rId12"/>
    <p:sldId id="271" r:id="rId13"/>
    <p:sldId id="269" r:id="rId14"/>
    <p:sldId id="270" r:id="rId15"/>
    <p:sldId id="277" r:id="rId16"/>
    <p:sldId id="273" r:id="rId17"/>
    <p:sldId id="276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4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53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62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9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47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9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69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5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91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10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6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0801-7160-412C-B32E-331D0FAB3EDB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3E12-43A6-4D66-BFC0-5942D125C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43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barbarina-olga-aleksandrovn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 &quot;Мудрый Совено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91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1484784"/>
            <a:ext cx="5472608" cy="23762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i="1" dirty="0" smtClean="0">
                <a:solidFill>
                  <a:srgbClr val="663300"/>
                </a:solidFill>
              </a:rPr>
              <a:t>«</a:t>
            </a:r>
            <a:r>
              <a:rPr lang="ru-RU" sz="3600" b="1" i="1" dirty="0">
                <a:solidFill>
                  <a:srgbClr val="663300"/>
                </a:solidFill>
              </a:rPr>
              <a:t>Формирование экологических представлений детей через проектную деятельность»</a:t>
            </a:r>
            <a:r>
              <a:rPr lang="ru-RU" dirty="0">
                <a:solidFill>
                  <a:srgbClr val="663300"/>
                </a:solidFill>
              </a:rPr>
              <a:t/>
            </a:r>
            <a:br>
              <a:rPr lang="ru-RU" dirty="0">
                <a:solidFill>
                  <a:srgbClr val="663300"/>
                </a:solidFill>
              </a:rPr>
            </a:b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9732" y="5125576"/>
            <a:ext cx="4824536" cy="96772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Составитель: Барбарина Ольга Александровна, воспитатель 1КК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1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85/488765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0" y="188640"/>
            <a:ext cx="2602632" cy="7200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663300"/>
                </a:solidFill>
              </a:rPr>
              <a:t>Продолжение</a:t>
            </a:r>
            <a:endParaRPr lang="ru-RU" sz="2800" dirty="0"/>
          </a:p>
        </p:txBody>
      </p:sp>
      <p:pic>
        <p:nvPicPr>
          <p:cNvPr id="5" name="Рисунок 4" descr="D:\Documents and Settings\Ольга\Рабочий стол\Новая папка\P1150202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3214370" cy="2143125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6" name="Рисунок 5" descr="D:\Documents and Settings\Ольга\Рабочий стол\Новая папка\P1150203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836712"/>
            <a:ext cx="3700145" cy="2466975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7" name="Рисунок 6" descr="D:\Documents and Settings\Ольга\Рабочий стол\Новая папка\P1150159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3486150" cy="232410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8" name="Рисунок 7" descr="D:\Documents and Settings\Ольга\Рабочий стол\Новая папка\P1150164.JP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717032"/>
            <a:ext cx="2952328" cy="216024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776571" y="5877272"/>
            <a:ext cx="2594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Воздух вокруг нас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85/488765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663300"/>
                </a:solidFill>
              </a:rPr>
              <a:t>Статическое электричество</a:t>
            </a:r>
            <a:endParaRPr lang="ru-RU" b="1" i="1" dirty="0">
              <a:solidFill>
                <a:srgbClr val="663300"/>
              </a:solidFill>
            </a:endParaRPr>
          </a:p>
        </p:txBody>
      </p:sp>
      <p:pic>
        <p:nvPicPr>
          <p:cNvPr id="5" name="Рисунок 4" descr="D:\Documents and Settings\Ольга\Рабочий стол\фото на сайт мне\P1150021_результат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1732" y="1058848"/>
            <a:ext cx="3300095" cy="2200275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6" name="Рисунок 5" descr="D:\Documents and Settings\Ольга\Рабочий стол\фото на сайт мне\P1150027_результат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5854" y="3600968"/>
            <a:ext cx="3371850" cy="224790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076055" y="1058848"/>
            <a:ext cx="34563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Природой создано оно, </a:t>
            </a: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Людьми давно освоено, </a:t>
            </a:r>
          </a:p>
          <a:p>
            <a:r>
              <a:rPr lang="ru-RU" sz="2400" b="1" i="1" dirty="0" smtClean="0">
                <a:solidFill>
                  <a:srgbClr val="663300"/>
                </a:solidFill>
              </a:rPr>
              <a:t>Дает нам свет, дет тепло, зовется - … (электричество)</a:t>
            </a:r>
            <a:endParaRPr lang="ru-RU" sz="2400" dirty="0">
              <a:solidFill>
                <a:srgbClr val="663300"/>
              </a:solidFill>
            </a:endParaRPr>
          </a:p>
        </p:txBody>
      </p:sp>
      <p:pic>
        <p:nvPicPr>
          <p:cNvPr id="9" name="Рисунок 8" descr="D:\Documents and Settings\Ольга\Рабочий стол\опыты фото\P1150041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600968"/>
            <a:ext cx="3672408" cy="2234972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1403648" y="599381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Решить с уборкою вопрос помог нам «шарик-пылесос»!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85/488765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6216" y="21000"/>
            <a:ext cx="2396952" cy="936104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 smtClean="0">
                <a:solidFill>
                  <a:srgbClr val="663300"/>
                </a:solidFill>
              </a:rPr>
              <a:t>Продолжение</a:t>
            </a:r>
            <a:endParaRPr lang="ru-RU" sz="2800" b="1" i="1" dirty="0">
              <a:solidFill>
                <a:srgbClr val="663300"/>
              </a:solidFill>
            </a:endParaRPr>
          </a:p>
        </p:txBody>
      </p:sp>
      <p:pic>
        <p:nvPicPr>
          <p:cNvPr id="5" name="Рисунок 4" descr="D:\Documents and Settings\Ольга\Рабочий стол\фото на сайт мне\P1150045_результат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628650"/>
            <a:ext cx="2800350" cy="186690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6" name="Рисунок 5" descr="D:\Documents and Settings\Ольга\Рабочий стол\фото на сайт мне\P1150053_результат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7984" y="1301750"/>
            <a:ext cx="3581400" cy="238760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7" name="Рисунок 6" descr="D:\Documents and Settings\Ольга\Рабочий стол\фото на сайт мне\P1150059_результат.jpg"/>
          <p:cNvPicPr/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06624" y="3156952"/>
            <a:ext cx="3143553" cy="2619375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4716016" y="3861048"/>
            <a:ext cx="30243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663300"/>
                </a:solidFill>
              </a:rPr>
              <a:t>Ставить опыты готов</a:t>
            </a:r>
          </a:p>
          <a:p>
            <a:r>
              <a:rPr lang="ru-RU" sz="2000" b="1" i="1" dirty="0" smtClean="0">
                <a:solidFill>
                  <a:srgbClr val="663300"/>
                </a:solidFill>
              </a:rPr>
              <a:t>Даже с электричеством,</a:t>
            </a:r>
          </a:p>
          <a:p>
            <a:r>
              <a:rPr lang="ru-RU" sz="2000" b="1" i="1" dirty="0" smtClean="0">
                <a:solidFill>
                  <a:srgbClr val="663300"/>
                </a:solidFill>
              </a:rPr>
              <a:t>так как доброе оно –</a:t>
            </a:r>
          </a:p>
          <a:p>
            <a:r>
              <a:rPr lang="ru-RU" sz="2000" b="1" i="1" dirty="0" smtClean="0">
                <a:solidFill>
                  <a:srgbClr val="663300"/>
                </a:solidFill>
              </a:rPr>
              <a:t>Это ведь статическое!</a:t>
            </a:r>
            <a:endParaRPr lang="ru-RU" sz="20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85/488765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869160"/>
            <a:ext cx="6480720" cy="922114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663300"/>
                </a:solidFill>
              </a:rPr>
              <a:t>Опыт нам покажет, как воздушный шар, </a:t>
            </a:r>
            <a:br>
              <a:rPr lang="ru-RU" sz="2400" b="1" i="1" dirty="0">
                <a:solidFill>
                  <a:srgbClr val="663300"/>
                </a:solidFill>
              </a:rPr>
            </a:br>
            <a:r>
              <a:rPr lang="ru-RU" sz="2400" b="1" i="1" dirty="0">
                <a:solidFill>
                  <a:srgbClr val="663300"/>
                </a:solidFill>
              </a:rPr>
              <a:t>повернет стрелку, не тронув стакан!</a:t>
            </a:r>
            <a:br>
              <a:rPr lang="ru-RU" sz="2400" b="1" i="1" dirty="0">
                <a:solidFill>
                  <a:srgbClr val="663300"/>
                </a:solidFill>
              </a:rPr>
            </a:br>
            <a:endParaRPr lang="ru-RU" sz="2400" dirty="0">
              <a:solidFill>
                <a:srgbClr val="6633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88224" y="260648"/>
            <a:ext cx="2384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663300"/>
                </a:solidFill>
              </a:rPr>
              <a:t>Продолжение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88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85/488765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22114"/>
          </a:xfrm>
        </p:spPr>
        <p:txBody>
          <a:bodyPr/>
          <a:lstStyle/>
          <a:p>
            <a:r>
              <a:rPr lang="ru-RU" b="1" i="1" dirty="0" smtClean="0">
                <a:solidFill>
                  <a:srgbClr val="663300"/>
                </a:solidFill>
              </a:rPr>
              <a:t>Магниты</a:t>
            </a:r>
            <a:endParaRPr lang="ru-RU" b="1" i="1" dirty="0">
              <a:solidFill>
                <a:srgbClr val="663300"/>
              </a:solidFill>
            </a:endParaRPr>
          </a:p>
        </p:txBody>
      </p:sp>
      <p:pic>
        <p:nvPicPr>
          <p:cNvPr id="5" name="Рисунок 4" descr="D:\Documents and Settings\Ольга\Рабочий стол\фото на сайт мне\P1140990_результат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106488"/>
            <a:ext cx="3024335" cy="2088232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6" name="Рисунок 5" descr="D:\Documents and Settings\Ольга\Рабочий стол\фото на сайт мне\P1150008_результат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1106489"/>
            <a:ext cx="3410972" cy="2088231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7" name="Рисунок 6" descr="D:\Documents and Settings\Ольга\Рабочий стол\Новая папка\P1150176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3024335" cy="2016224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8" name="Рисунок 7" descr="D:\Documents and Settings\Ольга\Рабочий стол\Новая папка\P1150180.JP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3609181"/>
            <a:ext cx="3410972" cy="2124075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9" name="Рисунок 8" descr="D:\Documents and Settings\Ольга\Рабочий стол\Новая папка\P1150173.JPG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2492896"/>
            <a:ext cx="2642161" cy="1737544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</p:spTree>
    <p:extLst>
      <p:ext uri="{BB962C8B-B14F-4D97-AF65-F5344CB8AC3E}">
        <p14:creationId xmlns:p14="http://schemas.microsoft.com/office/powerpoint/2010/main" val="6688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85/488765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744" y="0"/>
            <a:ext cx="9144744" cy="685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647224" y="260648"/>
            <a:ext cx="2384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663300"/>
                </a:solidFill>
              </a:rPr>
              <a:t>Продолжение</a:t>
            </a:r>
            <a:endParaRPr lang="ru-RU" sz="2800" dirty="0"/>
          </a:p>
        </p:txBody>
      </p:sp>
      <p:pic>
        <p:nvPicPr>
          <p:cNvPr id="6" name="Рисунок 5" descr="D:\Documents and Settings\Ольга\Рабочий стол\Новая папка\P1150183.JPG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7584" y="248072"/>
            <a:ext cx="3019629" cy="259080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2009077" y="6097100"/>
            <a:ext cx="3885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663300"/>
                </a:solidFill>
              </a:rPr>
              <a:t>Сказки на магнитах</a:t>
            </a:r>
            <a:endParaRPr lang="ru-RU" sz="3200" b="1" i="1" dirty="0">
              <a:solidFill>
                <a:srgbClr val="663300"/>
              </a:solidFill>
            </a:endParaRPr>
          </a:p>
        </p:txBody>
      </p:sp>
      <p:pic>
        <p:nvPicPr>
          <p:cNvPr id="7" name="Рисунок 6" descr="D:\Documents and Settings\Ольга\Рабочий стол\Новая папка\P1150196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783868"/>
            <a:ext cx="3571875" cy="238125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8" name="Рисунок 7" descr="D:\Documents and Settings\Ольга\Рабочий стол\Новая папка\P1150199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0144" y="3645024"/>
            <a:ext cx="3671570" cy="2447925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10" name="Рисунок 9" descr="D:\Documents and Settings\Ольга\Рабочий стол\Новая папка\P1150191.JP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910" y="3367546"/>
            <a:ext cx="3228975" cy="215265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</p:spTree>
    <p:extLst>
      <p:ext uri="{BB962C8B-B14F-4D97-AF65-F5344CB8AC3E}">
        <p14:creationId xmlns:p14="http://schemas.microsoft.com/office/powerpoint/2010/main" val="15155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85/488765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59632" y="1736229"/>
            <a:ext cx="68407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663300"/>
                </a:solidFill>
                <a:hlinkClick r:id="rId3"/>
              </a:rPr>
              <a:t>http://nsportal.ru/barbarina-olga-aleksandrovna</a:t>
            </a:r>
            <a:endParaRPr lang="ru-RU" sz="3200" b="1" i="1" dirty="0">
              <a:solidFill>
                <a:srgbClr val="663300"/>
              </a:solidFill>
            </a:endParaRPr>
          </a:p>
          <a:p>
            <a:pPr algn="ctr"/>
            <a:r>
              <a:rPr lang="ru-RU" sz="3200" b="1" i="1" dirty="0">
                <a:solidFill>
                  <a:srgbClr val="663300"/>
                </a:solidFill>
              </a:rPr>
              <a:t> социальная сеть работников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5545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85/488765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620688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663300"/>
                </a:solidFill>
              </a:rPr>
              <a:t>«... </a:t>
            </a:r>
            <a:r>
              <a:rPr lang="ru-RU" sz="2800" b="1" i="1" dirty="0">
                <a:solidFill>
                  <a:srgbClr val="663300"/>
                </a:solidFill>
              </a:rPr>
              <a:t>Ребенок, почувствовавший себя исследователем, овладевший искусством эксперимента, побеждает нерешительность и неуверенность в себе. У него просыпаются инициатива, способность бодро преодолевать трудности, переживать неудачи и достигать успеха, умение оценивать и восхищаться достижением товарища и готовность прийти ему на помощь. Вообще опыт собственных открытий - одна из лучших школ </a:t>
            </a:r>
            <a:r>
              <a:rPr lang="ru-RU" sz="2800" b="1" i="1" dirty="0" smtClean="0">
                <a:solidFill>
                  <a:srgbClr val="663300"/>
                </a:solidFill>
              </a:rPr>
              <a:t>характера»</a:t>
            </a:r>
          </a:p>
          <a:p>
            <a:pPr algn="ctr"/>
            <a:r>
              <a:rPr lang="ru-RU" sz="2800" b="1" i="1" dirty="0">
                <a:solidFill>
                  <a:srgbClr val="663300"/>
                </a:solidFill>
              </a:rPr>
              <a:t> </a:t>
            </a:r>
            <a:r>
              <a:rPr lang="ru-RU" sz="2800" b="1" i="1" dirty="0" smtClean="0">
                <a:solidFill>
                  <a:srgbClr val="663300"/>
                </a:solidFill>
              </a:rPr>
              <a:t>                                 А</a:t>
            </a:r>
            <a:r>
              <a:rPr lang="ru-RU" sz="2800" b="1" i="1" dirty="0">
                <a:solidFill>
                  <a:srgbClr val="663300"/>
                </a:solidFill>
              </a:rPr>
              <a:t>. </a:t>
            </a:r>
            <a:r>
              <a:rPr lang="ru-RU" sz="2800" b="1" i="1" dirty="0" smtClean="0">
                <a:solidFill>
                  <a:srgbClr val="663300"/>
                </a:solidFill>
              </a:rPr>
              <a:t>Шапиро</a:t>
            </a:r>
            <a:endParaRPr lang="ru-RU" sz="28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edsovet.su/_ld/285/488765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600" y="1628800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i="1" dirty="0" smtClean="0">
                <a:solidFill>
                  <a:srgbClr val="663300"/>
                </a:solidFill>
              </a:rPr>
              <a:t>Желаю всем Удачи!</a:t>
            </a:r>
            <a:endParaRPr lang="ru-RU" sz="80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1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285/48876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36" y="-4544"/>
            <a:ext cx="9121864" cy="68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663300"/>
                </a:solidFill>
              </a:rPr>
              <a:t>Федеральный государственный образовательный стандарт дошкольного образования направлен на создание условий развития детей дошкольного возраста, открывающих возможности позитивной социализации ребёнка, его всестороннего личностного развития, развития инициативы и творческих способностей на основе сотрудничества со взрослыми и сверстниками и соответствующим дошкольному возрасту видам деятельности</a:t>
            </a:r>
            <a:r>
              <a:rPr lang="ru-RU" b="1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7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285/48876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36" y="-4544"/>
            <a:ext cx="9121864" cy="68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268" y="32048"/>
            <a:ext cx="8229600" cy="994122"/>
          </a:xfrm>
        </p:spPr>
        <p:txBody>
          <a:bodyPr>
            <a:normAutofit/>
          </a:bodyPr>
          <a:lstStyle/>
          <a:p>
            <a:r>
              <a:rPr lang="ru-RU" sz="4800" b="1" i="1" dirty="0">
                <a:solidFill>
                  <a:srgbClr val="663300"/>
                </a:solidFill>
              </a:rPr>
              <a:t>З</a:t>
            </a:r>
            <a:r>
              <a:rPr lang="ru-RU" sz="4800" b="1" i="1" dirty="0" smtClean="0">
                <a:solidFill>
                  <a:srgbClr val="663300"/>
                </a:solidFill>
              </a:rPr>
              <a:t>адачи</a:t>
            </a:r>
            <a:endParaRPr lang="ru-RU" sz="4800" i="1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268" y="836712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ru-RU" sz="2000" b="1" i="1" dirty="0">
                <a:solidFill>
                  <a:srgbClr val="663300"/>
                </a:solidFill>
              </a:rPr>
              <a:t>Изучить психолого-педагогическую литературу и эффективный опыт работы по данной проблеме.</a:t>
            </a:r>
          </a:p>
          <a:p>
            <a:pPr lvl="0"/>
            <a:r>
              <a:rPr lang="ru-RU" sz="2000" b="1" i="1" dirty="0">
                <a:solidFill>
                  <a:srgbClr val="663300"/>
                </a:solidFill>
              </a:rPr>
              <a:t>Создать психолого-педагогические условия, ориентированные на развитие познавательного интереса и творческой самореализации ребенка, через проектную деятельность. </a:t>
            </a:r>
          </a:p>
          <a:p>
            <a:pPr lvl="0"/>
            <a:r>
              <a:rPr lang="ru-RU" sz="2000" b="1" i="1" dirty="0">
                <a:solidFill>
                  <a:srgbClr val="663300"/>
                </a:solidFill>
              </a:rPr>
              <a:t>Разработать программу дополнительного образования по экологическому воспитанию и определить ее эффективность для развития познавательного интереса дошкольников к природе.</a:t>
            </a:r>
          </a:p>
          <a:p>
            <a:pPr lvl="0"/>
            <a:r>
              <a:rPr lang="ru-RU" sz="2000" b="1" i="1" dirty="0">
                <a:solidFill>
                  <a:srgbClr val="663300"/>
                </a:solidFill>
              </a:rPr>
              <a:t>Разработать систему педагогической деятельности, ориентированную на повышение компетенции педагогического коллектива и родителей по данной проблеме.</a:t>
            </a:r>
          </a:p>
          <a:p>
            <a:pPr lvl="0"/>
            <a:r>
              <a:rPr lang="ru-RU" sz="2000" b="1" i="1" dirty="0">
                <a:solidFill>
                  <a:srgbClr val="663300"/>
                </a:solidFill>
              </a:rPr>
              <a:t>Апробировать в практической деятельности систему детско-родительских проектов экологической направленности с целью активизации родителей в вопросах воспитания и развития детей.</a:t>
            </a:r>
          </a:p>
          <a:p>
            <a:pPr lvl="0"/>
            <a:r>
              <a:rPr lang="ru-RU" sz="2000" b="1" i="1" dirty="0">
                <a:solidFill>
                  <a:srgbClr val="663300"/>
                </a:solidFill>
              </a:rPr>
              <a:t>Представить обобщенный опыт работы  по данной проблеме на различные уровни педагогического сообщества</a:t>
            </a:r>
            <a:r>
              <a:rPr lang="ru-RU" sz="2000" b="1" i="1" dirty="0"/>
              <a:t>.</a:t>
            </a:r>
          </a:p>
          <a:p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6455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285/48876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36" y="-4544"/>
            <a:ext cx="9121864" cy="68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663300"/>
                </a:solidFill>
              </a:rPr>
              <a:t>Детское экспериментирование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268" y="2060849"/>
            <a:ext cx="8229600" cy="288032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i="1" dirty="0" smtClean="0">
                <a:solidFill>
                  <a:srgbClr val="663300"/>
                </a:solidFill>
              </a:rPr>
              <a:t>является </a:t>
            </a:r>
            <a:r>
              <a:rPr lang="ru-RU" sz="4000" b="1" i="1" dirty="0">
                <a:solidFill>
                  <a:srgbClr val="663300"/>
                </a:solidFill>
              </a:rPr>
              <a:t>условием познавательной  и творческой  активности  старших дошкольников.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5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285/48876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36" y="-4544"/>
            <a:ext cx="9121864" cy="68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26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663300"/>
                </a:solidFill>
              </a:rPr>
              <a:t>В процессе детского экспериментирования дошкольники учатся:</a:t>
            </a:r>
            <a:r>
              <a:rPr lang="ru-RU" dirty="0" smtClean="0">
                <a:solidFill>
                  <a:srgbClr val="663300"/>
                </a:solidFill>
              </a:rPr>
              <a:t/>
            </a:r>
            <a:br>
              <a:rPr lang="ru-RU" dirty="0" smtClean="0">
                <a:solidFill>
                  <a:srgbClr val="663300"/>
                </a:solidFill>
              </a:rPr>
            </a:b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344816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i="1" dirty="0" smtClean="0">
                <a:solidFill>
                  <a:srgbClr val="663300"/>
                </a:solidFill>
              </a:rPr>
              <a:t>видеть </a:t>
            </a:r>
            <a:r>
              <a:rPr lang="ru-RU" sz="9600" b="1" i="1" dirty="0">
                <a:solidFill>
                  <a:srgbClr val="663300"/>
                </a:solidFill>
              </a:rPr>
              <a:t>и выделять проблему;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принимать </a:t>
            </a:r>
            <a:r>
              <a:rPr lang="ru-RU" sz="9600" b="1" i="1" dirty="0">
                <a:solidFill>
                  <a:srgbClr val="663300"/>
                </a:solidFill>
              </a:rPr>
              <a:t>и ставить цель;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решать </a:t>
            </a:r>
            <a:r>
              <a:rPr lang="ru-RU" sz="9600" b="1" i="1" dirty="0">
                <a:solidFill>
                  <a:srgbClr val="663300"/>
                </a:solidFill>
              </a:rPr>
              <a:t>проблему;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анализировать </a:t>
            </a:r>
            <a:r>
              <a:rPr lang="ru-RU" sz="9600" b="1" i="1" dirty="0">
                <a:solidFill>
                  <a:srgbClr val="663300"/>
                </a:solidFill>
              </a:rPr>
              <a:t>объект или явление;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выделять </a:t>
            </a:r>
            <a:r>
              <a:rPr lang="ru-RU" sz="9600" b="1" i="1" dirty="0">
                <a:solidFill>
                  <a:srgbClr val="663300"/>
                </a:solidFill>
              </a:rPr>
              <a:t>существенные признаки и связи;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сопоставлять </a:t>
            </a:r>
            <a:r>
              <a:rPr lang="ru-RU" sz="9600" b="1" i="1" dirty="0">
                <a:solidFill>
                  <a:srgbClr val="663300"/>
                </a:solidFill>
              </a:rPr>
              <a:t>различные факты;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выдвигать </a:t>
            </a:r>
            <a:r>
              <a:rPr lang="ru-RU" sz="9600" b="1" i="1" dirty="0">
                <a:solidFill>
                  <a:srgbClr val="663300"/>
                </a:solidFill>
              </a:rPr>
              <a:t>гипотезы, предположения;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отбирать </a:t>
            </a:r>
            <a:r>
              <a:rPr lang="ru-RU" sz="9600" b="1" i="1" dirty="0">
                <a:solidFill>
                  <a:srgbClr val="663300"/>
                </a:solidFill>
              </a:rPr>
              <a:t>средства и материалы для самостоятельной деятельности;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осуществлять </a:t>
            </a:r>
            <a:r>
              <a:rPr lang="ru-RU" sz="9600" b="1" i="1" dirty="0">
                <a:solidFill>
                  <a:srgbClr val="663300"/>
                </a:solidFill>
              </a:rPr>
              <a:t>эксперимент;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делать </a:t>
            </a:r>
            <a:r>
              <a:rPr lang="ru-RU" sz="9600" b="1" i="1" dirty="0">
                <a:solidFill>
                  <a:srgbClr val="663300"/>
                </a:solidFill>
              </a:rPr>
              <a:t>выводы;</a:t>
            </a:r>
          </a:p>
          <a:p>
            <a:r>
              <a:rPr lang="ru-RU" sz="9600" b="1" i="1" dirty="0" smtClean="0">
                <a:solidFill>
                  <a:srgbClr val="663300"/>
                </a:solidFill>
              </a:rPr>
              <a:t>фиксировать </a:t>
            </a:r>
            <a:r>
              <a:rPr lang="ru-RU" sz="9600" b="1" i="1" dirty="0">
                <a:solidFill>
                  <a:srgbClr val="663300"/>
                </a:solidFill>
              </a:rPr>
              <a:t>этапы действий и результаты графически</a:t>
            </a:r>
            <a:r>
              <a:rPr lang="ru-RU" sz="8000" b="1" i="1" dirty="0">
                <a:solidFill>
                  <a:srgbClr val="663300"/>
                </a:solidFill>
              </a:rPr>
              <a:t>.</a:t>
            </a:r>
          </a:p>
          <a:p>
            <a:r>
              <a:rPr lang="ru-RU" dirty="0">
                <a:solidFill>
                  <a:srgbClr val="66330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5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285/48876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36" y="-4544"/>
            <a:ext cx="9121864" cy="68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88" y="116632"/>
            <a:ext cx="8229600" cy="932477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663300"/>
                </a:solidFill>
              </a:rPr>
              <a:t>«Вода»</a:t>
            </a:r>
            <a:endParaRPr lang="ru-RU" b="1" i="1" dirty="0">
              <a:solidFill>
                <a:srgbClr val="663300"/>
              </a:solidFill>
            </a:endParaRPr>
          </a:p>
        </p:txBody>
      </p:sp>
      <p:pic>
        <p:nvPicPr>
          <p:cNvPr id="6" name="Рисунок 5" descr="D:\Documents and Settings\Ольга\Рабочий стол\опыты фото\P1140965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44005">
            <a:off x="685972" y="864223"/>
            <a:ext cx="2800350" cy="186690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8" name="Рисунок 7" descr="D:\Documents and Settings\Ольга\Рабочий стол\фото на сайт мне\P1140974_результат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88235">
            <a:off x="5953633" y="901062"/>
            <a:ext cx="2800350" cy="186690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12" name="Рисунок 11" descr="D:\Documents and Settings\Ольга\Рабочий стол\фото на сайт мне\P1150081_результат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08960" y="3764164"/>
            <a:ext cx="3305175" cy="2203450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6516216" y="3000656"/>
            <a:ext cx="2173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Утонет? Нет не  утонет.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8430" y="2908102"/>
            <a:ext cx="23790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А лепестки то расправились!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6002049"/>
            <a:ext cx="5737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Ух, ты! А в соленой воде яйцо не тонет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55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285/48876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36" y="-4544"/>
            <a:ext cx="9121864" cy="68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:\Documents and Settings\Ольга\Рабочий стол\опыты фото\P114098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04934">
            <a:off x="866583" y="299046"/>
            <a:ext cx="3178448" cy="2118966"/>
          </a:xfrm>
          <a:prstGeom prst="rect">
            <a:avLst/>
          </a:prstGeom>
          <a:noFill/>
          <a:ln w="57150">
            <a:solidFill>
              <a:srgbClr val="66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D:\Documents and Settings\Ольга\Рабочий стол\опыты фото\P1140984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659">
            <a:off x="5257317" y="1038296"/>
            <a:ext cx="3062161" cy="2151331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8" name="Рисунок 7" descr="D:\Documents and Settings\Ольга\Рабочий стол\опыты фото\P1150102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4716" y="3645024"/>
            <a:ext cx="3168352" cy="2088232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6520681" y="164250"/>
            <a:ext cx="2384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663300"/>
                </a:solidFill>
              </a:rPr>
              <a:t>Продолжение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67757" y="3438826"/>
            <a:ext cx="3301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Скоро у нас вырастет кристалл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36631" y="5877272"/>
            <a:ext cx="34517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Вода имеет свойство -  подниматься вверх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2593255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А можно ли склеить бумагу водой?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285/48876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36" y="-4544"/>
            <a:ext cx="9121864" cy="68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4" descr="D:\Documents and Settings\Ольга\Рабочий стол\фото на сайт мне\P1150115_результат.jpg"/>
          <p:cNvPicPr>
            <a:picLocks noGrp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64372" y="4040734"/>
            <a:ext cx="2437813" cy="1872208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6" name="Рисунок 5" descr="D:\Documents and Settings\Ольга\Рабочий стол\опыты фото\P1150110.JPG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446953" y="2586419"/>
            <a:ext cx="2523473" cy="1568951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7" name="Рисунок 6" descr="D:\Documents and Settings\Ольга\Рабочий стол\фото на сайт мне\P1150148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1902" y="3603434"/>
            <a:ext cx="3316657" cy="2344093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6516216" y="188639"/>
            <a:ext cx="2384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663300"/>
                </a:solidFill>
              </a:rPr>
              <a:t>Продолжение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1902" y="5936214"/>
            <a:ext cx="4475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663300"/>
                </a:solidFill>
              </a:rPr>
              <a:t>Вода в стакане выполняет роль </a:t>
            </a:r>
            <a:r>
              <a:rPr lang="ru-RU" sz="2400" b="1" i="1" dirty="0" smtClean="0">
                <a:solidFill>
                  <a:srgbClr val="663300"/>
                </a:solidFill>
              </a:rPr>
              <a:t> лупы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73203" y="1204606"/>
            <a:ext cx="33707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663300"/>
                </a:solidFill>
              </a:rPr>
              <a:t>Волшебница вода выпрямляет даже спички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  <p:pic>
        <p:nvPicPr>
          <p:cNvPr id="10" name="Рисунок 9" descr="D:\Documents and Settings\Ольга\Рабочий стол\Новая папка\P1150153.JP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0231" y="836712"/>
            <a:ext cx="2614295" cy="1936118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11" name="Рисунок 10" descr="D:\Documents and Settings\Ольга\Рабочий стол\Новая папка\P1150154.JPG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905" y="188639"/>
            <a:ext cx="2614295" cy="1914812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2" name="Прямоугольник 1"/>
          <p:cNvSpPr/>
          <p:nvPr/>
        </p:nvSpPr>
        <p:spPr>
          <a:xfrm>
            <a:off x="755576" y="2909231"/>
            <a:ext cx="2864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</a:rPr>
              <a:t>«Подводная лодка»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dsovet.su/_ld/285/48876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36" y="-4544"/>
            <a:ext cx="9121864" cy="68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268" y="116632"/>
            <a:ext cx="8229600" cy="994122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663300"/>
                </a:solidFill>
              </a:rPr>
              <a:t>«Воздух»</a:t>
            </a:r>
            <a:endParaRPr lang="ru-RU" b="1" i="1" dirty="0">
              <a:solidFill>
                <a:srgbClr val="663300"/>
              </a:solidFill>
            </a:endParaRPr>
          </a:p>
        </p:txBody>
      </p:sp>
      <p:pic>
        <p:nvPicPr>
          <p:cNvPr id="5" name="Объект 4" descr="D:\Documents and Settings\Ольга\Рабочий стол\фото на сайт мне\P1150124.JPG"/>
          <p:cNvPicPr>
            <a:picLocks noGrp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286365"/>
            <a:ext cx="2962424" cy="2148086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pic>
        <p:nvPicPr>
          <p:cNvPr id="7" name="Рисунок 6" descr="D:\Documents and Settings\Ольга\Рабочий стол\фото на сайт мне\P1150119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0851" y="1331341"/>
            <a:ext cx="3366145" cy="2148086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195259" y="3662928"/>
            <a:ext cx="2714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663300"/>
                </a:solidFill>
              </a:rPr>
              <a:t>Лопнет? Лопнул…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3645024"/>
            <a:ext cx="36760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663300"/>
                </a:solidFill>
              </a:rPr>
              <a:t>А этот почему не лопнул?</a:t>
            </a:r>
            <a:endParaRPr lang="ru-RU" sz="2400" b="1" i="1" dirty="0">
              <a:solidFill>
                <a:srgbClr val="663300"/>
              </a:solidFill>
            </a:endParaRPr>
          </a:p>
        </p:txBody>
      </p:sp>
      <p:pic>
        <p:nvPicPr>
          <p:cNvPr id="9" name="Рисунок 8" descr="D:\Documents and Settings\Ольга\Рабочий стол\фото на сайт мне\P1150129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4694" y="4509120"/>
            <a:ext cx="3211042" cy="2016576"/>
          </a:xfrm>
          <a:prstGeom prst="rect">
            <a:avLst/>
          </a:prstGeom>
          <a:noFill/>
          <a:ln w="57150">
            <a:solidFill>
              <a:srgbClr val="6633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5076056" y="4732578"/>
            <a:ext cx="2808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663300"/>
                </a:solidFill>
              </a:rPr>
              <a:t>Интересно, а почему мандарин без кожуры утонул?</a:t>
            </a:r>
          </a:p>
        </p:txBody>
      </p:sp>
    </p:spTree>
    <p:extLst>
      <p:ext uri="{BB962C8B-B14F-4D97-AF65-F5344CB8AC3E}">
        <p14:creationId xmlns:p14="http://schemas.microsoft.com/office/powerpoint/2010/main" val="26455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450</Words>
  <Application>Microsoft Office PowerPoint</Application>
  <PresentationFormat>Экран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«Формирование экологических представлений детей через проектную деятельность» </vt:lpstr>
      <vt:lpstr>Презентация PowerPoint</vt:lpstr>
      <vt:lpstr>Задачи</vt:lpstr>
      <vt:lpstr>Детское экспериментирование</vt:lpstr>
      <vt:lpstr>В процессе детского экспериментирования дошкольники учатся: </vt:lpstr>
      <vt:lpstr> «Вода»</vt:lpstr>
      <vt:lpstr>Презентация PowerPoint</vt:lpstr>
      <vt:lpstr>Презентация PowerPoint</vt:lpstr>
      <vt:lpstr> «Воздух»</vt:lpstr>
      <vt:lpstr>Продолжение</vt:lpstr>
      <vt:lpstr>Статическое электричество</vt:lpstr>
      <vt:lpstr>Продолжение</vt:lpstr>
      <vt:lpstr>Опыт нам покажет, как воздушный шар,  повернет стрелку, не тронув стакан! </vt:lpstr>
      <vt:lpstr>Магниты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«Формирование экологических представлений детей через проектную деятельность» </dc:title>
  <dc:creator>Ольга</dc:creator>
  <cp:lastModifiedBy>Dom</cp:lastModifiedBy>
  <cp:revision>25</cp:revision>
  <dcterms:created xsi:type="dcterms:W3CDTF">2014-03-23T12:13:50Z</dcterms:created>
  <dcterms:modified xsi:type="dcterms:W3CDTF">2016-03-26T19:42:09Z</dcterms:modified>
</cp:coreProperties>
</file>