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344" r:id="rId2"/>
    <p:sldId id="345" r:id="rId3"/>
    <p:sldId id="348" r:id="rId4"/>
    <p:sldId id="347" r:id="rId5"/>
    <p:sldId id="346" r:id="rId6"/>
    <p:sldId id="352" r:id="rId7"/>
    <p:sldId id="349" r:id="rId8"/>
    <p:sldId id="351" r:id="rId9"/>
    <p:sldId id="353" r:id="rId10"/>
    <p:sldId id="354" r:id="rId11"/>
    <p:sldId id="35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FF99"/>
    <a:srgbClr val="CC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575" autoAdjust="0"/>
  </p:normalViewPr>
  <p:slideViewPr>
    <p:cSldViewPr>
      <p:cViewPr>
        <p:scale>
          <a:sx n="77" d="100"/>
          <a:sy n="77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AEF11-71EF-4418-BC3A-403E365F36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10F07-361B-4C89-9EC8-11485C0B9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16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10F07-361B-4C89-9EC8-11485C0B941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090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031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625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0957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7779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688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0458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795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191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130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347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32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528" y="1950158"/>
            <a:ext cx="85347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  <a:tabLst>
                <a:tab pos="1266825" algn="l"/>
              </a:tabLst>
            </a:pPr>
            <a:r>
              <a:rPr lang="ru-RU" sz="3200" b="1" dirty="0" smtClean="0">
                <a:latin typeface="Bookman Old Style" pitchFamily="18" charset="0"/>
              </a:rPr>
              <a:t>Организация </a:t>
            </a:r>
            <a:r>
              <a:rPr lang="ru-RU" sz="3200" b="1" dirty="0">
                <a:latin typeface="Bookman Old Style" pitchFamily="18" charset="0"/>
              </a:rPr>
              <a:t>работы </a:t>
            </a:r>
            <a:endParaRPr lang="ru-RU" sz="3200" b="1" dirty="0" smtClean="0">
              <a:latin typeface="Bookman Old Style" pitchFamily="18" charset="0"/>
            </a:endParaRP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  <a:tabLst>
                <a:tab pos="1266825" algn="l"/>
              </a:tabLst>
            </a:pPr>
            <a:r>
              <a:rPr lang="ru-RU" sz="3200" b="1" dirty="0" smtClean="0">
                <a:latin typeface="Bookman Old Style" pitchFamily="18" charset="0"/>
              </a:rPr>
              <a:t>по </a:t>
            </a:r>
            <a:r>
              <a:rPr lang="ru-RU" sz="3200" b="1" dirty="0">
                <a:latin typeface="Bookman Old Style" pitchFamily="18" charset="0"/>
              </a:rPr>
              <a:t>духовно-нравственному воспитанию с детьми </a:t>
            </a:r>
            <a:endParaRPr lang="ru-RU" sz="3200" b="1" dirty="0" smtClean="0">
              <a:latin typeface="Bookman Old Style" pitchFamily="18" charset="0"/>
            </a:endParaRP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  <a:tabLst>
                <a:tab pos="1266825" algn="l"/>
              </a:tabLst>
            </a:pPr>
            <a:r>
              <a:rPr lang="ru-RU" sz="3200" b="1" dirty="0" smtClean="0">
                <a:latin typeface="Bookman Old Style" pitchFamily="18" charset="0"/>
              </a:rPr>
              <a:t>дошкольного </a:t>
            </a:r>
            <a:r>
              <a:rPr lang="ru-RU" sz="3200" b="1" dirty="0">
                <a:latin typeface="Bookman Old Style" pitchFamily="18" charset="0"/>
              </a:rPr>
              <a:t>возраста </a:t>
            </a:r>
            <a:endParaRPr lang="ru-RU" sz="3200" b="1" dirty="0" smtClean="0">
              <a:latin typeface="Bookman Old Style" pitchFamily="18" charset="0"/>
            </a:endParaRP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  <a:tabLst>
                <a:tab pos="1266825" algn="l"/>
              </a:tabLst>
            </a:pPr>
            <a:r>
              <a:rPr lang="ru-RU" sz="3200" b="1" dirty="0" smtClean="0">
                <a:latin typeface="Bookman Old Style" pitchFamily="18" charset="0"/>
              </a:rPr>
              <a:t>в </a:t>
            </a:r>
            <a:r>
              <a:rPr lang="ru-RU" sz="3200" b="1" dirty="0">
                <a:latin typeface="Bookman Old Style" pitchFamily="18" charset="0"/>
              </a:rPr>
              <a:t>рамках кружковой </a:t>
            </a:r>
            <a:r>
              <a:rPr lang="ru-RU" sz="3200" b="1" dirty="0" smtClean="0">
                <a:latin typeface="Bookman Old Style" pitchFamily="18" charset="0"/>
              </a:rPr>
              <a:t>работы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0"/>
            <a:ext cx="741682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262626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</a:t>
            </a:r>
            <a:endParaRPr lang="ru-RU" sz="1700" b="1" dirty="0" smtClean="0">
              <a:solidFill>
                <a:srgbClr val="262626"/>
              </a:solidFill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b="1" dirty="0" smtClean="0">
                <a:solidFill>
                  <a:srgbClr val="262626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дошкольное </a:t>
            </a:r>
            <a:r>
              <a:rPr lang="ru-RU" sz="1700" b="1" dirty="0">
                <a:solidFill>
                  <a:srgbClr val="262626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образовательное учреждение </a:t>
            </a:r>
            <a:endParaRPr lang="ru-RU" sz="1700" b="1" dirty="0" smtClean="0">
              <a:solidFill>
                <a:srgbClr val="262626"/>
              </a:solidFill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b="1" dirty="0" smtClean="0">
                <a:solidFill>
                  <a:srgbClr val="262626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Центр </a:t>
            </a:r>
            <a:r>
              <a:rPr lang="ru-RU" sz="1700" b="1" dirty="0">
                <a:solidFill>
                  <a:srgbClr val="262626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развития ребенка – детский сад </a:t>
            </a:r>
            <a:endParaRPr lang="ru-RU" sz="1700" b="1" dirty="0" smtClean="0">
              <a:solidFill>
                <a:srgbClr val="262626"/>
              </a:solidFill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b="1" dirty="0" smtClean="0">
                <a:solidFill>
                  <a:srgbClr val="262626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ГО Красноуфимск Свердловской области</a:t>
            </a:r>
            <a:endParaRPr lang="ru-RU" sz="17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28662" y="5208365"/>
            <a:ext cx="48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 err="1">
                <a:latin typeface="Bookman Old Style" pitchFamily="18" charset="0"/>
              </a:rPr>
              <a:t>Барбарина</a:t>
            </a:r>
            <a:r>
              <a:rPr lang="ru-RU" b="1" i="1" dirty="0">
                <a:latin typeface="Bookman Old Style" pitchFamily="18" charset="0"/>
              </a:rPr>
              <a:t> О.А., </a:t>
            </a:r>
            <a:endParaRPr lang="ru-RU" b="1" i="1" dirty="0" smtClean="0">
              <a:latin typeface="Bookman Old Style" pitchFamily="18" charset="0"/>
            </a:endParaRPr>
          </a:p>
          <a:p>
            <a:pPr algn="r"/>
            <a:r>
              <a:rPr lang="ru-RU" b="1" i="1" dirty="0" smtClean="0">
                <a:latin typeface="Bookman Old Style" pitchFamily="18" charset="0"/>
              </a:rPr>
              <a:t>воспитатель</a:t>
            </a:r>
            <a:r>
              <a:rPr lang="en-US" b="1" i="1" dirty="0">
                <a:latin typeface="Bookman Old Style" pitchFamily="18" charset="0"/>
              </a:rPr>
              <a:t>,</a:t>
            </a:r>
            <a:r>
              <a:rPr lang="ru-RU" b="1" i="1" dirty="0">
                <a:latin typeface="Bookman Old Style" pitchFamily="18" charset="0"/>
              </a:rPr>
              <a:t> </a:t>
            </a:r>
            <a:r>
              <a:rPr lang="ru-RU" b="1" i="1" dirty="0" smtClean="0">
                <a:latin typeface="Bookman Old Style" pitchFamily="18" charset="0"/>
              </a:rPr>
              <a:t>ВКК</a:t>
            </a:r>
            <a:endParaRPr lang="ru-RU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1325563"/>
          </a:xfrm>
        </p:spPr>
        <p:txBody>
          <a:bodyPr/>
          <a:lstStyle/>
          <a:p>
            <a:pPr algn="ctr"/>
            <a:r>
              <a:rPr lang="ru-RU" b="1" dirty="0">
                <a:latin typeface="Bookman Old Style" pitchFamily="18" charset="0"/>
              </a:rPr>
              <a:t>Формы работы с родителями: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4351338"/>
          </a:xfrm>
        </p:spPr>
        <p:txBody>
          <a:bodyPr>
            <a:noAutofit/>
          </a:bodyPr>
          <a:lstStyle/>
          <a:p>
            <a:pPr lvl="0"/>
            <a:r>
              <a:rPr lang="ru-RU" sz="1400" b="1" dirty="0" smtClean="0">
                <a:latin typeface="Bookman Old Style" pitchFamily="18" charset="0"/>
              </a:rPr>
              <a:t>родительские </a:t>
            </a:r>
            <a:r>
              <a:rPr lang="ru-RU" sz="1400" b="1" dirty="0">
                <a:latin typeface="Bookman Old Style" pitchFamily="18" charset="0"/>
              </a:rPr>
              <a:t>собрания на духовно-нравственные темы;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 smtClean="0">
                <a:latin typeface="Bookman Old Style" pitchFamily="18" charset="0"/>
              </a:rPr>
              <a:t>открытые </a:t>
            </a:r>
            <a:r>
              <a:rPr lang="ru-RU" sz="1400" b="1" dirty="0">
                <a:latin typeface="Bookman Old Style" pitchFamily="18" charset="0"/>
              </a:rPr>
              <a:t>показы </a:t>
            </a:r>
            <a:r>
              <a:rPr lang="ru-RU" sz="1400" b="1" dirty="0" err="1">
                <a:latin typeface="Bookman Old Style" pitchFamily="18" charset="0"/>
              </a:rPr>
              <a:t>воспитательно</a:t>
            </a:r>
            <a:r>
              <a:rPr lang="ru-RU" sz="1400" b="1" dirty="0">
                <a:latin typeface="Bookman Old Style" pitchFamily="18" charset="0"/>
              </a:rPr>
              <a:t>-образовательного процесса;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вечера вопросов и ответов;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проведение совместных учебных мероприятий (выставки, диалоги, тематические семинары);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анкетирование и тестирование родителей с целью выявления ошибок и коррекции процесса духовно-нравственного воспитания в семье;</a:t>
            </a:r>
            <a:endParaRPr lang="ru-RU" sz="1400" b="1" dirty="0">
              <a:latin typeface="Bookman Old Style" pitchFamily="18" charset="0"/>
            </a:endParaRPr>
          </a:p>
          <a:p>
            <a:r>
              <a:rPr lang="ru-RU" sz="1400" b="1" dirty="0">
                <a:latin typeface="Bookman Old Style" pitchFamily="18" charset="0"/>
              </a:rPr>
              <a:t>индивидуальные консультации специалистов</a:t>
            </a:r>
            <a:r>
              <a:rPr lang="ru-RU" sz="1400" b="1" dirty="0" smtClean="0">
                <a:latin typeface="Bookman Old Style" pitchFamily="18" charset="0"/>
              </a:rPr>
              <a:t>;</a:t>
            </a:r>
            <a:r>
              <a:rPr lang="ru-RU" sz="1400" b="1" dirty="0">
                <a:latin typeface="Bookman Old Style" pitchFamily="18" charset="0"/>
              </a:rPr>
              <a:t> индивидуальное </a:t>
            </a:r>
            <a:r>
              <a:rPr lang="ru-RU" sz="1400" b="1" dirty="0" smtClean="0">
                <a:latin typeface="Bookman Old Style" pitchFamily="18" charset="0"/>
              </a:rPr>
              <a:t>собеседование</a:t>
            </a:r>
            <a:r>
              <a:rPr lang="ru-RU" sz="1400" dirty="0">
                <a:latin typeface="Bookman Old Style" pitchFamily="18" charset="0"/>
              </a:rPr>
              <a:t>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наглядные виды работы: информационные стенды для родителей, папки-передвижки, выставки детских работ, дидактических игр, литературы;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экскурсии;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индивидуальная работа с детьми дома;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совместные с родителями праздники, спектакли, именины детей;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изготовление реквизита, костюмов к праздникам;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организация угощения детей во время посиделок;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круглые столы с педагогами, специалистами ДОУ;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 smtClean="0">
                <a:latin typeface="Bookman Old Style" pitchFamily="18" charset="0"/>
              </a:rPr>
              <a:t>выставки </a:t>
            </a:r>
            <a:r>
              <a:rPr lang="ru-RU" sz="1400" b="1" dirty="0">
                <a:latin typeface="Bookman Old Style" pitchFamily="18" charset="0"/>
              </a:rPr>
              <a:t>духовной, педагогической, коррекционной литературы и пособий для родителей;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практикумы;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обмен опытом по духовному воспитанию в семье;</a:t>
            </a:r>
            <a:endParaRPr lang="ru-RU" sz="1400" b="1" dirty="0">
              <a:latin typeface="Bookman Old Style" pitchFamily="18" charset="0"/>
            </a:endParaRPr>
          </a:p>
          <a:p>
            <a:pPr lvl="0"/>
            <a:r>
              <a:rPr lang="ru-RU" sz="1400" b="1" dirty="0">
                <a:latin typeface="Bookman Old Style" pitchFamily="18" charset="0"/>
              </a:rPr>
              <a:t>выставки семейных работ к праздникам;</a:t>
            </a:r>
            <a:endParaRPr lang="ru-RU" sz="1400" b="1" dirty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057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2276872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Bookman Old Style" pitchFamily="18" charset="0"/>
              </a:rPr>
              <a:t>«Без памяти нет традиций, </a:t>
            </a:r>
            <a:endParaRPr lang="ru-RU" sz="2800" b="1" i="1" dirty="0" smtClean="0">
              <a:latin typeface="Bookman Old Style" pitchFamily="18" charset="0"/>
            </a:endParaRPr>
          </a:p>
          <a:p>
            <a:pPr algn="ctr"/>
            <a:r>
              <a:rPr lang="ru-RU" sz="2800" b="1" i="1" dirty="0" smtClean="0">
                <a:latin typeface="Bookman Old Style" pitchFamily="18" charset="0"/>
              </a:rPr>
              <a:t>без </a:t>
            </a:r>
            <a:r>
              <a:rPr lang="ru-RU" sz="2800" b="1" i="1" dirty="0">
                <a:latin typeface="Bookman Old Style" pitchFamily="18" charset="0"/>
              </a:rPr>
              <a:t>традиции нет воспитания,</a:t>
            </a:r>
            <a:endParaRPr lang="ru-RU" sz="2800" b="1" dirty="0">
              <a:latin typeface="Bookman Old Style" pitchFamily="18" charset="0"/>
            </a:endParaRPr>
          </a:p>
          <a:p>
            <a:pPr algn="ctr"/>
            <a:r>
              <a:rPr lang="ru-RU" sz="2800" b="1" i="1" dirty="0">
                <a:latin typeface="Bookman Old Style" pitchFamily="18" charset="0"/>
              </a:rPr>
              <a:t>без воспитания нет культуры, </a:t>
            </a:r>
            <a:endParaRPr lang="ru-RU" sz="2800" b="1" i="1" dirty="0" smtClean="0">
              <a:latin typeface="Bookman Old Style" pitchFamily="18" charset="0"/>
            </a:endParaRPr>
          </a:p>
          <a:p>
            <a:pPr algn="ctr"/>
            <a:r>
              <a:rPr lang="ru-RU" sz="2800" b="1" i="1" dirty="0" smtClean="0">
                <a:latin typeface="Bookman Old Style" pitchFamily="18" charset="0"/>
              </a:rPr>
              <a:t>без </a:t>
            </a:r>
            <a:r>
              <a:rPr lang="ru-RU" sz="2800" b="1" i="1" dirty="0">
                <a:latin typeface="Bookman Old Style" pitchFamily="18" charset="0"/>
              </a:rPr>
              <a:t>культуры нет духовности,</a:t>
            </a:r>
            <a:endParaRPr lang="ru-RU" sz="2800" b="1" dirty="0">
              <a:latin typeface="Bookman Old Style" pitchFamily="18" charset="0"/>
            </a:endParaRPr>
          </a:p>
          <a:p>
            <a:pPr algn="ctr"/>
            <a:r>
              <a:rPr lang="ru-RU" sz="2800" b="1" i="1" dirty="0">
                <a:latin typeface="Bookman Old Style" pitchFamily="18" charset="0"/>
              </a:rPr>
              <a:t>без духовности нет личности, </a:t>
            </a:r>
            <a:endParaRPr lang="ru-RU" sz="2800" b="1" i="1" dirty="0" smtClean="0">
              <a:latin typeface="Bookman Old Style" pitchFamily="18" charset="0"/>
            </a:endParaRPr>
          </a:p>
          <a:p>
            <a:pPr algn="ctr"/>
            <a:r>
              <a:rPr lang="ru-RU" sz="2800" b="1" i="1" dirty="0" smtClean="0">
                <a:latin typeface="Bookman Old Style" pitchFamily="18" charset="0"/>
              </a:rPr>
              <a:t>без </a:t>
            </a:r>
            <a:r>
              <a:rPr lang="ru-RU" sz="2800" b="1" i="1" dirty="0">
                <a:latin typeface="Bookman Old Style" pitchFamily="18" charset="0"/>
              </a:rPr>
              <a:t>личности нет народа!»</a:t>
            </a:r>
            <a:endParaRPr lang="ru-RU" sz="28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0747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23985" y="142852"/>
            <a:ext cx="8120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2856273"/>
            <a:ext cx="857256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266825" algn="l"/>
              </a:tabLst>
            </a:pPr>
            <a:endParaRPr lang="ru-RU" sz="2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68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36912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Bookman Old Style" pitchFamily="18" charset="0"/>
              </a:rPr>
              <a:t>«Если добрые чувства не воспитаны </a:t>
            </a:r>
            <a:endParaRPr lang="ru-RU" sz="2800" b="1" i="1" dirty="0" smtClean="0">
              <a:latin typeface="Bookman Old Style" pitchFamily="18" charset="0"/>
            </a:endParaRPr>
          </a:p>
          <a:p>
            <a:pPr algn="ctr"/>
            <a:r>
              <a:rPr lang="ru-RU" sz="2800" b="1" i="1" dirty="0" smtClean="0">
                <a:latin typeface="Bookman Old Style" pitchFamily="18" charset="0"/>
              </a:rPr>
              <a:t>в </a:t>
            </a:r>
            <a:r>
              <a:rPr lang="ru-RU" sz="2800" b="1" i="1" dirty="0">
                <a:latin typeface="Bookman Old Style" pitchFamily="18" charset="0"/>
              </a:rPr>
              <a:t>детстве, </a:t>
            </a:r>
            <a:endParaRPr lang="ru-RU" sz="2800" b="1" dirty="0">
              <a:latin typeface="Bookman Old Style" pitchFamily="18" charset="0"/>
            </a:endParaRPr>
          </a:p>
          <a:p>
            <a:pPr algn="ctr"/>
            <a:r>
              <a:rPr lang="ru-RU" sz="2800" b="1" i="1" dirty="0">
                <a:latin typeface="Bookman Old Style" pitchFamily="18" charset="0"/>
              </a:rPr>
              <a:t>их никогда не воспитаешь</a:t>
            </a:r>
            <a:r>
              <a:rPr lang="ru-RU" sz="2800" b="1" i="1" dirty="0" smtClean="0">
                <a:latin typeface="Bookman Old Style" pitchFamily="18" charset="0"/>
              </a:rPr>
              <a:t>…»</a:t>
            </a:r>
          </a:p>
          <a:p>
            <a:pPr algn="ctr"/>
            <a:endParaRPr lang="ru-RU" sz="2800" b="1" dirty="0">
              <a:latin typeface="Bookman Old Style" pitchFamily="18" charset="0"/>
            </a:endParaRPr>
          </a:p>
          <a:p>
            <a:pPr algn="r"/>
            <a:r>
              <a:rPr lang="ru-RU" sz="2800" b="1" i="1" dirty="0">
                <a:latin typeface="Bookman Old Style" pitchFamily="18" charset="0"/>
              </a:rPr>
              <a:t>В.А. Сухомлинский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6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109728" lvl="0" indent="0" algn="ctr">
              <a:buNone/>
            </a:pPr>
            <a:r>
              <a:rPr lang="ru-RU" sz="3600" b="1" dirty="0" smtClean="0">
                <a:latin typeface="Bookman Old Style" pitchFamily="18" charset="0"/>
              </a:rPr>
              <a:t>Духовно-нравственное воспитание – </a:t>
            </a:r>
            <a:endParaRPr lang="ru-RU" sz="3600" b="1" dirty="0">
              <a:latin typeface="Bookman Old Style" pitchFamily="18" charset="0"/>
            </a:endParaRPr>
          </a:p>
          <a:p>
            <a:pPr marL="109728" lvl="0" indent="0" algn="ctr">
              <a:buNone/>
            </a:pPr>
            <a:r>
              <a:rPr lang="ru-RU" sz="3900" dirty="0" smtClean="0">
                <a:latin typeface="Bookman Old Style" pitchFamily="18" charset="0"/>
              </a:rPr>
              <a:t>один </a:t>
            </a:r>
            <a:r>
              <a:rPr lang="ru-RU" sz="3900" dirty="0">
                <a:latin typeface="Bookman Old Style" pitchFamily="18" charset="0"/>
              </a:rPr>
              <a:t>из </a:t>
            </a:r>
            <a:r>
              <a:rPr lang="ru-RU" sz="3900" dirty="0" smtClean="0">
                <a:latin typeface="Bookman Old Style" pitchFamily="18" charset="0"/>
              </a:rPr>
              <a:t>аспектов </a:t>
            </a:r>
            <a:r>
              <a:rPr lang="ru-RU" sz="3900" dirty="0">
                <a:latin typeface="Bookman Old Style" pitchFamily="18" charset="0"/>
              </a:rPr>
              <a:t>воспитания, направленный на усвоение подрастающими поколениями и претворение в практическое действие и поведение высших духовных </a:t>
            </a:r>
            <a:r>
              <a:rPr lang="ru-RU" sz="3900" dirty="0" smtClean="0">
                <a:latin typeface="Bookman Old Style" pitchFamily="18" charset="0"/>
              </a:rPr>
              <a:t>ценностей</a:t>
            </a:r>
            <a:r>
              <a:rPr lang="ru-RU" sz="3900" dirty="0" smtClean="0">
                <a:latin typeface="Bookman Old Style" pitchFamily="18" charset="0"/>
              </a:rPr>
              <a:t>.</a:t>
            </a:r>
          </a:p>
          <a:p>
            <a:pPr marL="109728" lvl="0" indent="0" algn="ctr">
              <a:buNone/>
            </a:pPr>
            <a:endParaRPr lang="ru-RU" sz="3900" dirty="0" smtClean="0">
              <a:latin typeface="Bookman Old Style" pitchFamily="18" charset="0"/>
            </a:endParaRPr>
          </a:p>
          <a:p>
            <a:pPr marL="109728" lvl="0" indent="0" algn="r">
              <a:buNone/>
            </a:pPr>
            <a:r>
              <a:rPr lang="ru-RU" sz="3200" i="1" dirty="0" smtClean="0">
                <a:latin typeface="Bookman Old Style" pitchFamily="18" charset="0"/>
              </a:rPr>
              <a:t>Википедия</a:t>
            </a:r>
            <a:endParaRPr lang="ru-RU" sz="3200" i="1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54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72816"/>
            <a:ext cx="7886700" cy="4351338"/>
          </a:xfrm>
        </p:spPr>
        <p:txBody>
          <a:bodyPr/>
          <a:lstStyle/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Bookman Old Style" pitchFamily="18" charset="0"/>
              </a:rPr>
              <a:t>Одним </a:t>
            </a:r>
            <a:r>
              <a:rPr lang="ru-RU" sz="2400" b="1" dirty="0">
                <a:latin typeface="Bookman Old Style" pitchFamily="18" charset="0"/>
              </a:rPr>
              <a:t>из основных принципов дошкольного образования определяет необходимость приобщение детей к социокультурным нормам, традициям семьи, общества и </a:t>
            </a:r>
            <a:r>
              <a:rPr lang="ru-RU" sz="2400" b="1" dirty="0" smtClean="0">
                <a:latin typeface="Bookman Old Style" pitchFamily="18" charset="0"/>
              </a:rPr>
              <a:t>государства</a:t>
            </a:r>
            <a:endParaRPr lang="ru-RU" sz="2400" b="1" dirty="0"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b="1" i="1" dirty="0" smtClean="0">
              <a:latin typeface="Bookman Old Style" pitchFamily="18" charset="0"/>
            </a:endParaRPr>
          </a:p>
          <a:p>
            <a:pPr marL="0" indent="0" algn="r">
              <a:buNone/>
            </a:pPr>
            <a:endParaRPr lang="ru-RU" i="1" dirty="0" smtClean="0">
              <a:latin typeface="Bookman Old Style" pitchFamily="18" charset="0"/>
            </a:endParaRPr>
          </a:p>
          <a:p>
            <a:pPr marL="0" indent="0" algn="r">
              <a:buNone/>
            </a:pPr>
            <a:r>
              <a:rPr lang="ru-RU" i="1" dirty="0" smtClean="0">
                <a:latin typeface="Bookman Old Style" pitchFamily="18" charset="0"/>
              </a:rPr>
              <a:t>Федеральный государственный образовательный стандарт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i="1" dirty="0" smtClean="0">
                <a:latin typeface="Bookman Old Style" pitchFamily="18" charset="0"/>
              </a:rPr>
              <a:t>дошкольного образования</a:t>
            </a: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430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00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  <a:latin typeface="Bookman Old Style" pitchFamily="18" charset="0"/>
              </a:rPr>
              <a:t>Программа дополнительного образования социально-педагогической направленности «Доброе сердце» 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124744"/>
            <a:ext cx="8784976" cy="5324535"/>
          </a:xfrm>
          <a:prstGeom prst="rect">
            <a:avLst/>
          </a:prstGeom>
          <a:solidFill>
            <a:srgbClr val="FFFFFF">
              <a:alpha val="58039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base"/>
            <a:r>
              <a:rPr lang="ru-RU" sz="1700" b="1" dirty="0">
                <a:latin typeface="Bookman Old Style" pitchFamily="18" charset="0"/>
              </a:rPr>
              <a:t>Цель: </a:t>
            </a:r>
            <a:r>
              <a:rPr lang="ru-RU" sz="1700" dirty="0">
                <a:latin typeface="Bookman Old Style" pitchFamily="18" charset="0"/>
              </a:rPr>
              <a:t>содействие развитию личности ребёнка дошкольного возраста, формирование базовой культуры на основе отечественных традиционных духовных и нравственных ценностей. </a:t>
            </a:r>
          </a:p>
          <a:p>
            <a:pPr algn="just" fontAlgn="base"/>
            <a:r>
              <a:rPr lang="ru-RU" sz="1700" b="1" dirty="0" smtClean="0">
                <a:latin typeface="Bookman Old Style" pitchFamily="18" charset="0"/>
              </a:rPr>
              <a:t>Задачи</a:t>
            </a:r>
            <a:r>
              <a:rPr lang="ru-RU" sz="1700" b="1" dirty="0">
                <a:latin typeface="Bookman Old Style" pitchFamily="18" charset="0"/>
              </a:rPr>
              <a:t>:</a:t>
            </a:r>
            <a:endParaRPr lang="ru-RU" sz="1700" dirty="0">
              <a:latin typeface="Bookman Old Style" pitchFamily="18" charset="0"/>
            </a:endParaRPr>
          </a:p>
          <a:p>
            <a:pPr marL="285750" lvl="0" indent="-285750" algn="just" fontAlgn="base">
              <a:buFont typeface="Arial" pitchFamily="34" charset="0"/>
              <a:buChar char="•"/>
            </a:pPr>
            <a:r>
              <a:rPr lang="ru-RU" sz="1700" dirty="0">
                <a:latin typeface="Bookman Old Style" pitchFamily="18" charset="0"/>
              </a:rPr>
              <a:t>заложить основы духовно-нравственной личности с активной жизненной позицией, способность к совершенству и гармоничному взаимодействию с другими людьми;</a:t>
            </a:r>
          </a:p>
          <a:p>
            <a:pPr marL="285750" lvl="0" indent="-285750" algn="just" fontAlgn="base">
              <a:buFont typeface="Arial" pitchFamily="34" charset="0"/>
              <a:buChar char="•"/>
            </a:pPr>
            <a:r>
              <a:rPr lang="ru-RU" sz="1700" dirty="0">
                <a:latin typeface="Bookman Old Style" pitchFamily="18" charset="0"/>
              </a:rPr>
              <a:t>воспитать уважение к нравственным нормам христианской морали. Учить различать добро и зло, хорошие и плохие поступки, прощать обиды, быть отзывчивыми, внимательными к сверстникам и старшим;</a:t>
            </a:r>
          </a:p>
          <a:p>
            <a:pPr marL="285750" lvl="0" indent="-285750" algn="just" fontAlgn="base">
              <a:buFont typeface="Arial" pitchFamily="34" charset="0"/>
              <a:buChar char="•"/>
            </a:pPr>
            <a:r>
              <a:rPr lang="ru-RU" sz="1700" dirty="0">
                <a:latin typeface="Bookman Old Style" pitchFamily="18" charset="0"/>
              </a:rPr>
              <a:t>создать условия и вызвать желание совершать хорошие поступки, творить добро и осознанно делать нравственный выбор;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>
                <a:latin typeface="Bookman Old Style" pitchFamily="18" charset="0"/>
              </a:rPr>
              <a:t>развить трудолюбие, способности к преодолению трудностей, целеустремленности и настойчивости в достижении результата;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>
                <a:latin typeface="Bookman Old Style" pitchFamily="18" charset="0"/>
              </a:rPr>
              <a:t>развить познавательную активность, любознательность, доброжелательность, эмоциональную отзывчивость, сопереживание другим людям;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>
                <a:latin typeface="Bookman Old Style" pitchFamily="18" charset="0"/>
              </a:rPr>
              <a:t>сформировать способность к духовному развитию, реализации творческого потенциала в игровой, продуктивной деятельности на основе нравственных установок и моральных норм. </a:t>
            </a:r>
            <a:endParaRPr lang="ru-RU" sz="1700" dirty="0"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6518548" cy="936104"/>
          </a:xfrm>
          <a:solidFill>
            <a:srgbClr val="FFFFFF">
              <a:alpha val="56078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Bookman Old Style" panose="02050604050505020204" pitchFamily="18" charset="0"/>
              </a:rPr>
              <a:t>Отличительные особенности программы: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84784"/>
            <a:ext cx="7886700" cy="4486274"/>
          </a:xfrm>
        </p:spPr>
        <p:txBody>
          <a:bodyPr/>
          <a:lstStyle/>
          <a:p>
            <a:pPr lvl="0" fontAlgn="base"/>
            <a:r>
              <a:rPr lang="ru-RU" dirty="0">
                <a:latin typeface="Bookman Old Style" panose="02050604050505020204" pitchFamily="18" charset="0"/>
              </a:rPr>
              <a:t>предложенный тематический план позволяет учитывать различную степень подготовки детей, индивидуальные способности, направленность интересов в развитии, пробуждает интерес к нравственной активности;</a:t>
            </a:r>
            <a:endParaRPr lang="ru-RU" dirty="0" smtClean="0">
              <a:effectLst/>
              <a:latin typeface="Bookman Old Style" panose="02050604050505020204" pitchFamily="18" charset="0"/>
            </a:endParaRPr>
          </a:p>
          <a:p>
            <a:pPr lvl="0" fontAlgn="base"/>
            <a:r>
              <a:rPr lang="ru-RU" dirty="0">
                <a:latin typeface="Bookman Old Style" panose="02050604050505020204" pitchFamily="18" charset="0"/>
              </a:rPr>
              <a:t>культурологический характер содержания, позволяет всем детям, независимо от национально-культурной и конфессиональ­ной принадлежности познакомиться с традиционной духовно-нравственной культурой России;</a:t>
            </a:r>
            <a:endParaRPr lang="ru-RU" dirty="0" smtClean="0">
              <a:effectLst/>
              <a:latin typeface="Bookman Old Style" panose="02050604050505020204" pitchFamily="18" charset="0"/>
            </a:endParaRPr>
          </a:p>
          <a:p>
            <a:pPr lvl="0" fontAlgn="base"/>
            <a:r>
              <a:rPr lang="ru-RU" dirty="0">
                <a:latin typeface="Bookman Old Style" panose="02050604050505020204" pitchFamily="18" charset="0"/>
              </a:rPr>
              <a:t>в программе прослеживаются интеграционные связи с другими образовательными областями: «Речевое развитие», «</a:t>
            </a:r>
            <a:r>
              <a:rPr lang="ru-RU" dirty="0" smtClean="0">
                <a:latin typeface="Bookman Old Style" panose="02050604050505020204" pitchFamily="18" charset="0"/>
              </a:rPr>
              <a:t>Художественно-эстетическое </a:t>
            </a:r>
            <a:r>
              <a:rPr lang="ru-RU" dirty="0">
                <a:latin typeface="Bookman Old Style" panose="02050604050505020204" pitchFamily="18" charset="0"/>
              </a:rPr>
              <a:t>развитие», «Социально-коммуникативное развитие</a:t>
            </a:r>
            <a:r>
              <a:rPr lang="ru-RU" dirty="0" smtClean="0">
                <a:latin typeface="Bookman Old Style" panose="02050604050505020204" pitchFamily="18" charset="0"/>
              </a:rPr>
              <a:t>».</a:t>
            </a:r>
            <a:endParaRPr lang="ru-RU" dirty="0" smtClean="0"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6246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109728" lvl="0" indent="0" algn="ctr" fontAlgn="base">
              <a:buNone/>
            </a:pPr>
            <a:r>
              <a:rPr lang="ru-RU" sz="2800" b="1" dirty="0">
                <a:latin typeface="Bookman Old Style" pitchFamily="18" charset="0"/>
              </a:rPr>
              <a:t>П</a:t>
            </a:r>
            <a:r>
              <a:rPr lang="ru-RU" sz="2800" b="1" dirty="0" smtClean="0">
                <a:latin typeface="Bookman Old Style" pitchFamily="18" charset="0"/>
              </a:rPr>
              <a:t>рограмма </a:t>
            </a:r>
            <a:r>
              <a:rPr lang="ru-RU" sz="2800" b="1" dirty="0">
                <a:latin typeface="Bookman Old Style" pitchFamily="18" charset="0"/>
              </a:rPr>
              <a:t>состоит из 2 разделов</a:t>
            </a:r>
            <a:r>
              <a:rPr lang="ru-RU" sz="2800" b="1" dirty="0" smtClean="0">
                <a:latin typeface="Bookman Old Style" pitchFamily="18" charset="0"/>
              </a:rPr>
              <a:t>:</a:t>
            </a:r>
          </a:p>
          <a:p>
            <a:pPr marL="109728" lvl="0" indent="0" fontAlgn="base">
              <a:buNone/>
            </a:pPr>
            <a:endParaRPr lang="ru-RU" sz="2800" b="1" dirty="0">
              <a:latin typeface="Bookman Old Style" pitchFamily="18" charset="0"/>
            </a:endParaRPr>
          </a:p>
          <a:p>
            <a:pPr marL="109728" indent="0" fontAlgn="base">
              <a:buNone/>
            </a:pPr>
            <a:r>
              <a:rPr lang="ru-RU" sz="2800" b="1" u="sng" dirty="0">
                <a:latin typeface="Bookman Old Style" pitchFamily="18" charset="0"/>
              </a:rPr>
              <a:t>старший возраст (5-6 лет)</a:t>
            </a:r>
            <a:endParaRPr lang="ru-RU" sz="2800" b="1" dirty="0">
              <a:latin typeface="Bookman Old Style" pitchFamily="18" charset="0"/>
            </a:endParaRPr>
          </a:p>
          <a:p>
            <a:pPr marL="109728" lvl="0" indent="0" fontAlgn="base">
              <a:buNone/>
            </a:pPr>
            <a:r>
              <a:rPr lang="ru-RU" sz="2800" dirty="0">
                <a:latin typeface="Bookman Old Style" pitchFamily="18" charset="0"/>
              </a:rPr>
              <a:t>Раздел: «Моя семья»</a:t>
            </a:r>
          </a:p>
          <a:p>
            <a:pPr marL="109728" lvl="0" indent="0" fontAlgn="base">
              <a:buNone/>
            </a:pPr>
            <a:r>
              <a:rPr lang="ru-RU" sz="2800" dirty="0">
                <a:latin typeface="Bookman Old Style" pitchFamily="18" charset="0"/>
              </a:rPr>
              <a:t>Раздел: «Чистые сердцем</a:t>
            </a:r>
            <a:r>
              <a:rPr lang="ru-RU" sz="2800" dirty="0" smtClean="0">
                <a:latin typeface="Bookman Old Style" pitchFamily="18" charset="0"/>
              </a:rPr>
              <a:t>»</a:t>
            </a:r>
          </a:p>
          <a:p>
            <a:pPr marL="109728" lvl="0" indent="0" fontAlgn="base">
              <a:buNone/>
            </a:pPr>
            <a:endParaRPr lang="ru-RU" sz="2800" b="1" dirty="0">
              <a:latin typeface="Bookman Old Style" pitchFamily="18" charset="0"/>
            </a:endParaRPr>
          </a:p>
          <a:p>
            <a:pPr marL="109728" indent="0" fontAlgn="base">
              <a:buNone/>
            </a:pPr>
            <a:r>
              <a:rPr lang="ru-RU" sz="2800" b="1" u="sng" dirty="0">
                <a:latin typeface="Bookman Old Style" pitchFamily="18" charset="0"/>
              </a:rPr>
              <a:t>подготовительный к школе (6-7 лет)</a:t>
            </a:r>
            <a:endParaRPr lang="ru-RU" sz="2800" b="1" dirty="0">
              <a:latin typeface="Bookman Old Style" pitchFamily="18" charset="0"/>
            </a:endParaRPr>
          </a:p>
          <a:p>
            <a:pPr marL="109728" lvl="0" indent="0" fontAlgn="base">
              <a:buNone/>
            </a:pPr>
            <a:r>
              <a:rPr lang="ru-RU" sz="2800" dirty="0">
                <a:latin typeface="Bookman Old Style" pitchFamily="18" charset="0"/>
              </a:rPr>
              <a:t>Раздел: «Божьи законы, которыми сохраняется мир</a:t>
            </a:r>
            <a:r>
              <a:rPr lang="ru-RU" sz="2800" dirty="0" smtClean="0">
                <a:latin typeface="Bookman Old Style" pitchFamily="18" charset="0"/>
              </a:rPr>
              <a:t>»</a:t>
            </a:r>
            <a:endParaRPr lang="ru-RU" sz="2800" dirty="0">
              <a:latin typeface="Bookman Old Style" pitchFamily="18" charset="0"/>
            </a:endParaRPr>
          </a:p>
          <a:p>
            <a:pPr marL="109728" lvl="0" indent="0" fontAlgn="base">
              <a:buNone/>
            </a:pPr>
            <a:r>
              <a:rPr lang="ru-RU" sz="2800" dirty="0">
                <a:latin typeface="Bookman Old Style" pitchFamily="18" charset="0"/>
              </a:rPr>
              <a:t>Раздел: «Моя Родина</a:t>
            </a:r>
            <a:r>
              <a:rPr lang="ru-RU" sz="2800" dirty="0" smtClean="0">
                <a:latin typeface="Bookman Old Style" pitchFamily="18" charset="0"/>
              </a:rPr>
              <a:t>»</a:t>
            </a:r>
          </a:p>
          <a:p>
            <a:pPr marL="109728" lvl="0" indent="0" fontAlgn="base">
              <a:buNone/>
            </a:pPr>
            <a:endParaRPr lang="ru-RU" sz="2800" dirty="0">
              <a:latin typeface="Bookman Old Style" pitchFamily="18" charset="0"/>
            </a:endParaRPr>
          </a:p>
          <a:p>
            <a:pPr marL="109728" lvl="0" indent="0" fontAlgn="base">
              <a:buNone/>
            </a:pPr>
            <a:r>
              <a:rPr lang="ru-RU" sz="2800" dirty="0" smtClean="0">
                <a:latin typeface="Bookman Old Style" pitchFamily="18" charset="0"/>
              </a:rPr>
              <a:t>Занятия проводятся в игровой форме 1 раз в неделю с детьми старшего возраста. Длительность занятий 25–30 минут. </a:t>
            </a:r>
            <a:endParaRPr lang="ru-RU" sz="2800" dirty="0"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352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211052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Bookman Old Style" pitchFamily="18" charset="0"/>
              </a:rPr>
              <a:t>Ведущими методами и приемами обучения детей являются: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88840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b="1" i="1" dirty="0" smtClean="0">
                <a:latin typeface="Bookman Old Style" pitchFamily="18" charset="0"/>
              </a:rPr>
              <a:t>наглядные </a:t>
            </a:r>
            <a:r>
              <a:rPr lang="ru-RU" sz="2000" b="1" i="1" dirty="0">
                <a:latin typeface="Bookman Old Style" pitchFamily="18" charset="0"/>
              </a:rPr>
              <a:t>методы и приемы обучения</a:t>
            </a:r>
            <a:r>
              <a:rPr lang="ru-RU" sz="2000" b="1" dirty="0">
                <a:latin typeface="Bookman Old Style" pitchFamily="18" charset="0"/>
              </a:rPr>
              <a:t>: </a:t>
            </a:r>
            <a:r>
              <a:rPr lang="ru-RU" sz="2000" dirty="0">
                <a:latin typeface="Bookman Old Style" pitchFamily="18" charset="0"/>
              </a:rPr>
              <a:t>экскурсии, целевые прогулки; наблюдения; показа сказок (педагогом, детьми); рассматривание книжных иллюстраций, репродукций; проведение дидактических игр; просмотр слайд - фильмов, мультфильмов; показ воспитателем приемов изображения; показ детских работ в конце занятия, при их оценке; </a:t>
            </a:r>
            <a:endParaRPr lang="ru-RU" sz="2000" dirty="0">
              <a:latin typeface="Bookman Old Style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b="1" i="1" dirty="0">
                <a:latin typeface="Bookman Old Style" pitchFamily="18" charset="0"/>
              </a:rPr>
              <a:t>словесные методы и приемы обучения</a:t>
            </a:r>
            <a:r>
              <a:rPr lang="ru-RU" sz="2000" b="1" dirty="0">
                <a:latin typeface="Bookman Old Style" pitchFamily="18" charset="0"/>
              </a:rPr>
              <a:t>: </a:t>
            </a:r>
            <a:r>
              <a:rPr lang="ru-RU" sz="2000" dirty="0">
                <a:latin typeface="Bookman Old Style" pitchFamily="18" charset="0"/>
              </a:rPr>
              <a:t>беседа, указания воспитателя в начале и в процессе занятия, использование словесного художественного образа; чтение литературных произведений; авторских и русских народных сказок; дискуссии с детьми духовно-нравственной направленности; беседы с элементами диалога, обобщающие рассказы воспитателя; загадывание загадок</a:t>
            </a:r>
            <a:r>
              <a:rPr lang="ru-RU" sz="2000" dirty="0" smtClean="0">
                <a:latin typeface="Bookman Old Style" pitchFamily="18" charset="0"/>
              </a:rPr>
              <a:t>.</a:t>
            </a:r>
            <a:endParaRPr lang="ru-RU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099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35133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2400" b="1" i="1" dirty="0">
                <a:latin typeface="Bookman Old Style" pitchFamily="18" charset="0"/>
              </a:rPr>
              <a:t>игровые методы: </a:t>
            </a:r>
            <a:r>
              <a:rPr lang="ru-RU" sz="2400" dirty="0">
                <a:latin typeface="Bookman Old Style" pitchFamily="18" charset="0"/>
              </a:rPr>
              <a:t>проведение разнообразных игр (малоподвижных, сюжетно – ролевых, дидактических, настольных, словесных игр, игр – драматизаций и др.); создание игровых, проблемных ситуации; игры-забавы; игры – развлечения; игры- викторины, конкурсы.</a:t>
            </a:r>
          </a:p>
          <a:p>
            <a:pPr lvl="0" algn="just"/>
            <a:r>
              <a:rPr lang="ru-RU" sz="2400" b="1" i="1" dirty="0">
                <a:latin typeface="Bookman Old Style" pitchFamily="18" charset="0"/>
              </a:rPr>
              <a:t>практические методы: </a:t>
            </a:r>
            <a:r>
              <a:rPr lang="ru-RU" sz="2400" dirty="0">
                <a:latin typeface="Bookman Old Style" pitchFamily="18" charset="0"/>
              </a:rPr>
              <a:t>эксперименты, моделирование, проблемные ситуации; организация изобразительной деятельности детей; постановка сказок, отрывков литературных произведений; изготовление с детьми наглядных пособий, атрибутов, декорации; посещение музея, библиотеки с целью знакомства с духовно- нравственными ценностями; выставки фотоматериалов, семейных стенгазет, творческих работ детей и родителей; проведение совместных праздников с </a:t>
            </a:r>
            <a:r>
              <a:rPr lang="ru-RU" sz="2400" dirty="0" smtClean="0">
                <a:latin typeface="Bookman Old Style" pitchFamily="18" charset="0"/>
              </a:rPr>
              <a:t>родителями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4349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2671</TotalTime>
  <Words>762</Words>
  <Application>Microsoft Office PowerPoint</Application>
  <PresentationFormat>Экран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Программа дополнительного образования социально-педагогической направленности «Доброе сердце» </vt:lpstr>
      <vt:lpstr>Отличительные особенности программы:</vt:lpstr>
      <vt:lpstr>Презентация PowerPoint</vt:lpstr>
      <vt:lpstr>Ведущими методами и приемами обучения детей являются: </vt:lpstr>
      <vt:lpstr>Презентация PowerPoint</vt:lpstr>
      <vt:lpstr>Формы работы с родителями: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Dom</cp:lastModifiedBy>
  <cp:revision>240</cp:revision>
  <dcterms:modified xsi:type="dcterms:W3CDTF">2016-01-13T19:22:00Z</dcterms:modified>
</cp:coreProperties>
</file>