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9EFD8FC-304D-4EEA-8F07-3A794120BF51}" type="datetimeFigureOut">
              <a:rPr lang="ru-RU" smtClean="0"/>
              <a:pPr/>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0CC90A-7E2E-4F65-914B-5BF3ECBFA48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9EFD8FC-304D-4EEA-8F07-3A794120BF51}" type="datetimeFigureOut">
              <a:rPr lang="ru-RU" smtClean="0"/>
              <a:pPr/>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0CC90A-7E2E-4F65-914B-5BF3ECBFA48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9EFD8FC-304D-4EEA-8F07-3A794120BF51}" type="datetimeFigureOut">
              <a:rPr lang="ru-RU" smtClean="0"/>
              <a:pPr/>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0CC90A-7E2E-4F65-914B-5BF3ECBFA48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9EFD8FC-304D-4EEA-8F07-3A794120BF51}" type="datetimeFigureOut">
              <a:rPr lang="ru-RU" smtClean="0"/>
              <a:pPr/>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0CC90A-7E2E-4F65-914B-5BF3ECBFA48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9EFD8FC-304D-4EEA-8F07-3A794120BF51}" type="datetimeFigureOut">
              <a:rPr lang="ru-RU" smtClean="0"/>
              <a:pPr/>
              <a:t>30.03.2016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0CC90A-7E2E-4F65-914B-5BF3ECBFA48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9EFD8FC-304D-4EEA-8F07-3A794120BF51}" type="datetimeFigureOut">
              <a:rPr lang="ru-RU" smtClean="0"/>
              <a:pPr/>
              <a:t>30.03.2016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0CC90A-7E2E-4F65-914B-5BF3ECBFA48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9EFD8FC-304D-4EEA-8F07-3A794120BF51}" type="datetimeFigureOut">
              <a:rPr lang="ru-RU" smtClean="0"/>
              <a:pPr/>
              <a:t>30.03.2016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B0CC90A-7E2E-4F65-914B-5BF3ECBFA48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9EFD8FC-304D-4EEA-8F07-3A794120BF51}" type="datetimeFigureOut">
              <a:rPr lang="ru-RU" smtClean="0"/>
              <a:pPr/>
              <a:t>30.03.2016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B0CC90A-7E2E-4F65-914B-5BF3ECBFA48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9EFD8FC-304D-4EEA-8F07-3A794120BF51}" type="datetimeFigureOut">
              <a:rPr lang="ru-RU" smtClean="0"/>
              <a:pPr/>
              <a:t>30.03.2016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B0CC90A-7E2E-4F65-914B-5BF3ECBFA48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9EFD8FC-304D-4EEA-8F07-3A794120BF51}" type="datetimeFigureOut">
              <a:rPr lang="ru-RU" smtClean="0"/>
              <a:pPr/>
              <a:t>30.03.2016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0CC90A-7E2E-4F65-914B-5BF3ECBFA48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9EFD8FC-304D-4EEA-8F07-3A794120BF51}" type="datetimeFigureOut">
              <a:rPr lang="ru-RU" smtClean="0"/>
              <a:pPr/>
              <a:t>30.03.2016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0CC90A-7E2E-4F65-914B-5BF3ECBFA487}"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EFD8FC-304D-4EEA-8F07-3A794120BF51}" type="datetimeFigureOut">
              <a:rPr lang="ru-RU" smtClean="0"/>
              <a:pPr/>
              <a:t>30.03.2016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0CC90A-7E2E-4F65-914B-5BF3ECBFA48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hyperlink" Target="http://nsportal.ru/markinaelena" TargetMode="External"/><Relationship Id="rId4" Type="http://schemas.openxmlformats.org/officeDocument/2006/relationships/hyperlink" Target="http://nsportal.ru/fedotova-elen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1" descr="C:\Users\Юля\Desktop\Конфер7апр\10-7апр.jpg"/>
          <p:cNvPicPr>
            <a:picLocks noChangeAspect="1" noChangeArrowheads="1"/>
          </p:cNvPicPr>
          <p:nvPr/>
        </p:nvPicPr>
        <p:blipFill>
          <a:blip r:embed="rId2" cstate="print"/>
          <a:srcRect/>
          <a:stretch>
            <a:fillRect/>
          </a:stretch>
        </p:blipFill>
        <p:spPr bwMode="auto">
          <a:xfrm>
            <a:off x="0" y="285728"/>
            <a:ext cx="9144000" cy="6572272"/>
          </a:xfrm>
          <a:prstGeom prst="rect">
            <a:avLst/>
          </a:prstGeom>
          <a:noFill/>
        </p:spPr>
      </p:pic>
      <p:sp>
        <p:nvSpPr>
          <p:cNvPr id="2" name="Заголовок 1"/>
          <p:cNvSpPr>
            <a:spLocks noGrp="1"/>
          </p:cNvSpPr>
          <p:nvPr>
            <p:ph type="ctrTitle"/>
          </p:nvPr>
        </p:nvSpPr>
        <p:spPr>
          <a:xfrm>
            <a:off x="685800" y="3071810"/>
            <a:ext cx="8243918" cy="1214446"/>
          </a:xfrm>
        </p:spPr>
        <p:txBody>
          <a:bodyPr>
            <a:normAutofit/>
          </a:bodyPr>
          <a:lstStyle/>
          <a:p>
            <a:r>
              <a:rPr lang="ru-RU" b="1" dirty="0">
                <a:solidFill>
                  <a:schemeClr val="tx2">
                    <a:lumMod val="75000"/>
                  </a:schemeClr>
                </a:solidFill>
                <a:latin typeface="Times New Roman" pitchFamily="18" charset="0"/>
                <a:cs typeface="Times New Roman" pitchFamily="18" charset="0"/>
              </a:rPr>
              <a:t>Доклад на тему: </a:t>
            </a:r>
            <a:endParaRPr lang="ru-RU" dirty="0">
              <a:solidFill>
                <a:schemeClr val="tx2">
                  <a:lumMod val="75000"/>
                </a:schemeClr>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642910" y="4143380"/>
            <a:ext cx="8143932" cy="2500330"/>
          </a:xfrm>
        </p:spPr>
        <p:txBody>
          <a:bodyPr>
            <a:normAutofit/>
          </a:bodyPr>
          <a:lstStyle/>
          <a:p>
            <a:r>
              <a:rPr lang="ru-RU" sz="3600" b="1" dirty="0">
                <a:solidFill>
                  <a:srgbClr val="C00000"/>
                </a:solidFill>
                <a:latin typeface="Times New Roman" pitchFamily="18" charset="0"/>
                <a:cs typeface="Times New Roman" pitchFamily="18" charset="0"/>
              </a:rPr>
              <a:t>Практикум </a:t>
            </a:r>
            <a:r>
              <a:rPr lang="ru-RU" sz="3600" b="1" dirty="0" smtClean="0">
                <a:solidFill>
                  <a:srgbClr val="C00000"/>
                </a:solidFill>
                <a:latin typeface="Times New Roman" pitchFamily="18" charset="0"/>
                <a:cs typeface="Times New Roman" pitchFamily="18" charset="0"/>
              </a:rPr>
              <a:t>   для     родителей</a:t>
            </a:r>
          </a:p>
          <a:p>
            <a:pPr>
              <a:spcBef>
                <a:spcPts val="0"/>
              </a:spcBef>
            </a:pPr>
            <a:r>
              <a:rPr lang="ru-RU" sz="3600" b="1" dirty="0" smtClean="0">
                <a:solidFill>
                  <a:srgbClr val="C00000"/>
                </a:solidFill>
                <a:latin typeface="Times New Roman" pitchFamily="18" charset="0"/>
                <a:cs typeface="Times New Roman" pitchFamily="18" charset="0"/>
              </a:rPr>
              <a:t> « Игровые   методы   снятия </a:t>
            </a:r>
            <a:r>
              <a:rPr lang="ru-RU" sz="3600" b="1" dirty="0">
                <a:solidFill>
                  <a:srgbClr val="C00000"/>
                </a:solidFill>
                <a:latin typeface="Times New Roman" pitchFamily="18" charset="0"/>
                <a:cs typeface="Times New Roman" pitchFamily="18" charset="0"/>
              </a:rPr>
              <a:t>психоэмоционального </a:t>
            </a:r>
            <a:endParaRPr lang="ru-RU" sz="3600" b="1" dirty="0" smtClean="0">
              <a:solidFill>
                <a:srgbClr val="C00000"/>
              </a:solidFill>
              <a:latin typeface="Times New Roman" pitchFamily="18" charset="0"/>
              <a:cs typeface="Times New Roman" pitchFamily="18" charset="0"/>
            </a:endParaRPr>
          </a:p>
          <a:p>
            <a:pPr>
              <a:spcBef>
                <a:spcPts val="0"/>
              </a:spcBef>
            </a:pPr>
            <a:r>
              <a:rPr lang="ru-RU" sz="3600" b="1" dirty="0" smtClean="0">
                <a:solidFill>
                  <a:srgbClr val="C00000"/>
                </a:solidFill>
                <a:latin typeface="Times New Roman" pitchFamily="18" charset="0"/>
                <a:cs typeface="Times New Roman" pitchFamily="18" charset="0"/>
              </a:rPr>
              <a:t>напряжения    у   детей »</a:t>
            </a:r>
            <a:endParaRPr lang="ru-RU" sz="3600" b="1" dirty="0">
              <a:solidFill>
                <a:srgbClr val="C00000"/>
              </a:solidFill>
              <a:latin typeface="Times New Roman" pitchFamily="18" charset="0"/>
              <a:cs typeface="Times New Roman" pitchFamily="18" charset="0"/>
            </a:endParaRPr>
          </a:p>
          <a:p>
            <a:endParaRPr lang="ru-RU" dirty="0"/>
          </a:p>
        </p:txBody>
      </p:sp>
      <p:sp>
        <p:nvSpPr>
          <p:cNvPr id="5" name="TextBox 4"/>
          <p:cNvSpPr txBox="1"/>
          <p:nvPr/>
        </p:nvSpPr>
        <p:spPr>
          <a:xfrm>
            <a:off x="3786182" y="0"/>
            <a:ext cx="5357818" cy="1754326"/>
          </a:xfrm>
          <a:prstGeom prst="rect">
            <a:avLst/>
          </a:prstGeom>
          <a:noFill/>
        </p:spPr>
        <p:txBody>
          <a:bodyPr wrap="square" rtlCol="0">
            <a:spAutoFit/>
          </a:bodyPr>
          <a:lstStyle/>
          <a:p>
            <a:pPr algn="r"/>
            <a:r>
              <a:rPr lang="ru-RU" b="1" dirty="0" smtClean="0">
                <a:latin typeface="Times New Roman" pitchFamily="18" charset="0"/>
                <a:cs typeface="Times New Roman" pitchFamily="18" charset="0"/>
              </a:rPr>
              <a:t>Подготовили сотрудники ГБОУ Школы №426</a:t>
            </a:r>
          </a:p>
          <a:p>
            <a:pPr algn="r"/>
            <a:r>
              <a:rPr lang="ru-RU" b="1" dirty="0" smtClean="0">
                <a:latin typeface="Times New Roman" pitchFamily="18" charset="0"/>
                <a:cs typeface="Times New Roman" pitchFamily="18" charset="0"/>
              </a:rPr>
              <a:t> дошкольного отделения:</a:t>
            </a:r>
          </a:p>
          <a:p>
            <a:pPr algn="r"/>
            <a:r>
              <a:rPr 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педагог-психолог </a:t>
            </a:r>
          </a:p>
          <a:p>
            <a:pPr algn="r"/>
            <a:r>
              <a:rPr lang="ru-RU" dirty="0" smtClean="0">
                <a:latin typeface="Times New Roman" pitchFamily="18" charset="0"/>
                <a:cs typeface="Times New Roman" pitchFamily="18" charset="0"/>
              </a:rPr>
              <a:t>Федотова </a:t>
            </a:r>
            <a:r>
              <a:rPr lang="ru-RU" dirty="0">
                <a:latin typeface="Times New Roman" pitchFamily="18" charset="0"/>
                <a:cs typeface="Times New Roman" pitchFamily="18" charset="0"/>
              </a:rPr>
              <a:t>Елена </a:t>
            </a:r>
            <a:r>
              <a:rPr lang="ru-RU" dirty="0" smtClean="0">
                <a:latin typeface="Times New Roman" pitchFamily="18" charset="0"/>
                <a:cs typeface="Times New Roman" pitchFamily="18" charset="0"/>
              </a:rPr>
              <a:t>Евгеньевна </a:t>
            </a:r>
          </a:p>
          <a:p>
            <a:pPr algn="r"/>
            <a:r>
              <a:rPr lang="ru-RU" dirty="0" smtClean="0">
                <a:latin typeface="Times New Roman" pitchFamily="18" charset="0"/>
                <a:cs typeface="Times New Roman" pitchFamily="18" charset="0"/>
              </a:rPr>
              <a:t>социальный педагог  </a:t>
            </a:r>
          </a:p>
          <a:p>
            <a:pPr algn="r"/>
            <a:r>
              <a:rPr lang="ru-RU" dirty="0" smtClean="0">
                <a:latin typeface="Times New Roman" pitchFamily="18" charset="0"/>
                <a:cs typeface="Times New Roman" pitchFamily="18" charset="0"/>
              </a:rPr>
              <a:t>Маркина Елена Станиславовна</a:t>
            </a:r>
            <a:endParaRPr lang="ru-RU"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Юля\Desktop\Конфер7апр\6-7апр.png"/>
          <p:cNvPicPr>
            <a:picLocks noChangeAspect="1" noChangeArrowheads="1"/>
          </p:cNvPicPr>
          <p:nvPr/>
        </p:nvPicPr>
        <p:blipFill>
          <a:blip r:embed="rId2" cstate="print"/>
          <a:srcRect/>
          <a:stretch>
            <a:fillRect/>
          </a:stretch>
        </p:blipFill>
        <p:spPr bwMode="auto">
          <a:xfrm>
            <a:off x="1500166" y="3391156"/>
            <a:ext cx="6357982" cy="3466844"/>
          </a:xfrm>
          <a:prstGeom prst="rect">
            <a:avLst/>
          </a:prstGeom>
          <a:noFill/>
        </p:spPr>
      </p:pic>
      <p:pic>
        <p:nvPicPr>
          <p:cNvPr id="5" name="Picture 1" descr="C:\Users\Юля\Desktop\Конфер7апр\-7апр.jpg"/>
          <p:cNvPicPr>
            <a:picLocks noChangeAspect="1" noChangeArrowheads="1"/>
          </p:cNvPicPr>
          <p:nvPr/>
        </p:nvPicPr>
        <p:blipFill>
          <a:blip r:embed="rId3" cstate="print"/>
          <a:srcRect/>
          <a:stretch>
            <a:fillRect/>
          </a:stretch>
        </p:blipFill>
        <p:spPr bwMode="auto">
          <a:xfrm>
            <a:off x="0" y="0"/>
            <a:ext cx="9144000" cy="1571612"/>
          </a:xfrm>
          <a:prstGeom prst="rect">
            <a:avLst/>
          </a:prstGeom>
          <a:noFill/>
        </p:spPr>
      </p:pic>
      <p:sp>
        <p:nvSpPr>
          <p:cNvPr id="3" name="TextBox 2"/>
          <p:cNvSpPr txBox="1"/>
          <p:nvPr/>
        </p:nvSpPr>
        <p:spPr>
          <a:xfrm>
            <a:off x="214282" y="1643050"/>
            <a:ext cx="8715436" cy="2800767"/>
          </a:xfrm>
          <a:prstGeom prst="rect">
            <a:avLst/>
          </a:prstGeom>
          <a:noFill/>
        </p:spPr>
        <p:txBody>
          <a:bodyPr wrap="square" rtlCol="0">
            <a:spAutoFit/>
          </a:bodyPr>
          <a:lstStyle/>
          <a:p>
            <a:pPr algn="ctr"/>
            <a:r>
              <a:rPr lang="ru-RU" sz="3200" b="1" dirty="0" smtClean="0">
                <a:solidFill>
                  <a:srgbClr val="C00000"/>
                </a:solidFill>
                <a:latin typeface="Times New Roman" pitchFamily="18" charset="0"/>
                <a:cs typeface="Times New Roman" pitchFamily="18" charset="0"/>
              </a:rPr>
              <a:t>Материалы  практикума  с  описанием  игр находятся  на  сайте: </a:t>
            </a:r>
          </a:p>
          <a:p>
            <a:pPr algn="ctr"/>
            <a:endParaRPr lang="ru-RU" sz="1000" b="1" dirty="0" smtClean="0">
              <a:solidFill>
                <a:srgbClr val="C00000"/>
              </a:solidFill>
              <a:latin typeface="Times New Roman" pitchFamily="18" charset="0"/>
              <a:cs typeface="Times New Roman" pitchFamily="18" charset="0"/>
            </a:endParaRPr>
          </a:p>
          <a:p>
            <a:pPr algn="ctr"/>
            <a:r>
              <a:rPr lang="ru-RU" sz="2000" dirty="0">
                <a:latin typeface="Times New Roman" pitchFamily="18" charset="0"/>
                <a:cs typeface="Times New Roman" pitchFamily="18" charset="0"/>
                <a:hlinkClick r:id="rId4"/>
              </a:rPr>
              <a:t>http://</a:t>
            </a:r>
            <a:r>
              <a:rPr lang="ru-RU" sz="2000" dirty="0" smtClean="0">
                <a:latin typeface="Times New Roman" pitchFamily="18" charset="0"/>
                <a:cs typeface="Times New Roman" pitchFamily="18" charset="0"/>
                <a:hlinkClick r:id="rId4"/>
              </a:rPr>
              <a:t>nsportal.ru/fedotova-elena</a:t>
            </a:r>
            <a:r>
              <a:rPr lang="ru-RU" sz="2000" dirty="0" smtClean="0">
                <a:latin typeface="Times New Roman" pitchFamily="18" charset="0"/>
                <a:cs typeface="Times New Roman" pitchFamily="18" charset="0"/>
              </a:rPr>
              <a:t>      или      </a:t>
            </a:r>
            <a:r>
              <a:rPr lang="ru-RU" sz="2000" dirty="0" smtClean="0">
                <a:latin typeface="Times New Roman" pitchFamily="18" charset="0"/>
                <a:cs typeface="Times New Roman" pitchFamily="18" charset="0"/>
                <a:hlinkClick r:id="rId5"/>
              </a:rPr>
              <a:t>  http</a:t>
            </a:r>
            <a:r>
              <a:rPr lang="ru-RU" sz="2000" dirty="0">
                <a:latin typeface="Times New Roman" pitchFamily="18" charset="0"/>
                <a:cs typeface="Times New Roman" pitchFamily="18" charset="0"/>
                <a:hlinkClick r:id="rId5"/>
              </a:rPr>
              <a:t>://</a:t>
            </a:r>
            <a:r>
              <a:rPr lang="ru-RU" sz="2000" dirty="0" smtClean="0">
                <a:latin typeface="Times New Roman" pitchFamily="18" charset="0"/>
                <a:cs typeface="Times New Roman" pitchFamily="18" charset="0"/>
                <a:hlinkClick r:id="rId5"/>
              </a:rPr>
              <a:t>nsportal.ru/markinaelena</a:t>
            </a:r>
            <a:endParaRPr lang="ru-RU" sz="2000" dirty="0" smtClean="0">
              <a:latin typeface="Times New Roman" pitchFamily="18" charset="0"/>
              <a:cs typeface="Times New Roman" pitchFamily="18" charset="0"/>
            </a:endParaRPr>
          </a:p>
          <a:p>
            <a:pPr algn="ctr"/>
            <a:endParaRPr lang="ru-RU" sz="2800" dirty="0">
              <a:latin typeface="Times New Roman" pitchFamily="18" charset="0"/>
              <a:cs typeface="Times New Roman" pitchFamily="18" charset="0"/>
            </a:endParaRPr>
          </a:p>
          <a:p>
            <a:endParaRPr lang="ru-RU" dirty="0" smtClean="0"/>
          </a:p>
          <a:p>
            <a:endParaRPr lang="ru-RU" dirty="0" smtClean="0"/>
          </a:p>
          <a:p>
            <a:endParaRPr lang="ru-RU" dirty="0"/>
          </a:p>
        </p:txBody>
      </p:sp>
    </p:spTree>
  </p:cSld>
  <p:clrMapOvr>
    <a:masterClrMapping/>
  </p:clrMapOvr>
  <p:transition spd="slow">
    <p:blinds/>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1" descr="C:\Users\Юля\Desktop\Конфер7апр\8-7апр.jpg"/>
          <p:cNvPicPr>
            <a:picLocks noChangeAspect="1" noChangeArrowheads="1"/>
          </p:cNvPicPr>
          <p:nvPr/>
        </p:nvPicPr>
        <p:blipFill>
          <a:blip r:embed="rId2" cstate="print"/>
          <a:srcRect/>
          <a:stretch>
            <a:fillRect/>
          </a:stretch>
        </p:blipFill>
        <p:spPr bwMode="auto">
          <a:xfrm>
            <a:off x="-23813" y="-63500"/>
            <a:ext cx="9191626" cy="6985000"/>
          </a:xfrm>
          <a:prstGeom prst="rect">
            <a:avLst/>
          </a:prstGeom>
          <a:noFill/>
        </p:spPr>
      </p:pic>
      <p:sp>
        <p:nvSpPr>
          <p:cNvPr id="2" name="Заголовок 1"/>
          <p:cNvSpPr>
            <a:spLocks noGrp="1"/>
          </p:cNvSpPr>
          <p:nvPr>
            <p:ph type="title"/>
          </p:nvPr>
        </p:nvSpPr>
        <p:spPr>
          <a:xfrm>
            <a:off x="2643174" y="0"/>
            <a:ext cx="6043626" cy="714356"/>
          </a:xfrm>
        </p:spPr>
        <p:txBody>
          <a:bodyPr>
            <a:normAutofit/>
          </a:bodyPr>
          <a:lstStyle/>
          <a:p>
            <a:r>
              <a:rPr lang="ru-RU" sz="2800" dirty="0" smtClean="0">
                <a:solidFill>
                  <a:schemeClr val="tx2">
                    <a:lumMod val="60000"/>
                    <a:lumOff val="40000"/>
                  </a:schemeClr>
                </a:solidFill>
                <a:latin typeface="Times New Roman" pitchFamily="18" charset="0"/>
                <a:cs typeface="Times New Roman" pitchFamily="18" charset="0"/>
              </a:rPr>
              <a:t>Актуальность</a:t>
            </a:r>
            <a:endParaRPr lang="ru-RU" sz="2800" dirty="0">
              <a:solidFill>
                <a:schemeClr val="tx2">
                  <a:lumMod val="60000"/>
                  <a:lumOff val="40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2428860" y="857232"/>
            <a:ext cx="6500858" cy="5857916"/>
          </a:xfrm>
        </p:spPr>
        <p:txBody>
          <a:bodyPr>
            <a:normAutofit fontScale="62500" lnSpcReduction="20000"/>
          </a:bodyPr>
          <a:lstStyle/>
          <a:p>
            <a:r>
              <a:rPr lang="ru-RU" dirty="0">
                <a:latin typeface="Times New Roman" pitchFamily="18" charset="0"/>
                <a:cs typeface="Times New Roman" pitchFamily="18" charset="0"/>
              </a:rPr>
              <a:t>Современные дошкольники порой загружены не меньше взрослых. Посещая дошкольные учреждения (детский сад), различные кружки и спортивные секции, они получают большое количество информации, устают физически и эмоционально. Ведь всюду нужно успеть! Передается детям и состояние нервного напряжения родителей, вольно или невольно втягивающих детей в круг своих забот, которые им пока еще не по силам. К тому же некоторые родители, забывая, что возможности ребенка не беспредельны, занимаются с ним по учебной программе еще и дома и этим создают ему дополнительные психологические проблемы.</a:t>
            </a:r>
          </a:p>
          <a:p>
            <a:r>
              <a:rPr lang="ru-RU" dirty="0">
                <a:latin typeface="Times New Roman" pitchFamily="18" charset="0"/>
                <a:cs typeface="Times New Roman" pitchFamily="18" charset="0"/>
              </a:rPr>
              <a:t> Нерациональное скудное питание, плохо организованный сон, дефицит свободы движений, реакция организма на погоду, неразрешенность детских проблем могут также стать источниками психоэмоционального напряжения. Такие нагрузки отрицательно сказываются на психическом здоровье детей. Поэтому помимо нормализации жизнедеятельности ребенка, так важно в работе с дошкольниками использовать и упражнения на релаксацию</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descr="C:\Users\Юля\Desktop\Конфер7апр\-7апр.jpg"/>
          <p:cNvPicPr>
            <a:picLocks noChangeAspect="1" noChangeArrowheads="1"/>
          </p:cNvPicPr>
          <p:nvPr/>
        </p:nvPicPr>
        <p:blipFill>
          <a:blip r:embed="rId2" cstate="print"/>
          <a:srcRect/>
          <a:stretch>
            <a:fillRect/>
          </a:stretch>
        </p:blipFill>
        <p:spPr bwMode="auto">
          <a:xfrm>
            <a:off x="0" y="0"/>
            <a:ext cx="9144000" cy="1357298"/>
          </a:xfrm>
          <a:prstGeom prst="rect">
            <a:avLst/>
          </a:prstGeom>
          <a:noFill/>
        </p:spPr>
      </p:pic>
      <p:sp>
        <p:nvSpPr>
          <p:cNvPr id="2" name="Заголовок 1"/>
          <p:cNvSpPr>
            <a:spLocks noGrp="1"/>
          </p:cNvSpPr>
          <p:nvPr>
            <p:ph type="ctrTitle"/>
          </p:nvPr>
        </p:nvSpPr>
        <p:spPr>
          <a:xfrm>
            <a:off x="357158" y="1428736"/>
            <a:ext cx="8429684" cy="1571636"/>
          </a:xfrm>
        </p:spPr>
        <p:txBody>
          <a:bodyPr>
            <a:noAutofit/>
          </a:bodyPr>
          <a:lstStyle/>
          <a:p>
            <a:pPr algn="l"/>
            <a:r>
              <a:rPr lang="ru-RU" sz="2400" b="1" dirty="0">
                <a:solidFill>
                  <a:schemeClr val="accent3">
                    <a:lumMod val="75000"/>
                  </a:schemeClr>
                </a:solidFill>
                <a:latin typeface="Times New Roman" pitchFamily="18" charset="0"/>
                <a:cs typeface="Times New Roman" pitchFamily="18" charset="0"/>
              </a:rPr>
              <a:t>Цель:</a:t>
            </a:r>
            <a:r>
              <a:rPr lang="ru-RU" sz="2400" dirty="0">
                <a:solidFill>
                  <a:schemeClr val="accent3">
                    <a:lumMod val="75000"/>
                  </a:schemeClr>
                </a:solidFill>
                <a:latin typeface="Times New Roman" pitchFamily="18" charset="0"/>
                <a:cs typeface="Times New Roman" pitchFamily="18" charset="0"/>
              </a:rPr>
              <a:t>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П</a:t>
            </a:r>
            <a:r>
              <a:rPr lang="ru-RU" sz="2400" dirty="0" smtClean="0">
                <a:latin typeface="Times New Roman" pitchFamily="18" charset="0"/>
                <a:cs typeface="Times New Roman" pitchFamily="18" charset="0"/>
              </a:rPr>
              <a:t>овышение </a:t>
            </a:r>
            <a:r>
              <a:rPr lang="ru-RU" sz="2400" dirty="0" smtClean="0">
                <a:latin typeface="Times New Roman" pitchFamily="18" charset="0"/>
                <a:cs typeface="Times New Roman" pitchFamily="18" charset="0"/>
              </a:rPr>
              <a:t>родительской компетентности в области применения методов снятия </a:t>
            </a:r>
            <a:r>
              <a:rPr lang="ru-RU" sz="2400" dirty="0" err="1" smtClean="0">
                <a:latin typeface="Times New Roman" pitchFamily="18" charset="0"/>
                <a:cs typeface="Times New Roman" pitchFamily="18" charset="0"/>
              </a:rPr>
              <a:t>психоэмоционального</a:t>
            </a:r>
            <a:r>
              <a:rPr lang="ru-RU" sz="2400" dirty="0" smtClean="0">
                <a:latin typeface="Times New Roman" pitchFamily="18" charset="0"/>
                <a:cs typeface="Times New Roman" pitchFamily="18" charset="0"/>
              </a:rPr>
              <a:t> напряжения</a:t>
            </a:r>
            <a:endParaRPr lang="ru-RU" sz="24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28596" y="3143248"/>
            <a:ext cx="8429684" cy="3429024"/>
          </a:xfrm>
        </p:spPr>
        <p:txBody>
          <a:bodyPr>
            <a:normAutofit fontScale="55000" lnSpcReduction="20000"/>
          </a:bodyPr>
          <a:lstStyle/>
          <a:p>
            <a:pPr algn="l"/>
            <a:r>
              <a:rPr lang="ru-RU" sz="4400" b="1" dirty="0">
                <a:solidFill>
                  <a:schemeClr val="accent3">
                    <a:lumMod val="75000"/>
                  </a:schemeClr>
                </a:solidFill>
                <a:latin typeface="Times New Roman" pitchFamily="18" charset="0"/>
                <a:cs typeface="Times New Roman" pitchFamily="18" charset="0"/>
              </a:rPr>
              <a:t>Задачи:</a:t>
            </a:r>
            <a:endParaRPr lang="ru-RU" sz="4400" dirty="0">
              <a:solidFill>
                <a:schemeClr val="accent3">
                  <a:lumMod val="75000"/>
                </a:schemeClr>
              </a:solidFill>
              <a:latin typeface="Times New Roman" pitchFamily="18" charset="0"/>
              <a:cs typeface="Times New Roman" pitchFamily="18" charset="0"/>
            </a:endParaRPr>
          </a:p>
          <a:p>
            <a:pPr algn="l"/>
            <a:r>
              <a:rPr lang="ru-RU" sz="4400" dirty="0">
                <a:solidFill>
                  <a:schemeClr val="tx1"/>
                </a:solidFill>
                <a:latin typeface="Times New Roman" pitchFamily="18" charset="0"/>
                <a:cs typeface="Times New Roman" pitchFamily="18" charset="0"/>
              </a:rPr>
              <a:t>1. Познакомить с понятием психоэмоционального напряжения и признаками напряжения у детей.</a:t>
            </a:r>
          </a:p>
          <a:p>
            <a:pPr algn="l"/>
            <a:r>
              <a:rPr lang="ru-RU" sz="4400" dirty="0">
                <a:solidFill>
                  <a:schemeClr val="tx1"/>
                </a:solidFill>
                <a:latin typeface="Times New Roman" pitchFamily="18" charset="0"/>
                <a:cs typeface="Times New Roman" pitchFamily="18" charset="0"/>
              </a:rPr>
              <a:t>2. Познакомить со способами снятия психоэмоционального напряжения у детей.</a:t>
            </a:r>
          </a:p>
          <a:p>
            <a:pPr algn="l"/>
            <a:r>
              <a:rPr lang="ru-RU" sz="4400" dirty="0">
                <a:solidFill>
                  <a:schemeClr val="tx1"/>
                </a:solidFill>
                <a:latin typeface="Times New Roman" pitchFamily="18" charset="0"/>
                <a:cs typeface="Times New Roman" pitchFamily="18" charset="0"/>
              </a:rPr>
              <a:t>3. Обучить  методам нервно-мышечной релаксации.</a:t>
            </a:r>
          </a:p>
          <a:p>
            <a:pPr algn="l"/>
            <a:r>
              <a:rPr lang="ru-RU" sz="4400" dirty="0">
                <a:solidFill>
                  <a:schemeClr val="tx1"/>
                </a:solidFill>
                <a:latin typeface="Times New Roman" pitchFamily="18" charset="0"/>
                <a:cs typeface="Times New Roman" pitchFamily="18" charset="0"/>
              </a:rPr>
              <a:t>4. Повысить психологическую компетентность родителей в данном вопросе.</a:t>
            </a:r>
          </a:p>
          <a:p>
            <a:pPr algn="l"/>
            <a:r>
              <a:rPr lang="ru-RU" dirty="0">
                <a:solidFill>
                  <a:schemeClr val="tx1"/>
                </a:solidFill>
                <a:latin typeface="Times New Roman" pitchFamily="18" charset="0"/>
                <a:cs typeface="Times New Roman" pitchFamily="18" charset="0"/>
              </a:rPr>
              <a:t> </a:t>
            </a:r>
          </a:p>
          <a:p>
            <a:endParaRPr lang="ru-RU" dirty="0"/>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Юля\Desktop\Конфер7апр\8-7апр.jpg"/>
          <p:cNvPicPr>
            <a:picLocks noChangeAspect="1" noChangeArrowheads="1"/>
          </p:cNvPicPr>
          <p:nvPr/>
        </p:nvPicPr>
        <p:blipFill>
          <a:blip r:embed="rId2" cstate="print"/>
          <a:srcRect/>
          <a:stretch>
            <a:fillRect/>
          </a:stretch>
        </p:blipFill>
        <p:spPr bwMode="auto">
          <a:xfrm>
            <a:off x="-23813" y="-63500"/>
            <a:ext cx="9191626" cy="6985000"/>
          </a:xfrm>
          <a:prstGeom prst="rect">
            <a:avLst/>
          </a:prstGeom>
          <a:noFill/>
        </p:spPr>
      </p:pic>
      <p:sp>
        <p:nvSpPr>
          <p:cNvPr id="16385" name="Rectangle 1"/>
          <p:cNvSpPr>
            <a:spLocks noChangeArrowheads="1"/>
          </p:cNvSpPr>
          <p:nvPr/>
        </p:nvSpPr>
        <p:spPr bwMode="auto">
          <a:xfrm>
            <a:off x="2857488" y="539459"/>
            <a:ext cx="5929354"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chemeClr val="tx2">
                    <a:lumMod val="60000"/>
                    <a:lumOff val="40000"/>
                  </a:schemeClr>
                </a:solidFill>
                <a:effectLst/>
                <a:latin typeface="Times New Roman" pitchFamily="18" charset="0"/>
                <a:ea typeface="Calibri" pitchFamily="34" charset="0"/>
                <a:cs typeface="Times New Roman" pitchFamily="18" charset="0"/>
              </a:rPr>
              <a:t>Существуют разные релаксационные игры:</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игры, помогающие достичь состояния релаксации путем чередования сильного напряжения и быстрого расслабления основных мышц тела;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игры, помогающие добиться состояния релаксации путем чередования ритмичного дыхания и дыхания с задержкой; </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игры с прищепками </a:t>
            </a:r>
            <a:r>
              <a:rPr kumimoji="0" lang="ru-RU"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релаксация достигается путем сжимания и разжимания кистями рук обычной бельевой прищепки;</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игры - </a:t>
            </a:r>
            <a:r>
              <a:rPr kumimoji="0" lang="ru-RU"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усыплялки</a:t>
            </a:r>
            <a:r>
              <a:rPr kumimoji="0" lang="ru-RU"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колыбельные.</a:t>
            </a:r>
          </a:p>
          <a:p>
            <a:pPr marL="0" marR="0" lvl="0" indent="0" algn="l" defTabSz="914400" rtl="0" eaLnBrk="0" fontAlgn="base" latinLnBrk="0" hangingPunct="0">
              <a:lnSpc>
                <a:spcPct val="100000"/>
              </a:lnSpc>
              <a:spcBef>
                <a:spcPct val="0"/>
              </a:spcBef>
              <a:spcAft>
                <a:spcPct val="0"/>
              </a:spcAft>
              <a:buClrTx/>
              <a:buSzTx/>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Юля\Desktop\Конфер7апр\12-7апр.JPG"/>
          <p:cNvPicPr>
            <a:picLocks noChangeAspect="1" noChangeArrowheads="1"/>
          </p:cNvPicPr>
          <p:nvPr/>
        </p:nvPicPr>
        <p:blipFill>
          <a:blip r:embed="rId2" cstate="print"/>
          <a:srcRect/>
          <a:stretch>
            <a:fillRect/>
          </a:stretch>
        </p:blipFill>
        <p:spPr bwMode="auto">
          <a:xfrm>
            <a:off x="7358082" y="0"/>
            <a:ext cx="1785918" cy="6858000"/>
          </a:xfrm>
          <a:prstGeom prst="rect">
            <a:avLst/>
          </a:prstGeom>
          <a:noFill/>
        </p:spPr>
      </p:pic>
      <p:sp>
        <p:nvSpPr>
          <p:cNvPr id="2" name="Заголовок 1"/>
          <p:cNvSpPr>
            <a:spLocks noGrp="1"/>
          </p:cNvSpPr>
          <p:nvPr>
            <p:ph type="title"/>
          </p:nvPr>
        </p:nvSpPr>
        <p:spPr>
          <a:xfrm>
            <a:off x="457200" y="571480"/>
            <a:ext cx="7115196" cy="500066"/>
          </a:xfrm>
        </p:spPr>
        <p:txBody>
          <a:bodyPr>
            <a:normAutofit fontScale="90000"/>
          </a:bodyPr>
          <a:lstStyle/>
          <a:p>
            <a:r>
              <a:rPr lang="ru-RU" sz="3100" b="1" u="sng" dirty="0" smtClean="0">
                <a:solidFill>
                  <a:schemeClr val="accent3">
                    <a:lumMod val="75000"/>
                  </a:schemeClr>
                </a:solidFill>
                <a:latin typeface="Times New Roman" pitchFamily="18" charset="0"/>
                <a:cs typeface="Times New Roman" pitchFamily="18" charset="0"/>
              </a:rPr>
              <a:t>1. </a:t>
            </a:r>
            <a:r>
              <a:rPr lang="ru-RU" sz="3100" b="1" u="sng" dirty="0">
                <a:solidFill>
                  <a:schemeClr val="accent3">
                    <a:lumMod val="75000"/>
                  </a:schemeClr>
                </a:solidFill>
                <a:latin typeface="Times New Roman" pitchFamily="18" charset="0"/>
                <a:cs typeface="Times New Roman" pitchFamily="18" charset="0"/>
              </a:rPr>
              <a:t>Игры на основе нервно-мышечной </a:t>
            </a:r>
            <a:r>
              <a:rPr lang="ru-RU" sz="3100" b="1" u="sng" dirty="0" smtClean="0">
                <a:solidFill>
                  <a:schemeClr val="accent3">
                    <a:lumMod val="75000"/>
                  </a:schemeClr>
                </a:solidFill>
                <a:latin typeface="Times New Roman" pitchFamily="18" charset="0"/>
                <a:cs typeface="Times New Roman" pitchFamily="18" charset="0"/>
              </a:rPr>
              <a:t/>
            </a:r>
            <a:br>
              <a:rPr lang="ru-RU" sz="3100" b="1" u="sng" dirty="0" smtClean="0">
                <a:solidFill>
                  <a:schemeClr val="accent3">
                    <a:lumMod val="75000"/>
                  </a:schemeClr>
                </a:solidFill>
                <a:latin typeface="Times New Roman" pitchFamily="18" charset="0"/>
                <a:cs typeface="Times New Roman" pitchFamily="18" charset="0"/>
              </a:rPr>
            </a:br>
            <a:r>
              <a:rPr lang="ru-RU" sz="3100" b="1" u="sng" dirty="0" smtClean="0">
                <a:solidFill>
                  <a:schemeClr val="accent3">
                    <a:lumMod val="75000"/>
                  </a:schemeClr>
                </a:solidFill>
                <a:latin typeface="Times New Roman" pitchFamily="18" charset="0"/>
                <a:cs typeface="Times New Roman" pitchFamily="18" charset="0"/>
              </a:rPr>
              <a:t>релаксации</a:t>
            </a:r>
            <a:r>
              <a:rPr lang="ru-RU" sz="3100" b="1" u="sng" dirty="0">
                <a:solidFill>
                  <a:schemeClr val="accent3">
                    <a:lumMod val="75000"/>
                  </a:schemeClr>
                </a:solidFill>
                <a:latin typeface="Times New Roman" pitchFamily="18" charset="0"/>
                <a:cs typeface="Times New Roman" pitchFamily="18" charset="0"/>
              </a:rPr>
              <a:t>.</a:t>
            </a:r>
            <a:r>
              <a:rPr lang="ru-RU" dirty="0"/>
              <a:t/>
            </a:r>
            <a:br>
              <a:rPr lang="ru-RU" dirty="0"/>
            </a:br>
            <a:endParaRPr lang="ru-RU" dirty="0"/>
          </a:p>
        </p:txBody>
      </p:sp>
      <p:sp>
        <p:nvSpPr>
          <p:cNvPr id="3" name="Содержимое 2"/>
          <p:cNvSpPr>
            <a:spLocks noGrp="1"/>
          </p:cNvSpPr>
          <p:nvPr>
            <p:ph idx="1"/>
          </p:nvPr>
        </p:nvSpPr>
        <p:spPr>
          <a:xfrm>
            <a:off x="457200" y="928670"/>
            <a:ext cx="7115196" cy="5929330"/>
          </a:xfrm>
        </p:spPr>
        <p:txBody>
          <a:bodyPr>
            <a:normAutofit fontScale="62500" lnSpcReduction="20000"/>
          </a:bodyPr>
          <a:lstStyle/>
          <a:p>
            <a:r>
              <a:rPr lang="ru-RU" dirty="0">
                <a:latin typeface="Times New Roman" pitchFamily="18" charset="0"/>
                <a:cs typeface="Times New Roman" pitchFamily="18" charset="0"/>
              </a:rPr>
              <a:t>«Улыбка»</a:t>
            </a:r>
          </a:p>
          <a:p>
            <a:r>
              <a:rPr lang="ru-RU" dirty="0">
                <a:latin typeface="Times New Roman" pitchFamily="18" charset="0"/>
                <a:cs typeface="Times New Roman" pitchFamily="18" charset="0"/>
              </a:rPr>
              <a:t>«Игра с шарфиком»</a:t>
            </a:r>
          </a:p>
          <a:p>
            <a:r>
              <a:rPr lang="ru-RU" dirty="0">
                <a:latin typeface="Times New Roman" pitchFamily="18" charset="0"/>
                <a:cs typeface="Times New Roman" pitchFamily="18" charset="0"/>
              </a:rPr>
              <a:t>«Лягушонок»</a:t>
            </a:r>
          </a:p>
          <a:p>
            <a:r>
              <a:rPr lang="ru-RU" dirty="0">
                <a:latin typeface="Times New Roman" pitchFamily="18" charset="0"/>
                <a:cs typeface="Times New Roman" pitchFamily="18" charset="0"/>
              </a:rPr>
              <a:t> «Хоботок» </a:t>
            </a:r>
          </a:p>
          <a:p>
            <a:r>
              <a:rPr lang="ru-RU" dirty="0">
                <a:latin typeface="Times New Roman" pitchFamily="18" charset="0"/>
                <a:cs typeface="Times New Roman" pitchFamily="18" charset="0"/>
              </a:rPr>
              <a:t> «Лимон»</a:t>
            </a:r>
          </a:p>
          <a:p>
            <a:r>
              <a:rPr lang="ru-RU" dirty="0">
                <a:latin typeface="Times New Roman" pitchFamily="18" charset="0"/>
                <a:cs typeface="Times New Roman" pitchFamily="18" charset="0"/>
              </a:rPr>
              <a:t>«Сорока-ворона»</a:t>
            </a:r>
          </a:p>
          <a:p>
            <a:r>
              <a:rPr lang="ru-RU" dirty="0">
                <a:latin typeface="Times New Roman" pitchFamily="18" charset="0"/>
                <a:cs typeface="Times New Roman" pitchFamily="18" charset="0"/>
              </a:rPr>
              <a:t>«Поймай бабочку»</a:t>
            </a:r>
          </a:p>
          <a:p>
            <a:r>
              <a:rPr lang="ru-RU" dirty="0">
                <a:latin typeface="Times New Roman" pitchFamily="18" charset="0"/>
                <a:cs typeface="Times New Roman" pitchFamily="18" charset="0"/>
              </a:rPr>
              <a:t>«Муравей»</a:t>
            </a:r>
          </a:p>
          <a:p>
            <a:r>
              <a:rPr lang="ru-RU" dirty="0">
                <a:latin typeface="Times New Roman" pitchFamily="18" charset="0"/>
                <a:cs typeface="Times New Roman" pitchFamily="18" charset="0"/>
              </a:rPr>
              <a:t>«Мороженое»</a:t>
            </a:r>
          </a:p>
          <a:p>
            <a:r>
              <a:rPr lang="ru-RU" dirty="0">
                <a:latin typeface="Times New Roman" pitchFamily="18" charset="0"/>
                <a:cs typeface="Times New Roman" pitchFamily="18" charset="0"/>
              </a:rPr>
              <a:t>«Самолет летит, самолет отдыхает»</a:t>
            </a:r>
          </a:p>
          <a:p>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Потягушечки</a:t>
            </a:r>
            <a:r>
              <a:rPr lang="ru-RU" dirty="0">
                <a:latin typeface="Times New Roman" pitchFamily="18" charset="0"/>
                <a:cs typeface="Times New Roman" pitchFamily="18" charset="0"/>
              </a:rPr>
              <a:t>»</a:t>
            </a:r>
          </a:p>
          <a:p>
            <a:r>
              <a:rPr lang="ru-RU" dirty="0" smtClean="0">
                <a:latin typeface="Times New Roman" pitchFamily="18" charset="0"/>
                <a:cs typeface="Times New Roman" pitchFamily="18" charset="0"/>
              </a:rPr>
              <a:t>«</a:t>
            </a:r>
            <a:r>
              <a:rPr lang="ru-RU" dirty="0">
                <a:latin typeface="Times New Roman" pitchFamily="18" charset="0"/>
                <a:cs typeface="Times New Roman" pitchFamily="18" charset="0"/>
              </a:rPr>
              <a:t>Холодно - жарко</a:t>
            </a:r>
            <a:r>
              <a:rPr lang="ru-RU" dirty="0" smtClean="0">
                <a:latin typeface="Times New Roman" pitchFamily="18" charset="0"/>
                <a:cs typeface="Times New Roman" pitchFamily="18" charset="0"/>
              </a:rPr>
              <a:t>»</a:t>
            </a:r>
          </a:p>
          <a:p>
            <a:r>
              <a:rPr lang="ru-RU" dirty="0">
                <a:latin typeface="Times New Roman" pitchFamily="18" charset="0"/>
                <a:cs typeface="Times New Roman" pitchFamily="18" charset="0"/>
              </a:rPr>
              <a:t>«Артистическое приседание</a:t>
            </a:r>
            <a:r>
              <a:rPr lang="ru-RU" dirty="0" smtClean="0">
                <a:latin typeface="Times New Roman" pitchFamily="18" charset="0"/>
                <a:cs typeface="Times New Roman" pitchFamily="18" charset="0"/>
              </a:rPr>
              <a:t>».</a:t>
            </a:r>
          </a:p>
          <a:p>
            <a:pPr>
              <a:buNone/>
            </a:pPr>
            <a:endParaRPr lang="ru-RU" sz="1600" dirty="0" smtClean="0">
              <a:latin typeface="Times New Roman" pitchFamily="18" charset="0"/>
              <a:cs typeface="Times New Roman" pitchFamily="18" charset="0"/>
            </a:endParaRPr>
          </a:p>
          <a:p>
            <a:pPr algn="ctr">
              <a:buNone/>
            </a:pPr>
            <a:r>
              <a:rPr lang="ru-RU" b="1" dirty="0" smtClean="0">
                <a:latin typeface="Times New Roman" pitchFamily="18" charset="0"/>
                <a:cs typeface="Times New Roman" pitchFamily="18" charset="0"/>
              </a:rPr>
              <a:t>ПРОТИВОПАКАЗАНИЯ</a:t>
            </a:r>
          </a:p>
          <a:p>
            <a:pPr>
              <a:buNone/>
            </a:pPr>
            <a:r>
              <a:rPr lang="ru-RU" dirty="0" smtClean="0">
                <a:latin typeface="Times New Roman" pitchFamily="18" charset="0"/>
                <a:cs typeface="Times New Roman" pitchFamily="18" charset="0"/>
              </a:rPr>
              <a:t>1. Артриты</a:t>
            </a:r>
            <a:r>
              <a:rPr lang="ru-RU" dirty="0">
                <a:latin typeface="Times New Roman" pitchFamily="18" charset="0"/>
                <a:cs typeface="Times New Roman" pitchFamily="18" charset="0"/>
              </a:rPr>
              <a:t>, астма, болезни сердца, множественные склерозы,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заболевания </a:t>
            </a:r>
            <a:r>
              <a:rPr lang="ru-RU" dirty="0">
                <a:latin typeface="Times New Roman" pitchFamily="18" charset="0"/>
                <a:cs typeface="Times New Roman" pitchFamily="18" charset="0"/>
              </a:rPr>
              <a:t>мышечной системы, грыжи.</a:t>
            </a:r>
          </a:p>
          <a:p>
            <a:pPr>
              <a:buNone/>
            </a:pPr>
            <a:r>
              <a:rPr lang="ru-RU" dirty="0">
                <a:latin typeface="Times New Roman" pitchFamily="18" charset="0"/>
                <a:cs typeface="Times New Roman" pitchFamily="18" charset="0"/>
              </a:rPr>
              <a:t>2. Хронические заболевания в стадии обострения. </a:t>
            </a:r>
          </a:p>
          <a:p>
            <a:pPr>
              <a:buNone/>
            </a:pPr>
            <a:r>
              <a:rPr lang="ru-RU" dirty="0">
                <a:latin typeface="Times New Roman" pitchFamily="18" charset="0"/>
                <a:cs typeface="Times New Roman" pitchFamily="18" charset="0"/>
              </a:rPr>
              <a:t>3. </a:t>
            </a:r>
            <a:r>
              <a:rPr lang="ru-RU" dirty="0" smtClean="0">
                <a:latin typeface="Times New Roman" pitchFamily="18" charset="0"/>
                <a:cs typeface="Times New Roman" pitchFamily="18" charset="0"/>
              </a:rPr>
              <a:t>Травмы (ушибы, растяжения, переломы , вывихи – в период выздоровления ).</a:t>
            </a:r>
            <a:endParaRPr lang="ru-RU" dirty="0">
              <a:latin typeface="Times New Roman" pitchFamily="18" charset="0"/>
              <a:cs typeface="Times New Roman" pitchFamily="18" charset="0"/>
            </a:endParaRPr>
          </a:p>
          <a:p>
            <a:endParaRPr lang="ru-RU" dirty="0"/>
          </a:p>
          <a:p>
            <a:endParaRPr lang="ru-RU" dirty="0"/>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C:\Users\Юля\Desktop\Конфер7апр\-7апр.jpg"/>
          <p:cNvPicPr>
            <a:picLocks noChangeAspect="1" noChangeArrowheads="1"/>
          </p:cNvPicPr>
          <p:nvPr/>
        </p:nvPicPr>
        <p:blipFill>
          <a:blip r:embed="rId2" cstate="print"/>
          <a:srcRect/>
          <a:stretch>
            <a:fillRect/>
          </a:stretch>
        </p:blipFill>
        <p:spPr bwMode="auto">
          <a:xfrm>
            <a:off x="0" y="0"/>
            <a:ext cx="9144000" cy="1357298"/>
          </a:xfrm>
          <a:prstGeom prst="rect">
            <a:avLst/>
          </a:prstGeom>
          <a:noFill/>
        </p:spPr>
      </p:pic>
      <p:sp>
        <p:nvSpPr>
          <p:cNvPr id="2" name="Заголовок 1"/>
          <p:cNvSpPr>
            <a:spLocks noGrp="1"/>
          </p:cNvSpPr>
          <p:nvPr>
            <p:ph type="title"/>
          </p:nvPr>
        </p:nvSpPr>
        <p:spPr>
          <a:xfrm>
            <a:off x="457200" y="1643050"/>
            <a:ext cx="8229600" cy="714380"/>
          </a:xfrm>
        </p:spPr>
        <p:txBody>
          <a:bodyPr>
            <a:normAutofit fontScale="90000"/>
          </a:bodyPr>
          <a:lstStyle/>
          <a:p>
            <a:r>
              <a:rPr lang="ru-RU" sz="3100" b="1" u="sng" dirty="0" smtClean="0">
                <a:solidFill>
                  <a:schemeClr val="accent1">
                    <a:lumMod val="75000"/>
                  </a:schemeClr>
                </a:solidFill>
                <a:latin typeface="Times New Roman" pitchFamily="18" charset="0"/>
                <a:cs typeface="Times New Roman" pitchFamily="18" charset="0"/>
              </a:rPr>
              <a:t>2. Игры </a:t>
            </a:r>
            <a:r>
              <a:rPr lang="ru-RU" sz="3100" b="1" u="sng" dirty="0">
                <a:solidFill>
                  <a:schemeClr val="accent1">
                    <a:lumMod val="75000"/>
                  </a:schemeClr>
                </a:solidFill>
                <a:latin typeface="Times New Roman" pitchFamily="18" charset="0"/>
                <a:cs typeface="Times New Roman" pitchFamily="18" charset="0"/>
              </a:rPr>
              <a:t>на релаксацию путем чередования ритмичного дыхания и дыхания с задержкой</a:t>
            </a:r>
            <a:r>
              <a:rPr lang="ru-RU" sz="3100" u="sng" dirty="0">
                <a:latin typeface="Times New Roman" pitchFamily="18" charset="0"/>
                <a:cs typeface="Times New Roman" pitchFamily="18" charset="0"/>
              </a:rPr>
              <a:t>.</a:t>
            </a:r>
            <a:r>
              <a:rPr lang="ru-RU" dirty="0">
                <a:latin typeface="Times New Roman" pitchFamily="18" charset="0"/>
                <a:cs typeface="Times New Roman" pitchFamily="18" charset="0"/>
              </a:rPr>
              <a:t/>
            </a:r>
            <a:br>
              <a:rPr 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357430"/>
            <a:ext cx="8229600" cy="4286280"/>
          </a:xfrm>
        </p:spPr>
        <p:txBody>
          <a:bodyPr>
            <a:normAutofit fontScale="55000" lnSpcReduction="20000"/>
          </a:bodyPr>
          <a:lstStyle/>
          <a:p>
            <a:r>
              <a:rPr lang="ru-RU" sz="4500" dirty="0">
                <a:latin typeface="Times New Roman" pitchFamily="18" charset="0"/>
                <a:cs typeface="Times New Roman" pitchFamily="18" charset="0"/>
              </a:rPr>
              <a:t>«</a:t>
            </a:r>
            <a:r>
              <a:rPr lang="ru-RU" sz="5100" dirty="0">
                <a:latin typeface="Times New Roman" pitchFamily="18" charset="0"/>
                <a:cs typeface="Times New Roman" pitchFamily="18" charset="0"/>
              </a:rPr>
              <a:t>Согреем бабочку»</a:t>
            </a:r>
          </a:p>
          <a:p>
            <a:r>
              <a:rPr lang="ru-RU" sz="5100" dirty="0">
                <a:latin typeface="Times New Roman" pitchFamily="18" charset="0"/>
                <a:cs typeface="Times New Roman" pitchFamily="18" charset="0"/>
              </a:rPr>
              <a:t>«Воздушный шарик»</a:t>
            </a:r>
          </a:p>
          <a:p>
            <a:r>
              <a:rPr lang="ru-RU" sz="5100" dirty="0">
                <a:latin typeface="Times New Roman" pitchFamily="18" charset="0"/>
                <a:cs typeface="Times New Roman" pitchFamily="18" charset="0"/>
              </a:rPr>
              <a:t>«Часики»</a:t>
            </a:r>
          </a:p>
          <a:p>
            <a:r>
              <a:rPr lang="ru-RU" sz="5100" dirty="0">
                <a:latin typeface="Times New Roman" pitchFamily="18" charset="0"/>
                <a:cs typeface="Times New Roman" pitchFamily="18" charset="0"/>
              </a:rPr>
              <a:t>« Зевок»</a:t>
            </a:r>
          </a:p>
          <a:p>
            <a:r>
              <a:rPr lang="ru-RU" sz="5100" dirty="0">
                <a:latin typeface="Times New Roman" pitchFamily="18" charset="0"/>
                <a:cs typeface="Times New Roman" pitchFamily="18" charset="0"/>
              </a:rPr>
              <a:t>«</a:t>
            </a:r>
            <a:r>
              <a:rPr lang="ru-RU" sz="5100" dirty="0" err="1">
                <a:latin typeface="Times New Roman" pitchFamily="18" charset="0"/>
                <a:cs typeface="Times New Roman" pitchFamily="18" charset="0"/>
              </a:rPr>
              <a:t>Звукодвигательные</a:t>
            </a:r>
            <a:r>
              <a:rPr lang="ru-RU" sz="5100" dirty="0">
                <a:latin typeface="Times New Roman" pitchFamily="18" charset="0"/>
                <a:cs typeface="Times New Roman" pitchFamily="18" charset="0"/>
              </a:rPr>
              <a:t> </a:t>
            </a:r>
            <a:r>
              <a:rPr lang="ru-RU" sz="5100" dirty="0" smtClean="0">
                <a:latin typeface="Times New Roman" pitchFamily="18" charset="0"/>
                <a:cs typeface="Times New Roman" pitchFamily="18" charset="0"/>
              </a:rPr>
              <a:t>упражнения»</a:t>
            </a:r>
            <a:endParaRPr lang="ru-RU" sz="5100" dirty="0">
              <a:latin typeface="Times New Roman" pitchFamily="18" charset="0"/>
              <a:cs typeface="Times New Roman" pitchFamily="18" charset="0"/>
            </a:endParaRPr>
          </a:p>
          <a:p>
            <a:r>
              <a:rPr lang="ru-RU" sz="5100" dirty="0" smtClean="0">
                <a:latin typeface="Times New Roman" pitchFamily="18" charset="0"/>
                <a:cs typeface="Times New Roman" pitchFamily="18" charset="0"/>
              </a:rPr>
              <a:t>«Задуй свечу»</a:t>
            </a:r>
            <a:endParaRPr lang="ru-RU" sz="4500" dirty="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a:p>
            <a:pPr algn="ctr">
              <a:buNone/>
            </a:pPr>
            <a:r>
              <a:rPr lang="ru-RU" sz="2900" b="1" u="sng" dirty="0" smtClean="0">
                <a:latin typeface="Times New Roman" pitchFamily="18" charset="0"/>
                <a:cs typeface="Times New Roman" pitchFamily="18" charset="0"/>
              </a:rPr>
              <a:t>ПРОТИВОПАКАЗАНИЯ:</a:t>
            </a:r>
            <a:endParaRPr lang="ru-RU" sz="2900" b="1" u="sng" dirty="0">
              <a:latin typeface="Times New Roman" pitchFamily="18" charset="0"/>
              <a:cs typeface="Times New Roman" pitchFamily="18" charset="0"/>
            </a:endParaRPr>
          </a:p>
          <a:p>
            <a:pPr>
              <a:buNone/>
            </a:pPr>
            <a:r>
              <a:rPr lang="ru-RU" sz="2900" dirty="0">
                <a:latin typeface="Times New Roman" pitchFamily="18" charset="0"/>
                <a:cs typeface="Times New Roman" pitchFamily="18" charset="0"/>
              </a:rPr>
              <a:t>1.Соматические заболевания — бронхиальная астма, пороки сердца с </a:t>
            </a:r>
            <a:r>
              <a:rPr lang="ru-RU" sz="2900" dirty="0" smtClean="0">
                <a:latin typeface="Times New Roman" pitchFamily="18" charset="0"/>
                <a:cs typeface="Times New Roman" pitchFamily="18" charset="0"/>
              </a:rPr>
              <a:t>явлением недостаточности </a:t>
            </a:r>
            <a:r>
              <a:rPr lang="ru-RU" sz="2900" dirty="0">
                <a:latin typeface="Times New Roman" pitchFamily="18" charset="0"/>
                <a:cs typeface="Times New Roman" pitchFamily="18" charset="0"/>
              </a:rPr>
              <a:t>кровообращения, острые заболевания органов дыхания.</a:t>
            </a:r>
          </a:p>
          <a:p>
            <a:pPr>
              <a:buNone/>
            </a:pPr>
            <a:r>
              <a:rPr lang="ru-RU" sz="2900" dirty="0">
                <a:latin typeface="Times New Roman" pitchFamily="18" charset="0"/>
                <a:cs typeface="Times New Roman" pitchFamily="18" charset="0"/>
              </a:rPr>
              <a:t>2. Хронические заболевания — в стадии обострения.</a:t>
            </a:r>
          </a:p>
          <a:p>
            <a:pPr>
              <a:buNone/>
            </a:pPr>
            <a:r>
              <a:rPr lang="ru-RU" sz="2900" dirty="0">
                <a:latin typeface="Times New Roman" pitchFamily="18" charset="0"/>
                <a:cs typeface="Times New Roman" pitchFamily="18" charset="0"/>
              </a:rPr>
              <a:t>3. Психические заболевания — эпилепсия, слабоумие, острые </a:t>
            </a:r>
            <a:r>
              <a:rPr lang="ru-RU" sz="2900" dirty="0" err="1">
                <a:latin typeface="Times New Roman" pitchFamily="18" charset="0"/>
                <a:cs typeface="Times New Roman" pitchFamily="18" charset="0"/>
              </a:rPr>
              <a:t>психотические</a:t>
            </a:r>
            <a:r>
              <a:rPr lang="ru-RU" sz="2900" dirty="0">
                <a:latin typeface="Times New Roman" pitchFamily="18" charset="0"/>
                <a:cs typeface="Times New Roman" pitchFamily="18" charset="0"/>
              </a:rPr>
              <a:t> состояния</a:t>
            </a:r>
            <a:r>
              <a:rPr lang="ru-RU" sz="2900" dirty="0" smtClean="0">
                <a:latin typeface="Times New Roman" pitchFamily="18" charset="0"/>
                <a:cs typeface="Times New Roman" pitchFamily="18" charset="0"/>
              </a:rPr>
              <a:t>.</a:t>
            </a:r>
            <a:endParaRPr lang="ru-RU" sz="2900" dirty="0">
              <a:latin typeface="Times New Roman" pitchFamily="18" charset="0"/>
              <a:cs typeface="Times New Roman" pitchFamily="18" charset="0"/>
            </a:endParaRPr>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Юля\Desktop\Конфер7апр\8-7апр.jpg"/>
          <p:cNvPicPr>
            <a:picLocks noChangeAspect="1" noChangeArrowheads="1"/>
          </p:cNvPicPr>
          <p:nvPr/>
        </p:nvPicPr>
        <p:blipFill>
          <a:blip r:embed="rId2" cstate="print"/>
          <a:srcRect/>
          <a:stretch>
            <a:fillRect/>
          </a:stretch>
        </p:blipFill>
        <p:spPr bwMode="auto">
          <a:xfrm>
            <a:off x="0" y="0"/>
            <a:ext cx="9191626" cy="6985000"/>
          </a:xfrm>
          <a:prstGeom prst="rect">
            <a:avLst/>
          </a:prstGeom>
          <a:noFill/>
        </p:spPr>
      </p:pic>
      <p:sp>
        <p:nvSpPr>
          <p:cNvPr id="2" name="Заголовок 1"/>
          <p:cNvSpPr>
            <a:spLocks noGrp="1"/>
          </p:cNvSpPr>
          <p:nvPr>
            <p:ph type="title"/>
          </p:nvPr>
        </p:nvSpPr>
        <p:spPr>
          <a:xfrm>
            <a:off x="2500298" y="274638"/>
            <a:ext cx="6186502" cy="1143000"/>
          </a:xfrm>
        </p:spPr>
        <p:txBody>
          <a:bodyPr>
            <a:normAutofit/>
          </a:bodyPr>
          <a:lstStyle/>
          <a:p>
            <a:r>
              <a:rPr lang="ru-RU" sz="2800" b="1" u="sng" dirty="0" smtClean="0">
                <a:solidFill>
                  <a:schemeClr val="accent3">
                    <a:lumMod val="75000"/>
                  </a:schemeClr>
                </a:solidFill>
                <a:latin typeface="Times New Roman" pitchFamily="18" charset="0"/>
                <a:cs typeface="Times New Roman" pitchFamily="18" charset="0"/>
              </a:rPr>
              <a:t>3. Игры </a:t>
            </a:r>
            <a:r>
              <a:rPr lang="ru-RU" sz="2800" b="1" u="sng" dirty="0">
                <a:solidFill>
                  <a:schemeClr val="accent3">
                    <a:lumMod val="75000"/>
                  </a:schemeClr>
                </a:solidFill>
                <a:latin typeface="Times New Roman" pitchFamily="18" charset="0"/>
                <a:cs typeface="Times New Roman" pitchFamily="18" charset="0"/>
              </a:rPr>
              <a:t>с </a:t>
            </a:r>
            <a:r>
              <a:rPr lang="ru-RU" sz="2800" b="1" u="sng" dirty="0" smtClean="0">
                <a:solidFill>
                  <a:schemeClr val="accent3">
                    <a:lumMod val="75000"/>
                  </a:schemeClr>
                </a:solidFill>
                <a:latin typeface="Times New Roman" pitchFamily="18" charset="0"/>
                <a:cs typeface="Times New Roman" pitchFamily="18" charset="0"/>
              </a:rPr>
              <a:t>прищепками.</a:t>
            </a:r>
            <a:r>
              <a:rPr lang="ru-RU" sz="2800" b="1" dirty="0" smtClean="0">
                <a:solidFill>
                  <a:schemeClr val="accent3">
                    <a:lumMod val="75000"/>
                  </a:schemeClr>
                </a:solidFill>
                <a:latin typeface="Times New Roman" pitchFamily="18" charset="0"/>
                <a:cs typeface="Times New Roman" pitchFamily="18" charset="0"/>
              </a:rPr>
              <a:t> </a:t>
            </a:r>
            <a:r>
              <a:rPr lang="ru-RU" sz="2800" dirty="0">
                <a:solidFill>
                  <a:schemeClr val="accent3">
                    <a:lumMod val="75000"/>
                  </a:schemeClr>
                </a:solidFill>
                <a:latin typeface="Times New Roman" pitchFamily="18" charset="0"/>
                <a:cs typeface="Times New Roman" pitchFamily="18" charset="0"/>
              </a:rPr>
              <a:t/>
            </a:r>
            <a:br>
              <a:rPr lang="ru-RU" sz="2800" dirty="0">
                <a:solidFill>
                  <a:schemeClr val="accent3">
                    <a:lumMod val="75000"/>
                  </a:schemeClr>
                </a:solidFill>
                <a:latin typeface="Times New Roman" pitchFamily="18" charset="0"/>
                <a:cs typeface="Times New Roman" pitchFamily="18" charset="0"/>
              </a:rPr>
            </a:br>
            <a:endParaRPr lang="ru-RU" sz="2800" dirty="0">
              <a:solidFill>
                <a:schemeClr val="accent3">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3071802" y="1600200"/>
            <a:ext cx="5614998" cy="4525963"/>
          </a:xfrm>
        </p:spPr>
        <p:txBody>
          <a:bodyPr/>
          <a:lstStyle/>
          <a:p>
            <a:r>
              <a:rPr lang="ru-RU" dirty="0">
                <a:latin typeface="Times New Roman" pitchFamily="18" charset="0"/>
                <a:cs typeface="Times New Roman" pitchFamily="18" charset="0"/>
              </a:rPr>
              <a:t>«Игры с прищепками»</a:t>
            </a:r>
          </a:p>
          <a:p>
            <a:r>
              <a:rPr lang="ru-RU" dirty="0">
                <a:latin typeface="Times New Roman" pitchFamily="18" charset="0"/>
                <a:cs typeface="Times New Roman" pitchFamily="18" charset="0"/>
              </a:rPr>
              <a:t>«Зайчик и собака»</a:t>
            </a:r>
          </a:p>
          <a:p>
            <a:r>
              <a:rPr lang="ru-RU" dirty="0" smtClean="0">
                <a:latin typeface="Times New Roman" pitchFamily="18" charset="0"/>
                <a:cs typeface="Times New Roman" pitchFamily="18" charset="0"/>
              </a:rPr>
              <a:t>«</a:t>
            </a:r>
            <a:r>
              <a:rPr lang="ru-RU" dirty="0">
                <a:latin typeface="Times New Roman" pitchFamily="18" charset="0"/>
                <a:cs typeface="Times New Roman" pitchFamily="18" charset="0"/>
              </a:rPr>
              <a:t>Интересный разговор»</a:t>
            </a:r>
          </a:p>
          <a:p>
            <a:r>
              <a:rPr lang="ru-RU" dirty="0">
                <a:latin typeface="Times New Roman" pitchFamily="18" charset="0"/>
                <a:cs typeface="Times New Roman" pitchFamily="18" charset="0"/>
              </a:rPr>
              <a:t>«Лиса»</a:t>
            </a:r>
          </a:p>
          <a:p>
            <a:r>
              <a:rPr lang="ru-RU" dirty="0">
                <a:latin typeface="Times New Roman" pitchFamily="18" charset="0"/>
                <a:cs typeface="Times New Roman" pitchFamily="18" charset="0"/>
              </a:rPr>
              <a:t>«Крокодил»</a:t>
            </a:r>
          </a:p>
          <a:p>
            <a:r>
              <a:rPr lang="ru-RU" dirty="0">
                <a:latin typeface="Times New Roman" pitchFamily="18" charset="0"/>
                <a:cs typeface="Times New Roman" pitchFamily="18" charset="0"/>
              </a:rPr>
              <a:t>«Птичка»</a:t>
            </a:r>
          </a:p>
          <a:p>
            <a:r>
              <a:rPr lang="ru-RU" dirty="0">
                <a:latin typeface="Times New Roman" pitchFamily="18" charset="0"/>
                <a:cs typeface="Times New Roman" pitchFamily="18" charset="0"/>
              </a:rPr>
              <a:t>«Глупая ворона»</a:t>
            </a:r>
          </a:p>
          <a:p>
            <a:endParaRPr lang="ru-RU" dirty="0"/>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42918"/>
            <a:ext cx="8229600" cy="1143008"/>
          </a:xfrm>
        </p:spPr>
        <p:txBody>
          <a:bodyPr>
            <a:normAutofit/>
          </a:bodyPr>
          <a:lstStyle/>
          <a:p>
            <a:r>
              <a:rPr lang="ru-RU" sz="2800" b="1" u="sng" dirty="0" smtClean="0">
                <a:solidFill>
                  <a:schemeClr val="accent1">
                    <a:lumMod val="75000"/>
                  </a:schemeClr>
                </a:solidFill>
                <a:latin typeface="Times New Roman" pitchFamily="18" charset="0"/>
                <a:cs typeface="Times New Roman" pitchFamily="18" charset="0"/>
              </a:rPr>
              <a:t>4. Игры </a:t>
            </a:r>
            <a:r>
              <a:rPr lang="ru-RU" sz="2800" b="1" u="sng" dirty="0">
                <a:solidFill>
                  <a:schemeClr val="accent1">
                    <a:lumMod val="75000"/>
                  </a:schemeClr>
                </a:solidFill>
                <a:latin typeface="Times New Roman" pitchFamily="18" charset="0"/>
                <a:cs typeface="Times New Roman" pitchFamily="18" charset="0"/>
              </a:rPr>
              <a:t>- «</a:t>
            </a:r>
            <a:r>
              <a:rPr lang="ru-RU" sz="2800" b="1" u="sng" dirty="0" err="1">
                <a:solidFill>
                  <a:schemeClr val="accent1">
                    <a:lumMod val="75000"/>
                  </a:schemeClr>
                </a:solidFill>
                <a:latin typeface="Times New Roman" pitchFamily="18" charset="0"/>
                <a:cs typeface="Times New Roman" pitchFamily="18" charset="0"/>
              </a:rPr>
              <a:t>усыплялки</a:t>
            </a:r>
            <a:r>
              <a:rPr lang="ru-RU" sz="2800" b="1" u="sng" dirty="0">
                <a:solidFill>
                  <a:schemeClr val="accent1">
                    <a:lumMod val="75000"/>
                  </a:schemeClr>
                </a:solidFill>
                <a:latin typeface="Times New Roman" pitchFamily="18" charset="0"/>
                <a:cs typeface="Times New Roman" pitchFamily="18" charset="0"/>
              </a:rPr>
              <a:t>», колыбельные.</a:t>
            </a:r>
            <a:r>
              <a:rPr lang="ru-RU" sz="2800" dirty="0">
                <a:solidFill>
                  <a:schemeClr val="accent1">
                    <a:lumMod val="75000"/>
                  </a:schemeClr>
                </a:solidFill>
                <a:latin typeface="Times New Roman" pitchFamily="18" charset="0"/>
                <a:cs typeface="Times New Roman" pitchFamily="18" charset="0"/>
              </a:rPr>
              <a:t/>
            </a:r>
            <a:br>
              <a:rPr lang="ru-RU" sz="2800" dirty="0">
                <a:solidFill>
                  <a:schemeClr val="accent1">
                    <a:lumMod val="75000"/>
                  </a:schemeClr>
                </a:solidFill>
                <a:latin typeface="Times New Roman" pitchFamily="18" charset="0"/>
                <a:cs typeface="Times New Roman" pitchFamily="18" charset="0"/>
              </a:rPr>
            </a:br>
            <a:endParaRPr lang="ru-RU" sz="2800" dirty="0">
              <a:solidFill>
                <a:schemeClr val="accent1">
                  <a:lumMod val="75000"/>
                </a:schemeClr>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928802"/>
            <a:ext cx="8229600" cy="4197361"/>
          </a:xfrm>
        </p:spPr>
        <p:txBody>
          <a:bodyPr/>
          <a:lstStyle/>
          <a:p>
            <a:r>
              <a:rPr lang="ru-RU" dirty="0">
                <a:latin typeface="Times New Roman" pitchFamily="18" charset="0"/>
                <a:cs typeface="Times New Roman" pitchFamily="18" charset="0"/>
              </a:rPr>
              <a:t>«Малышам всем спать пора</a:t>
            </a:r>
            <a:r>
              <a:rPr lang="ru-RU" dirty="0" smtClean="0">
                <a:latin typeface="Times New Roman" pitchFamily="18" charset="0"/>
                <a:cs typeface="Times New Roman" pitchFamily="18" charset="0"/>
              </a:rPr>
              <a:t>»</a:t>
            </a:r>
          </a:p>
          <a:p>
            <a:pPr>
              <a:buNone/>
            </a:pPr>
            <a:endParaRPr lang="ru-RU" sz="1000" dirty="0">
              <a:latin typeface="Times New Roman" pitchFamily="18" charset="0"/>
              <a:cs typeface="Times New Roman" pitchFamily="18" charset="0"/>
            </a:endParaRPr>
          </a:p>
          <a:p>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Усыплялка</a:t>
            </a:r>
            <a:r>
              <a:rPr lang="ru-RU" dirty="0">
                <a:latin typeface="Times New Roman" pitchFamily="18" charset="0"/>
                <a:cs typeface="Times New Roman" pitchFamily="18" charset="0"/>
              </a:rPr>
              <a:t>  для ладошек</a:t>
            </a:r>
            <a:r>
              <a:rPr lang="ru-RU" dirty="0" smtClean="0">
                <a:latin typeface="Times New Roman" pitchFamily="18" charset="0"/>
                <a:cs typeface="Times New Roman" pitchFamily="18" charset="0"/>
              </a:rPr>
              <a:t>»</a:t>
            </a:r>
          </a:p>
          <a:p>
            <a:endParaRPr lang="ru-RU" sz="1000" dirty="0">
              <a:latin typeface="Times New Roman" pitchFamily="18" charset="0"/>
              <a:cs typeface="Times New Roman" pitchFamily="18" charset="0"/>
            </a:endParaRPr>
          </a:p>
          <a:p>
            <a:r>
              <a:rPr lang="ru-RU" dirty="0" smtClean="0">
                <a:latin typeface="Times New Roman" pitchFamily="18" charset="0"/>
                <a:cs typeface="Times New Roman" pitchFamily="18" charset="0"/>
              </a:rPr>
              <a:t>«Тишина»</a:t>
            </a:r>
            <a:endParaRPr lang="ru-RU" dirty="0">
              <a:latin typeface="Times New Roman" pitchFamily="18" charset="0"/>
              <a:cs typeface="Times New Roman" pitchFamily="18" charset="0"/>
            </a:endParaRPr>
          </a:p>
          <a:p>
            <a:endParaRPr lang="ru-RU" dirty="0"/>
          </a:p>
        </p:txBody>
      </p:sp>
      <p:pic>
        <p:nvPicPr>
          <p:cNvPr id="21505" name="Picture 1" descr="C:\Users\Юля\Desktop\Конфер7апр\-7апр.jpg"/>
          <p:cNvPicPr>
            <a:picLocks noChangeAspect="1" noChangeArrowheads="1"/>
          </p:cNvPicPr>
          <p:nvPr/>
        </p:nvPicPr>
        <p:blipFill>
          <a:blip r:embed="rId2" cstate="print"/>
          <a:srcRect/>
          <a:stretch>
            <a:fillRect/>
          </a:stretch>
        </p:blipFill>
        <p:spPr bwMode="auto">
          <a:xfrm>
            <a:off x="0" y="4071942"/>
            <a:ext cx="9144000" cy="2786058"/>
          </a:xfrm>
          <a:prstGeom prst="rect">
            <a:avLst/>
          </a:prstGeom>
          <a:noFill/>
        </p:spPr>
      </p:pic>
    </p:spTree>
  </p:cSld>
  <p:clrMapOvr>
    <a:masterClrMapping/>
  </p:clrMapOvr>
  <p:transition spd="slow">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Юля\Desktop\Конфер7апр\4-7апр.jpg"/>
          <p:cNvPicPr>
            <a:picLocks noChangeAspect="1" noChangeArrowheads="1"/>
          </p:cNvPicPr>
          <p:nvPr/>
        </p:nvPicPr>
        <p:blipFill>
          <a:blip r:embed="rId2" cstate="print"/>
          <a:srcRect b="13636"/>
          <a:stretch>
            <a:fillRect/>
          </a:stretch>
        </p:blipFill>
        <p:spPr bwMode="auto">
          <a:xfrm>
            <a:off x="0" y="3714752"/>
            <a:ext cx="9144000" cy="3143248"/>
          </a:xfrm>
          <a:prstGeom prst="rect">
            <a:avLst/>
          </a:prstGeom>
          <a:ln>
            <a:noFill/>
          </a:ln>
          <a:effectLst>
            <a:softEdge rad="112500"/>
          </a:effectLst>
        </p:spPr>
      </p:pic>
      <p:sp>
        <p:nvSpPr>
          <p:cNvPr id="19457" name="Rectangle 1"/>
          <p:cNvSpPr>
            <a:spLocks noChangeArrowheads="1"/>
          </p:cNvSpPr>
          <p:nvPr/>
        </p:nvSpPr>
        <p:spPr bwMode="auto">
          <a:xfrm>
            <a:off x="214282" y="560187"/>
            <a:ext cx="8715436"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Выполнение таких упражнений очень нравится детям, так  как  в них есть  элемент игры. Такая системная работа позволяет детскому организму сбрасывать излишки напряжения и восстанавливать равновесие, тем самым сохраняя психическое здоровье.</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newsflash/>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581</Words>
  <Application>Microsoft Office PowerPoint</Application>
  <PresentationFormat>Экран (4:3)</PresentationFormat>
  <Paragraphs>78</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Доклад на тему: </vt:lpstr>
      <vt:lpstr>Актуальность</vt:lpstr>
      <vt:lpstr>Цель:  Повышение родительской компетентности в области применения методов снятия психоэмоционального напряжения</vt:lpstr>
      <vt:lpstr>Слайд 4</vt:lpstr>
      <vt:lpstr>1. Игры на основе нервно-мышечной  релаксации. </vt:lpstr>
      <vt:lpstr>2. Игры на релаксацию путем чередования ритмичного дыхания и дыхания с задержкой. </vt:lpstr>
      <vt:lpstr>3. Игры с прищепками.  </vt:lpstr>
      <vt:lpstr>4. Игры - «усыплялки», колыбельные. </vt:lpstr>
      <vt:lpstr>Слайд 9</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Доклад на тему:</dc:title>
  <dc:creator>Елена</dc:creator>
  <cp:lastModifiedBy>Пользователь</cp:lastModifiedBy>
  <cp:revision>24</cp:revision>
  <dcterms:created xsi:type="dcterms:W3CDTF">2016-03-29T13:14:00Z</dcterms:created>
  <dcterms:modified xsi:type="dcterms:W3CDTF">2016-03-30T07:42:45Z</dcterms:modified>
</cp:coreProperties>
</file>