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2" r:id="rId5"/>
    <p:sldId id="263" r:id="rId6"/>
    <p:sldId id="264" r:id="rId7"/>
    <p:sldId id="267" r:id="rId8"/>
    <p:sldId id="268" r:id="rId9"/>
    <p:sldId id="265" r:id="rId10"/>
    <p:sldId id="269" r:id="rId11"/>
    <p:sldId id="274" r:id="rId12"/>
    <p:sldId id="270" r:id="rId13"/>
    <p:sldId id="271" r:id="rId14"/>
    <p:sldId id="272" r:id="rId15"/>
    <p:sldId id="275" r:id="rId16"/>
    <p:sldId id="276" r:id="rId17"/>
    <p:sldId id="282" r:id="rId18"/>
    <p:sldId id="283" r:id="rId19"/>
    <p:sldId id="284" r:id="rId20"/>
    <p:sldId id="285" r:id="rId21"/>
    <p:sldId id="277" r:id="rId22"/>
    <p:sldId id="278" r:id="rId23"/>
    <p:sldId id="281" r:id="rId24"/>
    <p:sldId id="279" r:id="rId25"/>
    <p:sldId id="280" r:id="rId26"/>
    <p:sldId id="273" r:id="rId27"/>
    <p:sldId id="260" r:id="rId28"/>
    <p:sldId id="266"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2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03.02.2015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03.02.2015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03.02.2015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03.02.2015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03.02.2015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03.02.2015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03.02.2015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03.02.2015</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a:solidFill>
            <a:schemeClr val="accent5">
              <a:lumMod val="40000"/>
              <a:lumOff val="60000"/>
            </a:schemeClr>
          </a:solidFill>
        </p:spPr>
        <p:txBody>
          <a:bodyPr>
            <a:normAutofit fontScale="90000"/>
          </a:bodyPr>
          <a:lstStyle/>
          <a:p>
            <a:r>
              <a:rPr lang="ru-RU" sz="2800" b="1" i="1" dirty="0" smtClean="0">
                <a:solidFill>
                  <a:srgbClr val="FF0000"/>
                </a:solidFill>
                <a:latin typeface="Century Schoolbook" pitchFamily="18" charset="0"/>
              </a:rPr>
              <a:t>Творческая</a:t>
            </a:r>
            <a:r>
              <a:rPr lang="ru-RU" sz="2800" b="1" i="1" dirty="0" smtClean="0">
                <a:latin typeface="Century Schoolbook" pitchFamily="18" charset="0"/>
              </a:rPr>
              <a:t> </a:t>
            </a:r>
            <a:r>
              <a:rPr lang="ru-RU" sz="2800" b="1" i="1" dirty="0" smtClean="0">
                <a:solidFill>
                  <a:srgbClr val="0070C0"/>
                </a:solidFill>
                <a:latin typeface="Century Schoolbook" pitchFamily="18" charset="0"/>
              </a:rPr>
              <a:t>шкатулка. </a:t>
            </a:r>
            <a:r>
              <a:rPr lang="ru-RU" sz="2800" b="1" i="1" dirty="0" smtClean="0">
                <a:latin typeface="Century Schoolbook" pitchFamily="18" charset="0"/>
              </a:rPr>
              <a:t/>
            </a:r>
            <a:br>
              <a:rPr lang="ru-RU" sz="2800" b="1" i="1" dirty="0" smtClean="0">
                <a:latin typeface="Century Schoolbook" pitchFamily="18" charset="0"/>
              </a:rPr>
            </a:br>
            <a:r>
              <a:rPr lang="ru-RU" sz="2800" b="1" i="1" dirty="0" smtClean="0">
                <a:solidFill>
                  <a:srgbClr val="7030A0"/>
                </a:solidFill>
                <a:latin typeface="Century Schoolbook" pitchFamily="18" charset="0"/>
              </a:rPr>
              <a:t>Развитие</a:t>
            </a:r>
            <a:r>
              <a:rPr lang="ru-RU" sz="2800" b="1" i="1" dirty="0" smtClean="0">
                <a:latin typeface="Century Schoolbook" pitchFamily="18" charset="0"/>
              </a:rPr>
              <a:t> </a:t>
            </a:r>
            <a:r>
              <a:rPr lang="ru-RU" sz="2800" b="1" i="1" dirty="0" smtClean="0">
                <a:solidFill>
                  <a:srgbClr val="FFC000"/>
                </a:solidFill>
                <a:latin typeface="Century Schoolbook" pitchFamily="18" charset="0"/>
              </a:rPr>
              <a:t>творческих</a:t>
            </a:r>
            <a:r>
              <a:rPr lang="ru-RU" sz="2800" b="1" i="1" dirty="0" smtClean="0">
                <a:latin typeface="Century Schoolbook" pitchFamily="18" charset="0"/>
              </a:rPr>
              <a:t> </a:t>
            </a:r>
            <a:r>
              <a:rPr lang="ru-RU" sz="2800" b="1" i="1" dirty="0" smtClean="0">
                <a:solidFill>
                  <a:srgbClr val="C00000"/>
                </a:solidFill>
                <a:latin typeface="Century Schoolbook" pitchFamily="18" charset="0"/>
              </a:rPr>
              <a:t>способностей</a:t>
            </a:r>
            <a:r>
              <a:rPr lang="ru-RU" sz="2800" b="1" i="1" dirty="0" smtClean="0">
                <a:latin typeface="Century Schoolbook" pitchFamily="18" charset="0"/>
              </a:rPr>
              <a:t> </a:t>
            </a:r>
            <a:br>
              <a:rPr lang="ru-RU" sz="2800" b="1" i="1" dirty="0" smtClean="0">
                <a:latin typeface="Century Schoolbook" pitchFamily="18" charset="0"/>
              </a:rPr>
            </a:br>
            <a:r>
              <a:rPr lang="ru-RU" sz="2800" b="1" i="1" dirty="0" smtClean="0">
                <a:solidFill>
                  <a:srgbClr val="00B050"/>
                </a:solidFill>
                <a:latin typeface="Century Schoolbook" pitchFamily="18" charset="0"/>
              </a:rPr>
              <a:t>у детей</a:t>
            </a:r>
            <a:r>
              <a:rPr lang="ru-RU" sz="2800" i="1" dirty="0" smtClean="0">
                <a:solidFill>
                  <a:srgbClr val="00B050"/>
                </a:solidFill>
                <a:latin typeface="Century Schoolbook" pitchFamily="18" charset="0"/>
              </a:rPr>
              <a:t>.</a:t>
            </a:r>
            <a:br>
              <a:rPr lang="ru-RU" sz="2800" i="1" dirty="0" smtClean="0">
                <a:solidFill>
                  <a:srgbClr val="00B050"/>
                </a:solidFill>
                <a:latin typeface="Century Schoolbook" pitchFamily="18" charset="0"/>
              </a:rPr>
            </a:br>
            <a:r>
              <a:rPr lang="ru-RU" sz="2800" i="1" dirty="0" smtClean="0">
                <a:solidFill>
                  <a:srgbClr val="00B050"/>
                </a:solidFill>
                <a:latin typeface="Century Schoolbook" pitchFamily="18" charset="0"/>
              </a:rPr>
              <a:t>Подготовила воспитатель: Рыжова С.П.</a:t>
            </a:r>
            <a:endParaRPr lang="ru-RU" sz="2800" i="1" dirty="0">
              <a:solidFill>
                <a:srgbClr val="00B050"/>
              </a:solidFill>
              <a:latin typeface="Century Schoolbook" pitchFamily="18" charset="0"/>
            </a:endParaRPr>
          </a:p>
        </p:txBody>
      </p:sp>
      <p:pic>
        <p:nvPicPr>
          <p:cNvPr id="4" name="Содержимое 3" descr="87b880cc0c32.jpg"/>
          <p:cNvPicPr>
            <a:picLocks noGrp="1" noChangeAspect="1"/>
          </p:cNvPicPr>
          <p:nvPr>
            <p:ph idx="1"/>
          </p:nvPr>
        </p:nvPicPr>
        <p:blipFill>
          <a:blip r:embed="rId2" cstate="print"/>
          <a:stretch>
            <a:fillRect/>
          </a:stretch>
        </p:blipFill>
        <p:spPr>
          <a:xfrm>
            <a:off x="467544" y="1700808"/>
            <a:ext cx="8208912" cy="4824536"/>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60648"/>
            <a:ext cx="7848872" cy="3293209"/>
          </a:xfrm>
          <a:prstGeom prst="rect">
            <a:avLst/>
          </a:prstGeom>
        </p:spPr>
        <p:txBody>
          <a:bodyPr wrap="square">
            <a:spAutoFit/>
          </a:bodyPr>
          <a:lstStyle/>
          <a:p>
            <a:pPr algn="just" fontAlgn="base"/>
            <a:r>
              <a:rPr lang="ru-RU" sz="2800" b="1" i="1" dirty="0" smtClean="0">
                <a:solidFill>
                  <a:srgbClr val="FF0000"/>
                </a:solidFill>
              </a:rPr>
              <a:t>4. Лепка</a:t>
            </a:r>
          </a:p>
          <a:p>
            <a:pPr algn="just" fontAlgn="base"/>
            <a:r>
              <a:rPr lang="ru-RU" sz="2000" i="1" dirty="0" smtClean="0"/>
              <a:t>По каким - то причинам далеко не все родители покупают своим детям пластилин. И очень зря! Ведь именно лепка очень полезна для ребенка, она развивает пальчики, и к тому же пробуждает творческие способности детей и позволяет малышу проявить всю его фантазию. На первых порах вы будете лепить шарики, колбаски, колечки, а затем постепенно малышу самому захочется расширить свой спектр умений и он начнет лепить что-то уже более сложное. Родители обратите внимание на то, чтобы пластилин был мягкий и яркий!</a:t>
            </a:r>
            <a:endParaRPr lang="ru-RU" sz="2000" i="1" dirty="0"/>
          </a:p>
        </p:txBody>
      </p:sp>
      <p:pic>
        <p:nvPicPr>
          <p:cNvPr id="24582" name="Picture 6" descr="ФОРУМ ЛЮБИТЕЛЕЙ КОЛЛИ И ШЕЛТИ * Просмотр темы - Черное на рыжем, рыжее на черном - Д'Артаньян и Альтаир"/>
          <p:cNvPicPr>
            <a:picLocks noChangeAspect="1" noChangeArrowheads="1"/>
          </p:cNvPicPr>
          <p:nvPr/>
        </p:nvPicPr>
        <p:blipFill>
          <a:blip r:embed="rId2" cstate="print"/>
          <a:srcRect/>
          <a:stretch>
            <a:fillRect/>
          </a:stretch>
        </p:blipFill>
        <p:spPr bwMode="auto">
          <a:xfrm>
            <a:off x="755576" y="3501008"/>
            <a:ext cx="7632848" cy="309634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332657"/>
            <a:ext cx="4968552" cy="5755422"/>
          </a:xfrm>
          <a:prstGeom prst="rect">
            <a:avLst/>
          </a:prstGeom>
        </p:spPr>
        <p:txBody>
          <a:bodyPr wrap="square">
            <a:spAutoFit/>
          </a:bodyPr>
          <a:lstStyle/>
          <a:p>
            <a:pPr algn="just" fontAlgn="base"/>
            <a:r>
              <a:rPr lang="ru-RU" sz="2800" b="1" i="1" dirty="0" smtClean="0">
                <a:solidFill>
                  <a:srgbClr val="FF0000"/>
                </a:solidFill>
              </a:rPr>
              <a:t>5. Чтение</a:t>
            </a:r>
          </a:p>
          <a:p>
            <a:pPr algn="just" fontAlgn="base"/>
            <a:r>
              <a:rPr lang="ru-RU" sz="2000" i="1" dirty="0" smtClean="0"/>
              <a:t>Читать детям требуется не только на ночь, но и в любое другое время. Это должны быть подобранные по возрасту и желательно интересу ребенка сказки, рассказы, стихи, литературные произведения. Некоторые специалисты утверждают, что чтению для ребенка необходимо уделять не менее 30 минут в день. А если вы будете вместе с ним посещать библиотеку, то увидите, когда он подрастет и пойдет в школу - он сам будет захаживать частенько в библиотеку. Книга, как ничто другое дает определенный полет фантазии и огромную возможность для воображения, а значит и способствует развитию творческого потенциала.</a:t>
            </a:r>
            <a:endParaRPr lang="ru-RU" sz="2000" i="1" dirty="0"/>
          </a:p>
        </p:txBody>
      </p:sp>
      <p:pic>
        <p:nvPicPr>
          <p:cNvPr id="27650" name="Picture 2" descr="2 апреля Международный день детской книги - Праздник каждый день- я.ру"/>
          <p:cNvPicPr>
            <a:picLocks noChangeAspect="1" noChangeArrowheads="1"/>
          </p:cNvPicPr>
          <p:nvPr/>
        </p:nvPicPr>
        <p:blipFill>
          <a:blip r:embed="rId2" cstate="print"/>
          <a:srcRect/>
          <a:stretch>
            <a:fillRect/>
          </a:stretch>
        </p:blipFill>
        <p:spPr bwMode="auto">
          <a:xfrm>
            <a:off x="5580112" y="908720"/>
            <a:ext cx="3240360" cy="500404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60648"/>
            <a:ext cx="7920880" cy="2677656"/>
          </a:xfrm>
          <a:prstGeom prst="rect">
            <a:avLst/>
          </a:prstGeom>
        </p:spPr>
        <p:txBody>
          <a:bodyPr wrap="square">
            <a:spAutoFit/>
          </a:bodyPr>
          <a:lstStyle/>
          <a:p>
            <a:pPr algn="just" fontAlgn="base"/>
            <a:r>
              <a:rPr lang="ru-RU" sz="2800" b="1" i="1" dirty="0" smtClean="0">
                <a:solidFill>
                  <a:srgbClr val="FF0000"/>
                </a:solidFill>
              </a:rPr>
              <a:t>6. Музыка</a:t>
            </a:r>
          </a:p>
          <a:p>
            <a:pPr algn="just" fontAlgn="base"/>
            <a:r>
              <a:rPr lang="ru-RU" sz="2000" i="1" dirty="0" smtClean="0"/>
              <a:t>    Детские песенки и классическую музыку ребенок должен слушать с раннего детства. Это положительно влияет на развитие памяти и образного мышления. И постепенно вы вместе с ним будете петь сами песенки. В случае, если вас каким-то образом обошли музыкальные способности, то по желанию малыша можно отдать его и в танцевальный кружок или кружок по обучению игре на конкретном музыкальном инструменте.</a:t>
            </a:r>
            <a:endParaRPr lang="ru-RU" sz="2000" i="1" dirty="0"/>
          </a:p>
        </p:txBody>
      </p:sp>
      <p:pic>
        <p:nvPicPr>
          <p:cNvPr id="31746" name="Picture 2" descr="Набор музыкальных игрушек Playgo (Плейго)"/>
          <p:cNvPicPr>
            <a:picLocks noChangeAspect="1" noChangeArrowheads="1"/>
          </p:cNvPicPr>
          <p:nvPr/>
        </p:nvPicPr>
        <p:blipFill>
          <a:blip r:embed="rId2" cstate="print"/>
          <a:srcRect/>
          <a:stretch>
            <a:fillRect/>
          </a:stretch>
        </p:blipFill>
        <p:spPr bwMode="auto">
          <a:xfrm>
            <a:off x="1115616" y="2996952"/>
            <a:ext cx="6840760" cy="36004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332657"/>
            <a:ext cx="8064896" cy="2985433"/>
          </a:xfrm>
          <a:prstGeom prst="rect">
            <a:avLst/>
          </a:prstGeom>
        </p:spPr>
        <p:txBody>
          <a:bodyPr wrap="square">
            <a:spAutoFit/>
          </a:bodyPr>
          <a:lstStyle/>
          <a:p>
            <a:pPr algn="just" fontAlgn="base"/>
            <a:r>
              <a:rPr lang="ru-RU" sz="2800" b="1" i="1" dirty="0" smtClean="0">
                <a:solidFill>
                  <a:srgbClr val="FF0000"/>
                </a:solidFill>
              </a:rPr>
              <a:t>7. Аппликация</a:t>
            </a:r>
          </a:p>
          <a:p>
            <a:pPr algn="just" fontAlgn="base"/>
            <a:r>
              <a:rPr lang="ru-RU" sz="2000" i="1" dirty="0" smtClean="0"/>
              <a:t>      Не бойтесь давать в руки ребенка ножницы. Пускай сначала под вашим присмотром он вырежет определенный предмет, а вы в свою очередь объясните ему все необходимые правила соблюдения техники безопасности и памятку по пользованию ножниц. Начните с простой аппликации из геометрических фигур. Можно, к примеру, нарисовать на цветной бумаге фигуры, а затем пусть малыш вырежет и сам составит аппликацию по своему замыслу. Очень удобно также использовать уже готовые комплекты для аппликаций.</a:t>
            </a:r>
            <a:endParaRPr lang="ru-RU" sz="2000" i="1" dirty="0"/>
          </a:p>
        </p:txBody>
      </p:sp>
      <p:pic>
        <p:nvPicPr>
          <p:cNvPr id="30724" name="Picture 4" descr="Журнал &quot;КАНЦЕЛЯРИЯ&quot; - Школьный базар"/>
          <p:cNvPicPr>
            <a:picLocks noChangeAspect="1" noChangeArrowheads="1"/>
          </p:cNvPicPr>
          <p:nvPr/>
        </p:nvPicPr>
        <p:blipFill>
          <a:blip r:embed="rId2" cstate="print"/>
          <a:srcRect/>
          <a:stretch>
            <a:fillRect/>
          </a:stretch>
        </p:blipFill>
        <p:spPr bwMode="auto">
          <a:xfrm>
            <a:off x="1403648" y="3429000"/>
            <a:ext cx="6438900" cy="3429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302359"/>
            <a:ext cx="7992888" cy="6924973"/>
          </a:xfrm>
          <a:prstGeom prst="rect">
            <a:avLst/>
          </a:prstGeom>
        </p:spPr>
        <p:txBody>
          <a:bodyPr wrap="square">
            <a:spAutoFit/>
          </a:bodyPr>
          <a:lstStyle/>
          <a:p>
            <a:pPr algn="just" fontAlgn="base"/>
            <a:r>
              <a:rPr lang="ru-RU" sz="2000" i="1" dirty="0" smtClean="0"/>
              <a:t>    Можно воспользоваться следующими играми, влияющими и стимулирующими  </a:t>
            </a:r>
            <a:r>
              <a:rPr lang="ru-RU" sz="2000" b="1" i="1" dirty="0" smtClean="0">
                <a:solidFill>
                  <a:srgbClr val="0070C0"/>
                </a:solidFill>
              </a:rPr>
              <a:t>развитие творческих способностей у детей</a:t>
            </a:r>
            <a:r>
              <a:rPr lang="ru-RU" sz="2000" i="1" dirty="0" smtClean="0">
                <a:solidFill>
                  <a:srgbClr val="0070C0"/>
                </a:solidFill>
              </a:rPr>
              <a:t>:</a:t>
            </a:r>
          </a:p>
          <a:p>
            <a:pPr algn="just" fontAlgn="base"/>
            <a:r>
              <a:rPr lang="ru-RU" sz="2800" b="1" i="1" dirty="0" smtClean="0">
                <a:solidFill>
                  <a:srgbClr val="FF0000"/>
                </a:solidFill>
              </a:rPr>
              <a:t>-«Превращение»</a:t>
            </a:r>
            <a:endParaRPr lang="ru-RU" sz="2800" i="1" dirty="0" smtClean="0">
              <a:solidFill>
                <a:srgbClr val="FF0000"/>
              </a:solidFill>
            </a:endParaRPr>
          </a:p>
          <a:p>
            <a:pPr algn="just" fontAlgn="base"/>
            <a:r>
              <a:rPr lang="ru-RU" sz="2000" i="1" dirty="0" smtClean="0"/>
              <a:t>Нарисуйте 4 круга ребенку, и дайте ему возможность пофантазировать: пускай он их во что-нибудь превратит (дорисует). К примеру, в цветок, солнце, снеговик, воздушный шарик и т.п. Кстати тоже самое можно и проделать с остальными геометрическими фигурами;</a:t>
            </a:r>
          </a:p>
          <a:p>
            <a:pPr algn="just" fontAlgn="base"/>
            <a:r>
              <a:rPr lang="ru-RU" sz="2800" b="1" i="1" dirty="0" smtClean="0">
                <a:solidFill>
                  <a:srgbClr val="FF0000"/>
                </a:solidFill>
              </a:rPr>
              <a:t>- «Что там такое?»</a:t>
            </a:r>
            <a:endParaRPr lang="ru-RU" sz="2800" i="1" dirty="0" smtClean="0">
              <a:solidFill>
                <a:srgbClr val="FF0000"/>
              </a:solidFill>
            </a:endParaRPr>
          </a:p>
          <a:p>
            <a:pPr algn="just" fontAlgn="base"/>
            <a:r>
              <a:rPr lang="ru-RU" sz="2000" i="1" dirty="0" smtClean="0"/>
              <a:t>Необходимо положить какой-нибудь предмет в шкатулку или коробочку и пусть ваш любимый выдумщик угадает, что же там находится, но при этом он может задавать вам сопутствующие вопросы и строить свои догадки;</a:t>
            </a:r>
          </a:p>
          <a:p>
            <a:pPr algn="just" fontAlgn="base"/>
            <a:r>
              <a:rPr lang="ru-RU" sz="2800" b="1" i="1" dirty="0" smtClean="0">
                <a:solidFill>
                  <a:srgbClr val="FF0000"/>
                </a:solidFill>
              </a:rPr>
              <a:t>-«Хорошо-плохо»</a:t>
            </a:r>
            <a:endParaRPr lang="ru-RU" sz="2800" i="1" dirty="0" smtClean="0">
              <a:solidFill>
                <a:srgbClr val="FF0000"/>
              </a:solidFill>
            </a:endParaRPr>
          </a:p>
          <a:p>
            <a:pPr algn="just" fontAlgn="base"/>
            <a:r>
              <a:rPr lang="ru-RU" sz="2000" i="1" dirty="0" smtClean="0"/>
              <a:t>Взрослые называют предмет, а малыш должен сказать, как он считает, что в нем плохо, а что - хорошо. Например, утюг: хорошо, что можно погладить белье, плохо, что можно обжечься. Ветер: хорошо - не жарко в солнечных день, плохо- можно простудиться и заболеть и так далее.;</a:t>
            </a:r>
          </a:p>
          <a:p>
            <a:pPr algn="just" fontAlgn="base"/>
            <a:endParaRPr lang="ru-RU" sz="2000" i="1" dirty="0" smtClean="0"/>
          </a:p>
          <a:p>
            <a:pPr algn="just" fontAlgn="base"/>
            <a:endParaRPr lang="ru-RU" sz="2000"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260648"/>
            <a:ext cx="7848872" cy="6186309"/>
          </a:xfrm>
          <a:prstGeom prst="rect">
            <a:avLst/>
          </a:prstGeom>
        </p:spPr>
        <p:txBody>
          <a:bodyPr wrap="square">
            <a:spAutoFit/>
          </a:bodyPr>
          <a:lstStyle/>
          <a:p>
            <a:pPr algn="just" fontAlgn="base"/>
            <a:r>
              <a:rPr lang="ru-RU" sz="2800" b="1" i="1" dirty="0" smtClean="0">
                <a:solidFill>
                  <a:srgbClr val="FF0000"/>
                </a:solidFill>
              </a:rPr>
              <a:t>-«Игры со словами»</a:t>
            </a:r>
            <a:endParaRPr lang="ru-RU" sz="2800" i="1" dirty="0" smtClean="0">
              <a:solidFill>
                <a:srgbClr val="FF0000"/>
              </a:solidFill>
            </a:endParaRPr>
          </a:p>
          <a:p>
            <a:pPr algn="just" fontAlgn="base"/>
            <a:r>
              <a:rPr lang="ru-RU" sz="2000" i="1" dirty="0" smtClean="0"/>
              <a:t>Если стоите в очереди в магазине или поликлинике, идете из детского сада играйте с малышом в слова: вы называете определенное слово, а он пусть учиться подбирать к нему противоположное слово по значению (антоним): добрый- злой, сухой- мокрый, черный -белый; синоним (близкое по значению): красивый- прекрасный, работать –трудиться и т.д.;</a:t>
            </a:r>
          </a:p>
          <a:p>
            <a:pPr algn="just" fontAlgn="base"/>
            <a:r>
              <a:rPr lang="ru-RU" sz="2800" b="1" i="1" dirty="0" smtClean="0">
                <a:solidFill>
                  <a:srgbClr val="FF0000"/>
                </a:solidFill>
              </a:rPr>
              <a:t>-«Нестандартные задачки»</a:t>
            </a:r>
            <a:endParaRPr lang="ru-RU" sz="2800" i="1" dirty="0" smtClean="0">
              <a:solidFill>
                <a:srgbClr val="FF0000"/>
              </a:solidFill>
            </a:endParaRPr>
          </a:p>
          <a:p>
            <a:pPr algn="just" fontAlgn="base"/>
            <a:r>
              <a:rPr lang="ru-RU" sz="2000" i="1" dirty="0" smtClean="0"/>
              <a:t>Необходимо чтобы ребенок пытался найти предметам необычный способ использования. К примеру, ложкой можно не только кушать, но и переливать жидкость из одной емкости в другую и т.п. Постарайтесь придумать необычный способ использования мяча, зеркала, кружки и других предметов. И самое важное: не бойтесь сами придумывать различные задачки для «всезнающего» детского ума. Одним из вариантом может быть и это: в город приехал цирк, но по каким-то причинам в городе закончился весь клей и афиши расклеить нечем. А как тогда сделать так, чтобы все жители узнали про цирк? Или: вся семья пошла в лес и взяли собой хлеб, консервы, компот, а нож забыли. И как теперь открыть банку?;</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332657"/>
            <a:ext cx="8136904" cy="6063198"/>
          </a:xfrm>
          <a:prstGeom prst="rect">
            <a:avLst/>
          </a:prstGeom>
        </p:spPr>
        <p:txBody>
          <a:bodyPr wrap="square">
            <a:spAutoFit/>
          </a:bodyPr>
          <a:lstStyle/>
          <a:p>
            <a:pPr algn="just"/>
            <a:r>
              <a:rPr lang="ru-RU" sz="2800" b="1" i="1" dirty="0" smtClean="0">
                <a:solidFill>
                  <a:srgbClr val="FF0000"/>
                </a:solidFill>
              </a:rPr>
              <a:t>  Как правильно выбрать игрушку ребенку?</a:t>
            </a:r>
          </a:p>
          <a:p>
            <a:pPr algn="just"/>
            <a:r>
              <a:rPr lang="ru-RU" sz="2000" i="1" dirty="0" smtClean="0"/>
              <a:t>     Нормальное развитие ребёнка, становление его внутреннего мира немыслимо без игры, а, следовательно — без игрушки. Они являются для ребёнка той средой, которая позволяет исследовать окружающий мир, формировать и реализовывать творческие способности, выражать свои чувства, учат общаться и познавать себя. Как обычно выбирают игрушки? Как правило это стихийный процесс. Либо ребенку что-то приглянулось в магазине, и взрослые решили угодить, либо они выбирают очередной подарок для малыша в соответствии с внешним видом, размерами и ценой. О таких критериях, как развивающий потенциал и педагогическая «полезность» чаще всего не задумываются. Отсутствие каких-либо ценностных ориентиров на рынке игрушек  приводит к их бесконтрольному производству, бессистемной закупке и бессмысленному потреблению. В результате прилавки магазинов и детские комнаты завалены однотипными и, как правило, бесполезными (а иногда и вредными!) игрушками. Такая ситуация весьма негативно отражается на качестве детской игры, а следовательно и на эффективности развития ребёнка.</a:t>
            </a:r>
            <a:endParaRPr lang="ru-RU" sz="2000" i="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76672"/>
            <a:ext cx="8496944" cy="5632311"/>
          </a:xfrm>
          <a:prstGeom prst="rect">
            <a:avLst/>
          </a:prstGeom>
        </p:spPr>
        <p:txBody>
          <a:bodyPr wrap="square">
            <a:spAutoFit/>
          </a:bodyPr>
          <a:lstStyle/>
          <a:p>
            <a:pPr algn="just"/>
            <a:r>
              <a:rPr lang="ru-RU" sz="2000" i="1" dirty="0" smtClean="0"/>
              <a:t>    Самостоятельная и осмысленная активность ребенка в любой форме-- есть важнейший результат развития. Главная функция игрушки заключается в </a:t>
            </a:r>
            <a:r>
              <a:rPr lang="ru-RU" sz="2000" b="1" i="1" dirty="0" smtClean="0"/>
              <a:t>активизации детской деятельности</a:t>
            </a:r>
            <a:r>
              <a:rPr lang="ru-RU" sz="2000" i="1" dirty="0" smtClean="0"/>
              <a:t> и становлении ее новых форм. Развивающий и образовательный эффект игрушки определяется прежде всего характером игрового действия и его связью с задачами развития. Этот аспект при выборе игрушек нужно отчетливо осознавать.</a:t>
            </a:r>
          </a:p>
          <a:p>
            <a:pPr algn="just"/>
            <a:r>
              <a:rPr lang="ru-RU" sz="2000" i="1" dirty="0" smtClean="0"/>
              <a:t>  Все игрушки  условно делятся на две группы. В первую можно объединить все то, что способствует социально-эмоциональному развитию (или развитию личностной сферы). Это игрушки, предполагающие общение или обращение с ними как с живыми персонажами: животные (мишки, зайчики, собачки) и, конечно же, куклы со всевозможной утварью. Сюда же относятся наборы для игры в доктора, парикмахера, магазин и так далее, с деталями костюмов и вспомогательными атрибутами (халат и повязка врача, руль для машины, милицейская фуражка, красная шапочка). К этой же группе можно причислить и транспортные игрушки (грузовики, поезда, машинки, позволяющие что-то перевозить).</a:t>
            </a:r>
            <a:endParaRPr lang="ru-RU" sz="2000"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2655"/>
            <a:ext cx="8136904" cy="4708981"/>
          </a:xfrm>
          <a:prstGeom prst="rect">
            <a:avLst/>
          </a:prstGeom>
        </p:spPr>
        <p:txBody>
          <a:bodyPr wrap="square">
            <a:spAutoFit/>
          </a:bodyPr>
          <a:lstStyle/>
          <a:p>
            <a:pPr algn="just"/>
            <a:r>
              <a:rPr lang="ru-RU" sz="2000" i="1" dirty="0" smtClean="0"/>
              <a:t>    Во вторую группу входят игрушки, способствующие развитию интеллектуально-познавательных и моторных способностей. Это всевозможные кубики, конструкторы, пазлы, мозаики, лото и домино. Такое разделение очень удобно, поскольку позволяет определить для каждого возраста главную линию развития и соответствующую ей деятельность. Отталкиваясь от этого, легче выделить и приоритетные виды игрушек для детей каждого возраста. К примеру, для детей от 1 до 3-х лет ведущей деятельностью является предметная, в которой ребёнок овладевает различными действиями с предметами, учится соотносить форму, размер и расположение отдельных деталей. Поэтому малышам от года до трех необходимы прежде всего игрушки второй группы. А в дошкольном возрасте (от 3 до 6 лет) ведущей деятельностью становится ролевая игра, и тут не обойтись без игрушек первой группы. </a:t>
            </a:r>
            <a:endParaRPr lang="ru-RU" sz="2000"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60648"/>
            <a:ext cx="8208912" cy="6063198"/>
          </a:xfrm>
          <a:prstGeom prst="rect">
            <a:avLst/>
          </a:prstGeom>
        </p:spPr>
        <p:txBody>
          <a:bodyPr wrap="square">
            <a:spAutoFit/>
          </a:bodyPr>
          <a:lstStyle/>
          <a:p>
            <a:r>
              <a:rPr lang="ru-RU" sz="2800" b="1" i="1" dirty="0" smtClean="0">
                <a:solidFill>
                  <a:srgbClr val="FF0000"/>
                </a:solidFill>
              </a:rPr>
              <a:t>Критерии отбора</a:t>
            </a:r>
          </a:p>
          <a:p>
            <a:pPr marL="457200" indent="-457200" algn="just">
              <a:buAutoNum type="arabicPeriod"/>
            </a:pPr>
            <a:r>
              <a:rPr lang="ru-RU" sz="2000" b="1" i="1" dirty="0" smtClean="0"/>
              <a:t>Простота и доступность</a:t>
            </a:r>
            <a:r>
              <a:rPr lang="ru-RU" sz="2000" i="1" dirty="0" smtClean="0"/>
              <a:t>. К примеру, пластмассовый слоник на колесах, который одновременно и паровозик, и телефон. Казалось бы, такая универсальная игрушка открывает самые разнообразные возможности для деятельности ребенка. Но — подобное «разнообразие» лишь дезориентирует малыша. Он не знает, что нужно делать-- возить слоника, кормить его или разговаривать по телефону. </a:t>
            </a:r>
          </a:p>
          <a:p>
            <a:pPr marL="457200" indent="-457200" algn="just">
              <a:buAutoNum type="arabicPeriod"/>
            </a:pPr>
            <a:r>
              <a:rPr lang="ru-RU" sz="2000" b="1" i="1" dirty="0" smtClean="0"/>
              <a:t>Стимуляция активных процессов</a:t>
            </a:r>
            <a:r>
              <a:rPr lang="ru-RU" sz="2000" i="1" dirty="0" smtClean="0"/>
              <a:t>. </a:t>
            </a:r>
            <a:r>
              <a:rPr lang="ru-RU" sz="2000" dirty="0" smtClean="0"/>
              <a:t> </a:t>
            </a:r>
            <a:r>
              <a:rPr lang="ru-RU" sz="2000" i="1" dirty="0" smtClean="0"/>
              <a:t>В игре с тем или иным предметом предполагается строго определенный способ употребления (как, например, заводные, механические или некоторые электронные игрушки), то игра будет просто упражнением или времяпрепровождением, но не образовательной активной, творческой деятельностью. Такие универсальные и популярные во все времена игрушки как мячи, кубики, вкладыши, куклы, благодаря своей простоте, чрезвычайно пластичны, допускают бесконечные усложнения, тысячи новых комбинаций и не могут наскучить ребёнку. </a:t>
            </a:r>
          </a:p>
          <a:p>
            <a:pPr marL="457200" indent="-457200" algn="just">
              <a:buAutoNum type="arabicPeriod"/>
            </a:pPr>
            <a:endParaRPr lang="ru-RU" sz="2000"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04665"/>
            <a:ext cx="4392488" cy="6124754"/>
          </a:xfrm>
          <a:prstGeom prst="rect">
            <a:avLst/>
          </a:prstGeom>
        </p:spPr>
        <p:txBody>
          <a:bodyPr wrap="square">
            <a:spAutoFit/>
          </a:bodyPr>
          <a:lstStyle/>
          <a:p>
            <a:pPr algn="just"/>
            <a:r>
              <a:rPr lang="ru-RU" sz="2800" b="1" i="1" dirty="0" smtClean="0"/>
              <a:t>     </a:t>
            </a:r>
            <a:r>
              <a:rPr lang="ru-RU" sz="2800" b="1" i="1" dirty="0" smtClean="0">
                <a:solidFill>
                  <a:srgbClr val="FF0000"/>
                </a:solidFill>
              </a:rPr>
              <a:t>Формирование творческой личности</a:t>
            </a:r>
            <a:r>
              <a:rPr lang="ru-RU" sz="2800" i="1" dirty="0" smtClean="0"/>
              <a:t> </a:t>
            </a:r>
            <a:r>
              <a:rPr lang="ru-RU" sz="2400" i="1" dirty="0" smtClean="0"/>
              <a:t>– одна из важных задач педагогической теории и практики на современном этапе. Для эффективности следует начать ее развитие с дошкольного возраста.</a:t>
            </a:r>
          </a:p>
          <a:p>
            <a:r>
              <a:rPr lang="ru-RU" sz="2400" i="1" dirty="0" smtClean="0"/>
              <a:t>«… Это правда! Ну чего же тут скрывать?</a:t>
            </a:r>
            <a:br>
              <a:rPr lang="ru-RU" sz="2400" i="1" dirty="0" smtClean="0"/>
            </a:br>
            <a:r>
              <a:rPr lang="ru-RU" sz="2400" i="1" dirty="0" smtClean="0"/>
              <a:t>Дети любят, очень любят рисовать.</a:t>
            </a:r>
            <a:br>
              <a:rPr lang="ru-RU" sz="2400" i="1" dirty="0" smtClean="0"/>
            </a:br>
            <a:r>
              <a:rPr lang="ru-RU" sz="2400" i="1" dirty="0" smtClean="0"/>
              <a:t>На бумаге, на асфальте, на стене.</a:t>
            </a:r>
            <a:br>
              <a:rPr lang="ru-RU" sz="2400" i="1" dirty="0" smtClean="0"/>
            </a:br>
            <a:r>
              <a:rPr lang="ru-RU" sz="2400" i="1" dirty="0" smtClean="0"/>
              <a:t>И в трамвае на окне…» (Э. Успенский)</a:t>
            </a:r>
            <a:endParaRPr lang="ru-RU" sz="2400" i="1" dirty="0"/>
          </a:p>
        </p:txBody>
      </p:sp>
      <p:sp>
        <p:nvSpPr>
          <p:cNvPr id="10242" name="AutoShape 2" descr="Просмотр изображения snzhA.jpg - Fotohost.kz - бесплатный ф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0244" name="AutoShape 4" descr="Просмотр изображения snzhA.jpg - Fotohost.kz - бесплатный ф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0246" name="AutoShape 6" descr="Просмотр изображения snzhA.jpg - Fotohost.kz - бесплатный ф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10248" name="Picture 8" descr="Рисование для самых маленьких. Пальчиковые краски. Рецепты красок для детей. Рукоделие и хобби. Видео, фото, мастер класс CD Gen"/>
          <p:cNvPicPr>
            <a:picLocks noChangeAspect="1" noChangeArrowheads="1"/>
          </p:cNvPicPr>
          <p:nvPr/>
        </p:nvPicPr>
        <p:blipFill>
          <a:blip r:embed="rId2" cstate="print"/>
          <a:srcRect/>
          <a:stretch>
            <a:fillRect/>
          </a:stretch>
        </p:blipFill>
        <p:spPr bwMode="auto">
          <a:xfrm>
            <a:off x="5076056" y="476672"/>
            <a:ext cx="3829050" cy="5715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8280920" cy="6247864"/>
          </a:xfrm>
          <a:prstGeom prst="rect">
            <a:avLst/>
          </a:prstGeom>
        </p:spPr>
        <p:txBody>
          <a:bodyPr wrap="square">
            <a:spAutoFit/>
          </a:bodyPr>
          <a:lstStyle/>
          <a:p>
            <a:pPr marL="457200" indent="-457200" algn="just">
              <a:buAutoNum type="arabicPeriod" startAt="3"/>
            </a:pPr>
            <a:r>
              <a:rPr lang="ru-RU" sz="2000" b="1" i="1" dirty="0" smtClean="0"/>
              <a:t>Поощрение самостоятельности. </a:t>
            </a:r>
            <a:r>
              <a:rPr lang="ru-RU" sz="2000" i="1" dirty="0" smtClean="0"/>
              <a:t>Игровые действия ребёнка         должны быть </a:t>
            </a:r>
            <a:r>
              <a:rPr lang="ru-RU" sz="2000" b="1" i="1" dirty="0" smtClean="0"/>
              <a:t>самостоятельными. </a:t>
            </a:r>
            <a:r>
              <a:rPr lang="ru-RU" sz="2000" i="1" dirty="0" smtClean="0"/>
              <a:t>Она должна быть опорой для      самостоятельных действий детей, должна помогать ощутить свою компетентность и автономность.</a:t>
            </a:r>
            <a:r>
              <a:rPr lang="ru-RU" sz="2000" b="1" i="1" dirty="0" smtClean="0"/>
              <a:t>. </a:t>
            </a:r>
            <a:r>
              <a:rPr lang="ru-RU" sz="2000" i="1" dirty="0" smtClean="0"/>
              <a:t>В качестве примера можно привести такие известные народные игрушки как пирамидки, матрёшки, вкладыши, которые сами «подсказывают» правильный способ действия. Совершенно новые, незнакомые и непонятные детям предметы, не имеющие никаких аналогов в их личном опыте, не дают «подсказки» для самостоятельных действий и скорее испугают, чем вызовут желание играть.</a:t>
            </a:r>
            <a:endParaRPr lang="ru-RU" sz="2000" b="1" i="1" dirty="0" smtClean="0"/>
          </a:p>
          <a:p>
            <a:pPr marL="457200" indent="-457200" algn="just">
              <a:buAutoNum type="arabicPeriod" startAt="3"/>
            </a:pPr>
            <a:r>
              <a:rPr lang="ru-RU" sz="2000" b="1" i="1" dirty="0" smtClean="0"/>
              <a:t>Этика, эстетика, культура</a:t>
            </a:r>
            <a:r>
              <a:rPr lang="ru-RU" sz="2000" b="1" dirty="0" smtClean="0"/>
              <a:t>. </a:t>
            </a:r>
            <a:r>
              <a:rPr lang="ru-RU" sz="2000" i="1" dirty="0" smtClean="0"/>
              <a:t>К социальным особенностям игрушки относится, прежде всего, </a:t>
            </a:r>
            <a:r>
              <a:rPr lang="ru-RU" sz="2000" b="1" i="1" dirty="0" smtClean="0"/>
              <a:t>этический аспект</a:t>
            </a:r>
            <a:r>
              <a:rPr lang="ru-RU" sz="2000" i="1" dirty="0" smtClean="0"/>
              <a:t>, который наиболее тесно связан с её воспитательной функцией. Игрушка должна по возможности вызывать добрые, гуманные чувства. Недопустимым является наличие в ней качеств, стимулирующих асоциальные действия и чувства: насилие, жестокость, агрессивность, безразличное, объектное к живому, недопустимы. При выборе игрушек всегда нужно учитывать и художественный, </a:t>
            </a:r>
            <a:r>
              <a:rPr lang="ru-RU" sz="2000" b="1" i="1" dirty="0" smtClean="0"/>
              <a:t>эстетический аспект.</a:t>
            </a:r>
            <a:r>
              <a:rPr lang="ru-RU" sz="2000" i="1" dirty="0" smtClean="0"/>
              <a:t> Многие народные и авторские игрушки являются произведениями искусства. </a:t>
            </a:r>
            <a:endParaRPr lang="ru-RU" sz="2000" i="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toysrm.ru/pic/tovar/388f3bfc804917a0a9bf75f705760833.jpg"/>
          <p:cNvPicPr>
            <a:picLocks noChangeAspect="1" noChangeArrowheads="1"/>
          </p:cNvPicPr>
          <p:nvPr/>
        </p:nvPicPr>
        <p:blipFill>
          <a:blip r:embed="rId2" cstate="print"/>
          <a:srcRect/>
          <a:stretch>
            <a:fillRect/>
          </a:stretch>
        </p:blipFill>
        <p:spPr bwMode="auto">
          <a:xfrm>
            <a:off x="1475656" y="548680"/>
            <a:ext cx="5472608" cy="4176464"/>
          </a:xfrm>
          <a:prstGeom prst="rect">
            <a:avLst/>
          </a:prstGeom>
          <a:noFill/>
        </p:spPr>
      </p:pic>
      <p:sp>
        <p:nvSpPr>
          <p:cNvPr id="4" name="Прямоугольник 3"/>
          <p:cNvSpPr/>
          <p:nvPr/>
        </p:nvSpPr>
        <p:spPr>
          <a:xfrm>
            <a:off x="323528" y="5013176"/>
            <a:ext cx="8208912" cy="1631216"/>
          </a:xfrm>
          <a:prstGeom prst="rect">
            <a:avLst/>
          </a:prstGeom>
        </p:spPr>
        <p:txBody>
          <a:bodyPr wrap="square">
            <a:spAutoFit/>
          </a:bodyPr>
          <a:lstStyle/>
          <a:p>
            <a:r>
              <a:rPr lang="ru-RU" sz="2000" i="1" dirty="0" smtClean="0"/>
              <a:t>    Это набор простейших геометрических фигур разных цветов, который позволяет детям создавать чудесные образы. Ваш ребенок сможет своими руками воспроизвести красоту окружающего мира, собрав цветок, бабочку, забавную гусеницу, снеговика, замок и многое другое. </a:t>
            </a:r>
            <a:endParaRPr lang="ru-RU" sz="2000" i="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toysrm.ru/pic/tovar/ec6436dd07e0a9b4ece302894d56c177.jpg"/>
          <p:cNvPicPr>
            <a:picLocks noChangeAspect="1" noChangeArrowheads="1"/>
          </p:cNvPicPr>
          <p:nvPr/>
        </p:nvPicPr>
        <p:blipFill>
          <a:blip r:embed="rId2" cstate="print"/>
          <a:srcRect/>
          <a:stretch>
            <a:fillRect/>
          </a:stretch>
        </p:blipFill>
        <p:spPr bwMode="auto">
          <a:xfrm>
            <a:off x="395536" y="260648"/>
            <a:ext cx="4762500" cy="4762500"/>
          </a:xfrm>
          <a:prstGeom prst="rect">
            <a:avLst/>
          </a:prstGeom>
          <a:noFill/>
        </p:spPr>
      </p:pic>
      <p:sp>
        <p:nvSpPr>
          <p:cNvPr id="3" name="Прямоугольник 2"/>
          <p:cNvSpPr/>
          <p:nvPr/>
        </p:nvSpPr>
        <p:spPr>
          <a:xfrm>
            <a:off x="5508104" y="404664"/>
            <a:ext cx="2952328" cy="4093428"/>
          </a:xfrm>
          <a:prstGeom prst="rect">
            <a:avLst/>
          </a:prstGeom>
        </p:spPr>
        <p:txBody>
          <a:bodyPr wrap="square">
            <a:spAutoFit/>
          </a:bodyPr>
          <a:lstStyle/>
          <a:p>
            <a:pPr algn="just"/>
            <a:r>
              <a:rPr lang="ru-RU" sz="2000" i="1" dirty="0" smtClean="0"/>
              <a:t>Детки не всегда готовы сидеть за столом во время творческого процесса, иногда художества могут появиться на одежде, руках или обоях. Не стоит переживать, ведь теперь у ребенка будут смывающиеся фломастеры, которые легко удаляются с поверхностей! </a:t>
            </a:r>
            <a:endParaRPr lang="ru-RU" sz="2000"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smartoys24.ru/img/cat_360.jpg"/>
          <p:cNvPicPr>
            <a:picLocks noChangeAspect="1" noChangeArrowheads="1"/>
          </p:cNvPicPr>
          <p:nvPr/>
        </p:nvPicPr>
        <p:blipFill>
          <a:blip r:embed="rId2" cstate="print"/>
          <a:srcRect/>
          <a:stretch>
            <a:fillRect/>
          </a:stretch>
        </p:blipFill>
        <p:spPr bwMode="auto">
          <a:xfrm>
            <a:off x="395536" y="548680"/>
            <a:ext cx="4464496" cy="5328592"/>
          </a:xfrm>
          <a:prstGeom prst="rect">
            <a:avLst/>
          </a:prstGeom>
          <a:noFill/>
        </p:spPr>
      </p:pic>
      <p:sp>
        <p:nvSpPr>
          <p:cNvPr id="3" name="Прямоугольник 2"/>
          <p:cNvSpPr/>
          <p:nvPr/>
        </p:nvSpPr>
        <p:spPr>
          <a:xfrm>
            <a:off x="5292080" y="908720"/>
            <a:ext cx="3096344" cy="3477875"/>
          </a:xfrm>
          <a:prstGeom prst="rect">
            <a:avLst/>
          </a:prstGeom>
        </p:spPr>
        <p:txBody>
          <a:bodyPr wrap="square">
            <a:spAutoFit/>
          </a:bodyPr>
          <a:lstStyle/>
          <a:p>
            <a:pPr algn="just"/>
            <a:r>
              <a:rPr lang="ru-RU" sz="2000" i="1" dirty="0" smtClean="0"/>
              <a:t>Скульптура -  ваяние, пластика, вид изобразительного искусства, произведения которого имеют объемную, трехмерную форму и выполняются из твердых или пластических материалов. В наборе: скульптурная глина.</a:t>
            </a:r>
            <a:endParaRPr lang="ru-RU" sz="2000" i="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smartoys24.ru/img/cat_354.jpg"/>
          <p:cNvPicPr>
            <a:picLocks noChangeAspect="1" noChangeArrowheads="1"/>
          </p:cNvPicPr>
          <p:nvPr/>
        </p:nvPicPr>
        <p:blipFill>
          <a:blip r:embed="rId2" cstate="print"/>
          <a:srcRect/>
          <a:stretch>
            <a:fillRect/>
          </a:stretch>
        </p:blipFill>
        <p:spPr bwMode="auto">
          <a:xfrm>
            <a:off x="539552" y="620688"/>
            <a:ext cx="4464496" cy="5184576"/>
          </a:xfrm>
          <a:prstGeom prst="rect">
            <a:avLst/>
          </a:prstGeom>
          <a:noFill/>
        </p:spPr>
      </p:pic>
      <p:sp>
        <p:nvSpPr>
          <p:cNvPr id="3" name="Прямоугольник 2"/>
          <p:cNvSpPr/>
          <p:nvPr/>
        </p:nvSpPr>
        <p:spPr>
          <a:xfrm>
            <a:off x="5364088" y="620688"/>
            <a:ext cx="3240360" cy="4708981"/>
          </a:xfrm>
          <a:prstGeom prst="rect">
            <a:avLst/>
          </a:prstGeom>
        </p:spPr>
        <p:txBody>
          <a:bodyPr wrap="square">
            <a:spAutoFit/>
          </a:bodyPr>
          <a:lstStyle/>
          <a:p>
            <a:pPr algn="just"/>
            <a:r>
              <a:rPr lang="ru-RU" sz="2000" i="1" dirty="0" smtClean="0"/>
              <a:t>Аппликация - - способ получения изображения, заключающийся в накладывании, наклеивании или нашивании на какую-либо основу разных по цвету кусков бумаги, картона, ткани и других материалов. Замечательное украшение и отличный подарок! Материал - цветная пленка и картонная основа с рисунком.</a:t>
            </a:r>
            <a:endParaRPr lang="ru-RU" sz="2000" i="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smartoys24.ru/img/cat_358.jpg"/>
          <p:cNvPicPr>
            <a:picLocks noChangeAspect="1" noChangeArrowheads="1"/>
          </p:cNvPicPr>
          <p:nvPr/>
        </p:nvPicPr>
        <p:blipFill>
          <a:blip r:embed="rId2" cstate="print"/>
          <a:srcRect/>
          <a:stretch>
            <a:fillRect/>
          </a:stretch>
        </p:blipFill>
        <p:spPr bwMode="auto">
          <a:xfrm>
            <a:off x="467544" y="476672"/>
            <a:ext cx="4248472" cy="5472608"/>
          </a:xfrm>
          <a:prstGeom prst="rect">
            <a:avLst/>
          </a:prstGeom>
          <a:noFill/>
        </p:spPr>
      </p:pic>
      <p:sp>
        <p:nvSpPr>
          <p:cNvPr id="3" name="Прямоугольник 2"/>
          <p:cNvSpPr/>
          <p:nvPr/>
        </p:nvSpPr>
        <p:spPr>
          <a:xfrm>
            <a:off x="5004048" y="1340768"/>
            <a:ext cx="3240360" cy="3477875"/>
          </a:xfrm>
          <a:prstGeom prst="rect">
            <a:avLst/>
          </a:prstGeom>
        </p:spPr>
        <p:txBody>
          <a:bodyPr wrap="square">
            <a:spAutoFit/>
          </a:bodyPr>
          <a:lstStyle/>
          <a:p>
            <a:pPr algn="just"/>
            <a:r>
              <a:rPr lang="ru-RU" sz="2000" b="1" i="1" dirty="0" smtClean="0"/>
              <a:t>Фреска</a:t>
            </a:r>
          </a:p>
          <a:p>
            <a:pPr algn="just"/>
            <a:r>
              <a:rPr lang="ru-RU" sz="2000" i="1" dirty="0" smtClean="0"/>
              <a:t>Уникальный набор для создания картины из кварцевого песка. При помощи специальной трехслойной основы можно легко создать необычную "песчаную" картину. Процесс создания картины очень прост, а результат великолепен</a:t>
            </a:r>
            <a:endParaRPr lang="ru-RU" sz="2000"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332656"/>
            <a:ext cx="7848872" cy="3416320"/>
          </a:xfrm>
          <a:prstGeom prst="rect">
            <a:avLst/>
          </a:prstGeom>
        </p:spPr>
        <p:txBody>
          <a:bodyPr wrap="square">
            <a:spAutoFit/>
          </a:bodyPr>
          <a:lstStyle/>
          <a:p>
            <a:pPr algn="just" fontAlgn="base"/>
            <a:r>
              <a:rPr lang="ru-RU" sz="2400" i="1" dirty="0" smtClean="0"/>
              <a:t>     Когда-то очень мудрый восточный мудрец сказал: «Ребёнок - это не сосуд, который надо наполнить, а огонь, который надо зажечь».</a:t>
            </a:r>
          </a:p>
          <a:p>
            <a:pPr algn="just" fontAlgn="base"/>
            <a:r>
              <a:rPr lang="ru-RU" sz="2400" i="1" dirty="0" smtClean="0"/>
              <a:t>     Вот этой мудростью и руководствуйтесь при воспитании своего маленького творца. У каждого ребенка свои задатки и свой предельный уровень способностей. Для одних детей будет, например, максимальным нарисовать радугу, а для других -целую картину вокруг нее. Помните об этом!</a:t>
            </a:r>
            <a:endParaRPr lang="ru-RU" sz="2400" i="1" dirty="0"/>
          </a:p>
        </p:txBody>
      </p:sp>
      <p:pic>
        <p:nvPicPr>
          <p:cNvPr id="28674" name="Picture 2" descr="На ручки"/>
          <p:cNvPicPr>
            <a:picLocks noChangeAspect="1" noChangeArrowheads="1"/>
          </p:cNvPicPr>
          <p:nvPr/>
        </p:nvPicPr>
        <p:blipFill>
          <a:blip r:embed="rId2" cstate="print"/>
          <a:srcRect/>
          <a:stretch>
            <a:fillRect/>
          </a:stretch>
        </p:blipFill>
        <p:spPr bwMode="auto">
          <a:xfrm>
            <a:off x="1547664" y="3717032"/>
            <a:ext cx="5832648" cy="288032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404664"/>
            <a:ext cx="7920880" cy="7478970"/>
          </a:xfrm>
          <a:prstGeom prst="rect">
            <a:avLst/>
          </a:prstGeom>
        </p:spPr>
        <p:txBody>
          <a:bodyPr wrap="square">
            <a:spAutoFit/>
          </a:bodyPr>
          <a:lstStyle/>
          <a:p>
            <a:pPr algn="just" fontAlgn="base"/>
            <a:r>
              <a:rPr lang="ru-RU" sz="2400" b="1" i="1" dirty="0" smtClean="0"/>
              <a:t>     Прежде чем решать, как развивать творческие способности ребёнка, помните о самых простых истинах:</a:t>
            </a:r>
            <a:endParaRPr lang="ru-RU" sz="2400" i="1" dirty="0" smtClean="0"/>
          </a:p>
          <a:p>
            <a:pPr fontAlgn="base">
              <a:buFontTx/>
              <a:buChar char="-"/>
            </a:pPr>
            <a:r>
              <a:rPr lang="ru-RU" sz="2400" i="1" dirty="0" smtClean="0"/>
              <a:t>развивайте творческое воображения малыша везде и всегда, а не только в специально отведенное для этого время и место;</a:t>
            </a:r>
            <a:br>
              <a:rPr lang="ru-RU" sz="2400" i="1" dirty="0" smtClean="0"/>
            </a:br>
            <a:r>
              <a:rPr lang="ru-RU" sz="2400" i="1" dirty="0" smtClean="0"/>
              <a:t>- окружающая среда ребенка должна способствовать его развитию;</a:t>
            </a:r>
            <a:br>
              <a:rPr lang="ru-RU" sz="2400" i="1" dirty="0" smtClean="0"/>
            </a:br>
            <a:r>
              <a:rPr lang="ru-RU" sz="2400" i="1" dirty="0" smtClean="0"/>
              <a:t>- у малыша должен быть необходимый «арсенал» инструментов и материалов для детского творчества: пластилин, краски, цветная бумага и многое другое;</a:t>
            </a:r>
            <a:br>
              <a:rPr lang="ru-RU" sz="2400" i="1" dirty="0" smtClean="0"/>
            </a:br>
            <a:r>
              <a:rPr lang="ru-RU" sz="2400" i="1" dirty="0" smtClean="0"/>
              <a:t>- поощряйте и хвалите любые творческие детские инициативы;</a:t>
            </a:r>
            <a:br>
              <a:rPr lang="ru-RU" sz="2400" i="1" dirty="0" smtClean="0"/>
            </a:br>
            <a:r>
              <a:rPr lang="ru-RU" sz="2400" i="1" dirty="0" smtClean="0"/>
              <a:t> - обучение и развитие малыша дошкольного возраста должно происходить только через игровые задания, упражнения и саму игру.</a:t>
            </a:r>
          </a:p>
          <a:p>
            <a:pPr fontAlgn="base">
              <a:buFontTx/>
              <a:buChar char="-"/>
            </a:pPr>
            <a:endParaRPr lang="ru-RU" sz="2400" i="1" dirty="0" smtClean="0"/>
          </a:p>
          <a:p>
            <a:pPr fontAlgn="base">
              <a:buFontTx/>
              <a:buChar char="-"/>
            </a:pPr>
            <a:endParaRPr lang="ru-RU" sz="2400" i="1" dirty="0" smtClean="0"/>
          </a:p>
          <a:p>
            <a:pPr fontAlgn="base">
              <a:buFontTx/>
              <a:buChar char="-"/>
            </a:pPr>
            <a:endParaRPr lang="ru-RU" sz="2400" i="1" dirty="0" smtClean="0"/>
          </a:p>
          <a:p>
            <a:pPr fontAlgn="base">
              <a:buFontTx/>
              <a:buChar char="-"/>
            </a:pPr>
            <a:endParaRPr lang="ru-RU" sz="2400" i="1"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988840"/>
            <a:ext cx="8064896" cy="1938992"/>
          </a:xfrm>
          <a:prstGeom prst="rect">
            <a:avLst/>
          </a:prstGeom>
        </p:spPr>
        <p:txBody>
          <a:bodyPr wrap="square">
            <a:spAutoFit/>
          </a:bodyPr>
          <a:lstStyle/>
          <a:p>
            <a:pPr algn="ctr" fontAlgn="base"/>
            <a:r>
              <a:rPr lang="ru-RU" sz="4000" b="1" i="1" dirty="0" smtClean="0">
                <a:solidFill>
                  <a:srgbClr val="FF0000"/>
                </a:solidFill>
              </a:rPr>
              <a:t>СПАСИБО </a:t>
            </a:r>
          </a:p>
          <a:p>
            <a:pPr algn="ctr" fontAlgn="base"/>
            <a:r>
              <a:rPr lang="ru-RU" sz="4000" b="1" i="1" dirty="0" smtClean="0">
                <a:solidFill>
                  <a:srgbClr val="FF0000"/>
                </a:solidFill>
              </a:rPr>
              <a:t>ЗА ВНИМАНИЕ!</a:t>
            </a:r>
          </a:p>
          <a:p>
            <a:pPr algn="ctr" fontAlgn="base"/>
            <a:r>
              <a:rPr lang="ru-RU" sz="4000" b="1" i="1" dirty="0" smtClean="0">
                <a:solidFill>
                  <a:srgbClr val="FF0000"/>
                </a:solidFill>
              </a:rPr>
              <a:t>УСПЕХОВ И ТЕРПЕНИЯ ВАМ!</a:t>
            </a:r>
            <a:endParaRPr lang="ru-RU" sz="4000" b="1" i="1"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332656"/>
            <a:ext cx="7992888" cy="2308324"/>
          </a:xfrm>
          <a:prstGeom prst="rect">
            <a:avLst/>
          </a:prstGeom>
        </p:spPr>
        <p:txBody>
          <a:bodyPr wrap="square">
            <a:spAutoFit/>
          </a:bodyPr>
          <a:lstStyle/>
          <a:p>
            <a:pPr algn="just"/>
            <a:r>
              <a:rPr lang="ru-RU" sz="2400" i="1" dirty="0" smtClean="0"/>
              <a:t>     Как говорил В. А. Сухомлинский: «Истоки способностей и дарования детей на кончиках пальцев. От пальцев, образно говоря, идут тончайшие нити – ручейки, которые питают источник творческой мысли. Другими словами, чем больше мастерства в детской руке, тем умнее ребенок».</a:t>
            </a:r>
            <a:endParaRPr lang="ru-RU" sz="2400" i="1" dirty="0"/>
          </a:p>
        </p:txBody>
      </p:sp>
      <p:pic>
        <p:nvPicPr>
          <p:cNvPr id="8194" name="Picture 2" descr="ЛАГЕРЬ"/>
          <p:cNvPicPr>
            <a:picLocks noChangeAspect="1" noChangeArrowheads="1"/>
          </p:cNvPicPr>
          <p:nvPr/>
        </p:nvPicPr>
        <p:blipFill>
          <a:blip r:embed="rId2" cstate="print"/>
          <a:srcRect/>
          <a:stretch>
            <a:fillRect/>
          </a:stretch>
        </p:blipFill>
        <p:spPr bwMode="auto">
          <a:xfrm>
            <a:off x="1547664" y="2780928"/>
            <a:ext cx="5676900" cy="36195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76672"/>
            <a:ext cx="7992888" cy="6186309"/>
          </a:xfrm>
          <a:prstGeom prst="rect">
            <a:avLst/>
          </a:prstGeom>
        </p:spPr>
        <p:txBody>
          <a:bodyPr wrap="square">
            <a:spAutoFit/>
          </a:bodyPr>
          <a:lstStyle/>
          <a:p>
            <a:pPr algn="just" fontAlgn="base"/>
            <a:r>
              <a:rPr lang="ru-RU" sz="2400" i="1" dirty="0" smtClean="0"/>
              <a:t>     В современном обществе очень высоко цениться творчество. К тому же творческие профессии в настоящее время практически одни из самых популярных и востребованных, а многие целеустремленные творческие люди всегда находят свое место под солнцем для дальнейшей реализации своего творческого потенциала. Но неизвестно, по какой причине, к сожалению, многие родители не считают важным составляющим в процессе воспитания развивать </a:t>
            </a:r>
            <a:r>
              <a:rPr lang="ru-RU" sz="2400" b="1" i="1" dirty="0" smtClean="0"/>
              <a:t>творческие способности детей</a:t>
            </a:r>
            <a:r>
              <a:rPr lang="ru-RU" sz="2400" i="1" dirty="0" smtClean="0"/>
              <a:t>. Обычно они акцентируют внимание на речи, мышлении и памяти малыша, при этом забывая про творчество и воображение. Конечно, никто не спорит, что все эти три пункта очень важны для ребенка, но творчество исключать нельзя. </a:t>
            </a:r>
          </a:p>
          <a:p>
            <a:r>
              <a:rPr lang="ru-RU" dirty="0" smtClean="0"/>
              <a:t/>
            </a:r>
            <a:br>
              <a:rPr lang="ru-RU" dirty="0" smtClean="0"/>
            </a:b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612845"/>
            <a:ext cx="8136904" cy="5632311"/>
          </a:xfrm>
          <a:prstGeom prst="rect">
            <a:avLst/>
          </a:prstGeom>
        </p:spPr>
        <p:txBody>
          <a:bodyPr wrap="square">
            <a:spAutoFit/>
          </a:bodyPr>
          <a:lstStyle/>
          <a:p>
            <a:pPr algn="just"/>
            <a:r>
              <a:rPr lang="ru-RU" sz="2400" i="1" dirty="0" smtClean="0"/>
              <a:t>    Развитие творчества должно обязательно идти в одну ногу со всеми остальными направлениями и это необходимо для каждого ребенка. И пусть он не станет в будущем успешным актером или знаменитым певцом, но зато у него будет творческий подход к решению определенных жизненных задач. И это поможет стать ему интересной личностью, а также и человеком, который будет способен преодолевать возникшие на его пути трудности. Естественно у каждого ребенка творчество проявляется по-разному: у кого-то в меньшей степени, у кого-то и в большей. Все это будет зависеть от природных задатков. И если у малыша есть хотя бы малейшие творческие способности, то ему гораздо легче будет учиться, работать и строить отношения с окружающими.</a:t>
            </a:r>
            <a:endParaRPr lang="ru-RU"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8208912" cy="4893647"/>
          </a:xfrm>
          <a:prstGeom prst="rect">
            <a:avLst/>
          </a:prstGeom>
        </p:spPr>
        <p:txBody>
          <a:bodyPr wrap="square">
            <a:spAutoFit/>
          </a:bodyPr>
          <a:lstStyle/>
          <a:p>
            <a:pPr algn="just"/>
            <a:r>
              <a:rPr lang="ru-RU" sz="2400" i="1" dirty="0" smtClean="0"/>
              <a:t>    На развитие творческих способностей у детей благоприятно влияют различные виды детской деятельности, которым достаточное внимание уделяется в детском </a:t>
            </a:r>
            <a:r>
              <a:rPr lang="ru-RU" sz="2400" i="1" dirty="0" smtClean="0"/>
              <a:t>саду. </a:t>
            </a:r>
            <a:r>
              <a:rPr lang="ru-RU" sz="2400" i="1" dirty="0" smtClean="0"/>
              <a:t>Вы самостоятельно можете с ним заниматься и дома. И это совсем не сложно, а даже наоборот весьма увлекательно и интересно.</a:t>
            </a:r>
          </a:p>
          <a:p>
            <a:pPr algn="just" fontAlgn="base"/>
            <a:endParaRPr lang="ru-RU" sz="2400" i="1" dirty="0" smtClean="0"/>
          </a:p>
          <a:p>
            <a:pPr algn="just" fontAlgn="base"/>
            <a:endParaRPr lang="ru-RU" sz="2400" i="1" dirty="0" smtClean="0"/>
          </a:p>
          <a:p>
            <a:pPr algn="just" fontAlgn="base"/>
            <a:endParaRPr lang="ru-RU" sz="2400" i="1" dirty="0" smtClean="0"/>
          </a:p>
          <a:p>
            <a:pPr algn="just" fontAlgn="base"/>
            <a:endParaRPr lang="ru-RU" sz="2400" i="1" dirty="0" smtClean="0"/>
          </a:p>
          <a:p>
            <a:pPr algn="just" fontAlgn="base"/>
            <a:endParaRPr lang="ru-RU" sz="2400" i="1" dirty="0" smtClean="0"/>
          </a:p>
          <a:p>
            <a:pPr algn="just" fontAlgn="base"/>
            <a:endParaRPr lang="ru-RU" sz="2400" i="1" dirty="0" smtClean="0"/>
          </a:p>
          <a:p>
            <a:pPr algn="just"/>
            <a:endParaRPr lang="ru-RU" sz="2400" i="1" dirty="0"/>
          </a:p>
        </p:txBody>
      </p:sp>
      <p:sp>
        <p:nvSpPr>
          <p:cNvPr id="3074" name="AutoShape 2" descr="Тутуша - лучший друг дете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3076" name="Picture 4" descr="Тутуша - лучший друг детей!"/>
          <p:cNvPicPr>
            <a:picLocks noChangeAspect="1" noChangeArrowheads="1"/>
          </p:cNvPicPr>
          <p:nvPr/>
        </p:nvPicPr>
        <p:blipFill>
          <a:blip r:embed="rId2" cstate="print"/>
          <a:srcRect/>
          <a:stretch>
            <a:fillRect/>
          </a:stretch>
        </p:blipFill>
        <p:spPr bwMode="auto">
          <a:xfrm>
            <a:off x="539552" y="2708920"/>
            <a:ext cx="8064896" cy="396044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04664"/>
            <a:ext cx="7992888" cy="3539430"/>
          </a:xfrm>
          <a:prstGeom prst="rect">
            <a:avLst/>
          </a:prstGeom>
        </p:spPr>
        <p:txBody>
          <a:bodyPr wrap="square">
            <a:spAutoFit/>
          </a:bodyPr>
          <a:lstStyle/>
          <a:p>
            <a:pPr algn="just" fontAlgn="base"/>
            <a:r>
              <a:rPr lang="ru-RU" sz="2400" i="1" dirty="0" smtClean="0">
                <a:solidFill>
                  <a:srgbClr val="00B050"/>
                </a:solidFill>
              </a:rPr>
              <a:t>    </a:t>
            </a:r>
            <a:r>
              <a:rPr lang="ru-RU" sz="2800" b="1" i="1" dirty="0" smtClean="0">
                <a:solidFill>
                  <a:srgbClr val="00B050"/>
                </a:solidFill>
              </a:rPr>
              <a:t>Итак, методы развития творческих способностей детей:</a:t>
            </a:r>
          </a:p>
          <a:p>
            <a:pPr algn="just" fontAlgn="base"/>
            <a:r>
              <a:rPr lang="ru-RU" sz="2800" b="1" i="1" dirty="0" smtClean="0">
                <a:solidFill>
                  <a:srgbClr val="FF0000"/>
                </a:solidFill>
              </a:rPr>
              <a:t>1. Окружающий мир</a:t>
            </a:r>
          </a:p>
          <a:p>
            <a:pPr algn="just" fontAlgn="base"/>
            <a:r>
              <a:rPr lang="ru-RU" sz="2000" i="1" dirty="0" smtClean="0"/>
              <a:t>На прогулке, в транспорте, дома - в общем везде где вы находитесь вместе со своим ребенком обсуждайте что именно вас окружает и что происходит вокруг вас. Такое общение архиважное не только для воображения малыша, но для всего развития в целом. Ваши рассказы о животных, явлениях природы, растениях и других вещах окружающего мира, ваша речь – это самый первый и очень важный урок для ребенка. </a:t>
            </a:r>
            <a:endParaRPr lang="ru-RU" sz="2000" i="1" dirty="0"/>
          </a:p>
        </p:txBody>
      </p:sp>
      <p:pic>
        <p:nvPicPr>
          <p:cNvPr id="26626" name="Picture 2" descr="99 причин стать, быть и оставаться веганом - Версия для печати"/>
          <p:cNvPicPr>
            <a:picLocks noChangeAspect="1" noChangeArrowheads="1"/>
          </p:cNvPicPr>
          <p:nvPr/>
        </p:nvPicPr>
        <p:blipFill>
          <a:blip r:embed="rId2" cstate="print"/>
          <a:srcRect/>
          <a:stretch>
            <a:fillRect/>
          </a:stretch>
        </p:blipFill>
        <p:spPr bwMode="auto">
          <a:xfrm>
            <a:off x="2843808" y="3501008"/>
            <a:ext cx="5688632" cy="309634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332656"/>
            <a:ext cx="7776864" cy="2985433"/>
          </a:xfrm>
          <a:prstGeom prst="rect">
            <a:avLst/>
          </a:prstGeom>
        </p:spPr>
        <p:txBody>
          <a:bodyPr wrap="square">
            <a:spAutoFit/>
          </a:bodyPr>
          <a:lstStyle/>
          <a:p>
            <a:pPr algn="just" fontAlgn="base"/>
            <a:r>
              <a:rPr lang="ru-RU" sz="2800" b="1" i="1" dirty="0" smtClean="0">
                <a:solidFill>
                  <a:srgbClr val="FF0000"/>
                </a:solidFill>
              </a:rPr>
              <a:t>2. Развивающие игрушки и игры</a:t>
            </a:r>
          </a:p>
          <a:p>
            <a:pPr algn="just" fontAlgn="base"/>
            <a:r>
              <a:rPr lang="ru-RU" sz="2000" i="1" dirty="0" smtClean="0"/>
              <a:t>     Желательно родителям по возможности следить за тем, чтобы в арсенале непоседы было как можно больше полезных игрушек. В обязательном порядке должны присутствовать конструкторы и мозаики, но  все должно соответствовать возрасту </a:t>
            </a:r>
            <a:r>
              <a:rPr lang="ru-RU" sz="2000" i="1" dirty="0" smtClean="0">
                <a:solidFill>
                  <a:srgbClr val="0070C0"/>
                </a:solidFill>
              </a:rPr>
              <a:t>ребенка.</a:t>
            </a:r>
            <a:r>
              <a:rPr lang="ru-RU" sz="2000" i="1" dirty="0" smtClean="0"/>
              <a:t/>
            </a:r>
            <a:br>
              <a:rPr lang="ru-RU" sz="2000" i="1" dirty="0" smtClean="0"/>
            </a:br>
            <a:r>
              <a:rPr lang="ru-RU" sz="2000" i="1" dirty="0" smtClean="0"/>
              <a:t>И перед тем как дать в руки малыша очередную игрушку - ознакомьтесь с ней сами и решите, принесет ли она какую-нибудь пользу ему.</a:t>
            </a:r>
            <a:endParaRPr lang="ru-RU" sz="2000" i="1" dirty="0"/>
          </a:p>
        </p:txBody>
      </p:sp>
      <p:pic>
        <p:nvPicPr>
          <p:cNvPr id="25602" name="Picture 2" descr="lora_grey_new: Развивающие игры для детей дошкольного возраста"/>
          <p:cNvPicPr>
            <a:picLocks noChangeAspect="1" noChangeArrowheads="1"/>
          </p:cNvPicPr>
          <p:nvPr/>
        </p:nvPicPr>
        <p:blipFill>
          <a:blip r:embed="rId2" cstate="print"/>
          <a:srcRect/>
          <a:stretch>
            <a:fillRect/>
          </a:stretch>
        </p:blipFill>
        <p:spPr bwMode="auto">
          <a:xfrm>
            <a:off x="2195737" y="2924944"/>
            <a:ext cx="5976664" cy="3600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0"/>
            <a:ext cx="7776864" cy="4524315"/>
          </a:xfrm>
          <a:prstGeom prst="rect">
            <a:avLst/>
          </a:prstGeom>
        </p:spPr>
        <p:txBody>
          <a:bodyPr wrap="square">
            <a:spAutoFit/>
          </a:bodyPr>
          <a:lstStyle/>
          <a:p>
            <a:pPr algn="just" fontAlgn="base"/>
            <a:r>
              <a:rPr lang="ru-RU" sz="2800" b="1" i="1" dirty="0" smtClean="0">
                <a:solidFill>
                  <a:srgbClr val="FF0000"/>
                </a:solidFill>
              </a:rPr>
              <a:t>3. Рисование</a:t>
            </a:r>
          </a:p>
          <a:p>
            <a:pPr algn="just" fontAlgn="base"/>
            <a:r>
              <a:rPr lang="ru-RU" sz="2000" i="1" dirty="0" smtClean="0"/>
              <a:t>Дайте своему малышу в руки фломастеры, кисточки, краски, карандаши. Запаситесь бумагой и конечно … терпением. Да, безусловно, вам придется, потом стирать перепачканные штанишки и рубашки и следить за тем, чтобы маленький художник не изрисовал весь дом, а ограничился только лишь бумагой. Ничего страшного в этом нет, все через это проходят! Вдруг у вас растет маленький «Репин» или «Пикассо»! Лучше заняться рисованием вместе с малышом и научить его правильно держать кисточку и пользоваться красками. В начале лучше всего изучить все цвета, а затем приступайте к рисованию. Начинайте с рисования простых геометрических фигур. Но при этом стоит непременно обсуждать весь процесс, а особенно первые «шедевры» ребенка. </a:t>
            </a:r>
            <a:endParaRPr lang="ru-RU" sz="2000" i="1" dirty="0"/>
          </a:p>
        </p:txBody>
      </p:sp>
      <p:pic>
        <p:nvPicPr>
          <p:cNvPr id="2050" name="Picture 2" descr="Показать содержимое по тегу: благотворительность - KO44.RU - Информационный портал Костромы и Костромской области"/>
          <p:cNvPicPr>
            <a:picLocks noChangeAspect="1" noChangeArrowheads="1"/>
          </p:cNvPicPr>
          <p:nvPr/>
        </p:nvPicPr>
        <p:blipFill>
          <a:blip r:embed="rId2" cstate="print"/>
          <a:srcRect/>
          <a:stretch>
            <a:fillRect/>
          </a:stretch>
        </p:blipFill>
        <p:spPr bwMode="auto">
          <a:xfrm>
            <a:off x="1907704" y="4221088"/>
            <a:ext cx="5256584" cy="2636912"/>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297</TotalTime>
  <Words>1755</Words>
  <Application>Microsoft Office PowerPoint</Application>
  <PresentationFormat>Экран (4:3)</PresentationFormat>
  <Paragraphs>64</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Творческая шкатулка.  Развитие творческих способностей  у детей. Подготовила воспитатель: Рыжова С.П.</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Творческая шкатулка.  Развитие творческих способностей у детей.</dc:title>
  <dc:creator>Lana</dc:creator>
  <cp:lastModifiedBy>djim</cp:lastModifiedBy>
  <cp:revision>35</cp:revision>
  <dcterms:created xsi:type="dcterms:W3CDTF">2015-01-17T07:50:43Z</dcterms:created>
  <dcterms:modified xsi:type="dcterms:W3CDTF">2015-02-03T12:53:01Z</dcterms:modified>
</cp:coreProperties>
</file>