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1" r:id="rId6"/>
    <p:sldId id="275" r:id="rId7"/>
    <p:sldId id="276" r:id="rId8"/>
    <p:sldId id="277" r:id="rId9"/>
    <p:sldId id="273" r:id="rId10"/>
    <p:sldId id="274" r:id="rId11"/>
    <p:sldId id="260" r:id="rId12"/>
    <p:sldId id="261" r:id="rId13"/>
    <p:sldId id="278" r:id="rId14"/>
    <p:sldId id="279" r:id="rId15"/>
    <p:sldId id="280" r:id="rId16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773AC68-125C-49B1-AE6D-28D443365D1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5737295-21EE-4F20-8CF1-5BF8F2AD99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48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423D5F-3515-4EA7-BECF-E323A31152EC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EAC3F-C7B5-4E8D-9C08-A747F1B82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vospitatelivsexgorodov.3bb.ru/click.php?http://uploads.ru/uY53S.pn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ndart.edu.ru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vospitatelivsexgorodov.3bb.ru/click.php?http://uploads.ru/LCUTf.p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DCIM\113PHOTO\SAM_5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690">
            <a:off x="496576" y="812810"/>
            <a:ext cx="4104456" cy="3078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13PHOTO\SAM_5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415">
            <a:off x="4752862" y="738271"/>
            <a:ext cx="3857691" cy="2893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U70\Desktop\моя\27592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571876"/>
            <a:ext cx="1584176" cy="157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29200"/>
            <a:ext cx="9144000" cy="1944216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МУНИЦИПАЛЬНОЕ АВТОНОМНОЕ 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ДОШКОЛЬНОЕ ОБРАЗОВАТЕЛЬНОЕ УЧРЕЖДЕНИЕ  ЦЕНТР РАЗВИТИЯ РЕБЕНКА - ДЕТСКИЙ САД  № 70 «ТЕРЕМОК»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700809"/>
            <a:ext cx="7128791" cy="4233856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5) объединение обучения и воспитания в целостный образовательный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процесс на основе духовно-нравственных и социокультурных ценностей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и принятых в обществе правил и норм поведения в интересах человека,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семьи, общества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6) формирование общей культуры личности детей, в том числе ценностей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здорового образа жизни, развитие их социальных, нравственных,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эстетических, интеллектуальных, физических качеств, инициативности,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самостоятельности и ответственности ребёнка, формирование предпосылок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учебной деятельности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7) обеспечение вариативности и разнообразия содержания Программ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и организационных форм дошкольного образования, возможности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формирования Программ различной направленности с учётом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образовательных потребностей, способностей и состояния здоровья детей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8) формирование социокультурной среды, соответствующей возрастным,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 индивидуальным, психологическим и физиологическим особенностям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 детей</a:t>
            </a:r>
          </a:p>
          <a:p>
            <a:r>
              <a:rPr lang="ru-RU" altLang="ru-RU" b="1" dirty="0">
                <a:solidFill>
                  <a:srgbClr val="002060"/>
                </a:solidFill>
              </a:rPr>
              <a:t>9) обеспечение психолого-педагогической поддержки семьи и повышение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компетентности родителей (законных представителей) в вопросах развития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    и образования, охраны и укрепления здоровья детей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Основная образовательная программа 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МАДОУ </a:t>
            </a:r>
            <a:r>
              <a:rPr lang="ru-RU" altLang="ru-RU" sz="2400" dirty="0" smtClean="0">
                <a:solidFill>
                  <a:srgbClr val="FF0000"/>
                </a:solidFill>
              </a:rPr>
              <a:t>ЦРР – детский сад № 70 «Теремок»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2400" dirty="0"/>
          </a:p>
        </p:txBody>
      </p:sp>
      <p:pic>
        <p:nvPicPr>
          <p:cNvPr id="6" name="Рисунок 5" descr="http://s8.uploads.ru/t/uY53S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57103"/>
            <a:ext cx="1728192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83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 </a:t>
            </a:r>
            <a:r>
              <a:rPr lang="ru-RU" sz="3200" dirty="0">
                <a:solidFill>
                  <a:srgbClr val="FF0000"/>
                </a:solidFill>
                <a:effectLst/>
              </a:rPr>
              <a:t>Приоритетные направления деятельности детского сада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632848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определяются  в соответствии с Федеральными государственными образовательными стандартами к структуре основной общеобразовательной программы дошкольного </a:t>
            </a:r>
            <a:r>
              <a:rPr lang="ru-RU" dirty="0" smtClean="0"/>
              <a:t>образования, являются:</a:t>
            </a:r>
          </a:p>
          <a:p>
            <a:r>
              <a:rPr lang="ru-RU" dirty="0"/>
              <a:t>- физическое развитие дошкольников;</a:t>
            </a:r>
          </a:p>
          <a:p>
            <a:r>
              <a:rPr lang="ru-RU" dirty="0"/>
              <a:t> - художественно-эстетическое развитие детей.</a:t>
            </a:r>
          </a:p>
          <a:p>
            <a:endParaRPr lang="ru-RU" dirty="0"/>
          </a:p>
        </p:txBody>
      </p:sp>
      <p:pic>
        <p:nvPicPr>
          <p:cNvPr id="4" name="Рисунок 3" descr="'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114675" cy="23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ДЛс Сайта\fb17b201df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10286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34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eduklgd.ru/org/mou08/mdou0850/mdou0846/Napravlenija%20raboty/charter/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83545">
            <a:off x="7818361" y="4769428"/>
            <a:ext cx="10572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ooksiti.net.ru/books/120864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87923">
            <a:off x="7837239" y="810293"/>
            <a:ext cx="981904" cy="15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suz1070.mskobr.ru/images/cms/data/2321.jpg"/>
          <p:cNvPicPr/>
          <p:nvPr/>
        </p:nvPicPr>
        <p:blipFill rotWithShape="1">
          <a:blip r:embed="rId4"/>
          <a:srcRect t="3373" b="6883"/>
          <a:stretch/>
        </p:blipFill>
        <p:spPr bwMode="auto">
          <a:xfrm rot="20761954">
            <a:off x="377118" y="228882"/>
            <a:ext cx="1147905" cy="177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FF0000"/>
                </a:solidFill>
              </a:rPr>
              <a:t>В ДОУ используется набор парциальных программ: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7173416" cy="41764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smtClean="0"/>
              <a:t>1.Региональная </a:t>
            </a:r>
            <a:r>
              <a:rPr lang="ru-RU" dirty="0"/>
              <a:t>программа « Основы здорового образа жизни»  под редакцией  Н.П. Павловой - Саратов, «Научная книга» 2009 г.;</a:t>
            </a:r>
          </a:p>
          <a:p>
            <a:pPr marL="4572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«Музыкальные шедевры» О.П. </a:t>
            </a:r>
            <a:r>
              <a:rPr lang="ru-RU" dirty="0" err="1"/>
              <a:t>Радынова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3</a:t>
            </a:r>
            <a:r>
              <a:rPr lang="ru-RU" dirty="0" smtClean="0"/>
              <a:t>.«</a:t>
            </a:r>
            <a:r>
              <a:rPr lang="ru-RU" dirty="0"/>
              <a:t>Цветные  ладошки»  И.А. Лыкова М.: Сфера , 2009</a:t>
            </a:r>
          </a:p>
          <a:p>
            <a:pPr marL="4572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«Основы безопасности жизнедеятельности»/под редакцией Р.Б </a:t>
            </a:r>
            <a:r>
              <a:rPr lang="ru-RU" dirty="0" err="1"/>
              <a:t>Стёркиной</a:t>
            </a:r>
            <a:r>
              <a:rPr lang="ru-RU" dirty="0"/>
              <a:t>, </a:t>
            </a:r>
            <a:r>
              <a:rPr lang="ru-RU" dirty="0" err="1"/>
              <a:t>О.Л.Князевой</a:t>
            </a:r>
            <a:r>
              <a:rPr lang="ru-RU" dirty="0"/>
              <a:t>, Н.Н. Авдеевой,</a:t>
            </a:r>
          </a:p>
          <a:p>
            <a:pPr marL="45720" indent="0">
              <a:buNone/>
            </a:pPr>
            <a:r>
              <a:rPr lang="ru-RU" dirty="0"/>
              <a:t>5</a:t>
            </a:r>
            <a:r>
              <a:rPr lang="ru-RU" dirty="0" smtClean="0"/>
              <a:t>.«</a:t>
            </a:r>
            <a:r>
              <a:rPr lang="ru-RU" dirty="0"/>
              <a:t>Мы» </a:t>
            </a:r>
            <a:r>
              <a:rPr lang="ru-RU" dirty="0" err="1"/>
              <a:t>Н.Н.Кондратьева,Т.А.Шиленок</a:t>
            </a:r>
            <a:r>
              <a:rPr lang="ru-RU" dirty="0"/>
              <a:t>, </a:t>
            </a:r>
            <a:r>
              <a:rPr lang="ru-RU" dirty="0" err="1"/>
              <a:t>Т.А.Маркова</a:t>
            </a:r>
            <a:r>
              <a:rPr lang="ru-RU" dirty="0"/>
              <a:t>, </a:t>
            </a:r>
            <a:r>
              <a:rPr lang="ru-RU" dirty="0" err="1"/>
              <a:t>Т.А.Виноградова</a:t>
            </a:r>
            <a:r>
              <a:rPr lang="ru-RU" dirty="0"/>
              <a:t>. СПб, 1996г.</a:t>
            </a:r>
          </a:p>
          <a:p>
            <a:pPr marL="45720" indent="0">
              <a:buNone/>
            </a:pPr>
            <a:r>
              <a:rPr lang="ru-RU" dirty="0"/>
              <a:t>6</a:t>
            </a:r>
            <a:r>
              <a:rPr lang="ru-RU" dirty="0" smtClean="0"/>
              <a:t>.«</a:t>
            </a:r>
            <a:r>
              <a:rPr lang="ru-RU" dirty="0"/>
              <a:t>Приобщение   детей   к   истокам  русской  народной культуры»  О.Л. Князева,  М.Д. </a:t>
            </a:r>
            <a:r>
              <a:rPr lang="ru-RU" dirty="0" err="1"/>
              <a:t>Маханёва</a:t>
            </a:r>
            <a:r>
              <a:rPr lang="ru-RU" dirty="0"/>
              <a:t>.  СПб, изд-во «Детство-пресс», 1999</a:t>
            </a:r>
          </a:p>
          <a:p>
            <a:pPr marL="45720" indent="0">
              <a:buNone/>
            </a:pPr>
            <a:r>
              <a:rPr lang="ru-RU" dirty="0" smtClean="0"/>
              <a:t>7.«</a:t>
            </a:r>
            <a:r>
              <a:rPr lang="ru-RU" dirty="0"/>
              <a:t>Старт» </a:t>
            </a:r>
            <a:r>
              <a:rPr lang="ru-RU" dirty="0" err="1"/>
              <a:t>Л.А.Яковлевой</a:t>
            </a:r>
            <a:r>
              <a:rPr lang="ru-RU" dirty="0"/>
              <a:t>, </a:t>
            </a:r>
            <a:r>
              <a:rPr lang="ru-RU" dirty="0" err="1"/>
              <a:t>Р.А.Юдиной</a:t>
            </a:r>
            <a:r>
              <a:rPr lang="ru-RU" dirty="0"/>
              <a:t>. </a:t>
            </a:r>
          </a:p>
          <a:p>
            <a:pPr marL="45720" indent="0">
              <a:buNone/>
            </a:pPr>
            <a:r>
              <a:rPr lang="ru-RU" dirty="0"/>
              <a:t>8</a:t>
            </a:r>
            <a:r>
              <a:rPr lang="ru-RU" dirty="0" smtClean="0"/>
              <a:t>.«</a:t>
            </a:r>
            <a:r>
              <a:rPr lang="ru-RU" dirty="0"/>
              <a:t>Я,ТЫ,МЫ» Р.Б </a:t>
            </a:r>
            <a:r>
              <a:rPr lang="ru-RU" dirty="0" err="1"/>
              <a:t>Стёркиной</a:t>
            </a:r>
            <a:r>
              <a:rPr lang="ru-RU" dirty="0"/>
              <a:t>, </a:t>
            </a:r>
            <a:r>
              <a:rPr lang="ru-RU" dirty="0" err="1"/>
              <a:t>О.Л.Князевой</a:t>
            </a:r>
            <a:r>
              <a:rPr lang="ru-RU" dirty="0"/>
              <a:t>. «Дрофа» «</a:t>
            </a:r>
            <a:r>
              <a:rPr lang="ru-RU" dirty="0" err="1"/>
              <a:t>ДиК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6" name="Рисунок 5" descr="http://eois.mskobr.ru/book_images/img_5608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9396" y="2924944"/>
            <a:ext cx="103759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ookin.org.ru/book/76891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1" y="2708920"/>
            <a:ext cx="10081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bdou74rostov.ru/upload/medialibrary/193/19333d84ec35b7c1495d152dd70911f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0634">
            <a:off x="301577" y="4653136"/>
            <a:ext cx="890711" cy="13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57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4680520" cy="10114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  <a:effectLst/>
              </a:rPr>
              <a:t>Принципы формирования </a:t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Программы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708921"/>
            <a:ext cx="8143932" cy="343472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Принцип гуманизма – признания </a:t>
            </a:r>
            <a:r>
              <a:rPr lang="ru-RU" dirty="0" err="1"/>
              <a:t>самоценности</a:t>
            </a:r>
            <a:r>
              <a:rPr lang="ru-RU" dirty="0"/>
              <a:t> личности.</a:t>
            </a:r>
          </a:p>
          <a:p>
            <a:pPr lvl="0"/>
            <a:r>
              <a:rPr lang="ru-RU" dirty="0"/>
              <a:t>Принцип развивающего образования, целью которого является всестороннее развитие ребенка.</a:t>
            </a:r>
          </a:p>
          <a:p>
            <a:pPr lvl="0"/>
            <a:r>
              <a:rPr lang="ru-RU" dirty="0"/>
              <a:t>Принципы научной обоснованности и практической применимости (содержание программы соответствует основным положениям возрастной психологии и дошкольной педагогики, при этом имеет возможность реализации в массовой практике дошкольного образования).</a:t>
            </a:r>
          </a:p>
          <a:p>
            <a:pPr lvl="0"/>
            <a:r>
              <a:rPr lang="ru-RU" dirty="0"/>
              <a:t>Принцип </a:t>
            </a:r>
            <a:r>
              <a:rPr lang="ru-RU" dirty="0" err="1"/>
              <a:t>природосообразности</a:t>
            </a:r>
            <a:r>
              <a:rPr lang="ru-RU" dirty="0"/>
              <a:t>, который предполагает, что определять содержание, выбирать формы, сред­ства образования, стиль взаимодействия с каждым ребенком не­обходимо на основе целостного знания о ребенке (его физиоло­гических, психических особенностей, состояния физического здо­ровья, социально-нравственных представлений).</a:t>
            </a:r>
          </a:p>
          <a:p>
            <a:pPr lvl="0"/>
            <a:r>
              <a:rPr lang="ru-RU" dirty="0" smtClean="0"/>
              <a:t>Принцип </a:t>
            </a:r>
            <a:r>
              <a:rPr lang="ru-RU" dirty="0"/>
              <a:t>дифференциации, который позволяет организовать воспитание и обучение детей по уровню развития, состоянию здоровья (физического, психического), возрастным особенностям,   интересам и творческому потенциалу, половому признаку.</a:t>
            </a:r>
          </a:p>
          <a:p>
            <a:pPr lvl="0"/>
            <a:r>
              <a:rPr lang="ru-RU" dirty="0"/>
              <a:t>Принцип интеграции образовательных областей в соответствии с возрастными возможностями и особенностями воспитанников, спецификой и возможностями образовательных областей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416577" y="306649"/>
            <a:ext cx="1655093" cy="16935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000892" y="391960"/>
            <a:ext cx="1571636" cy="157163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5749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0100" y="2104460"/>
            <a:ext cx="7286676" cy="42534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1600" dirty="0" smtClean="0"/>
              <a:t>Принцип </a:t>
            </a:r>
            <a:r>
              <a:rPr lang="ru-RU" sz="1600" dirty="0" err="1"/>
              <a:t>культуросообразности</a:t>
            </a:r>
            <a:r>
              <a:rPr lang="ru-RU" sz="1600" dirty="0"/>
              <a:t>, который реализуется в ходе воспитания детей, как на общечеловеческих культурных ценностях, так и на ценностях, присущих региональ­ной культуре и данному социуму.</a:t>
            </a:r>
          </a:p>
          <a:p>
            <a:pPr lvl="0"/>
            <a:r>
              <a:rPr lang="ru-RU" sz="1600" dirty="0"/>
              <a:t>Принцип вариативности и инвариантности.</a:t>
            </a:r>
          </a:p>
          <a:p>
            <a:pPr lvl="0"/>
            <a:r>
              <a:rPr lang="ru-RU" sz="1600" dirty="0"/>
              <a:t>Принцип разумного «минимума» (соответствие критериям полноты, необходимости и достаточности, что позволяет решать поставленные цели и задачи только на необходимом и достаточном материале, максимально приближаться к разумному «минимуму»).</a:t>
            </a:r>
          </a:p>
          <a:p>
            <a:pPr lvl="0"/>
            <a:r>
              <a:rPr lang="ru-RU" sz="1600" dirty="0"/>
              <a:t>Принцип единства воспитательных, развивающих и обучающих целей и задач процесса образования детей дошкольного возраста, в процессе реализации которых формируются такие знания, умения и навыки, которые имеют непосредственное отношение к развитию детей дошкольного возраста.</a:t>
            </a:r>
          </a:p>
          <a:p>
            <a:pPr lvl="0"/>
            <a:r>
              <a:rPr lang="ru-RU" sz="1600" dirty="0"/>
              <a:t>Принцип комплексно-тематического построения образовательного процесса.</a:t>
            </a:r>
          </a:p>
          <a:p>
            <a:pPr lvl="0"/>
            <a:r>
              <a:rPr lang="ru-RU" sz="1600" dirty="0"/>
              <a:t>Принцип решения программных образовательных задач в совместной деятельности взрослого и детей и самостоятельной деятельности детей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образования.</a:t>
            </a:r>
          </a:p>
          <a:p>
            <a:pPr lvl="0"/>
            <a:r>
              <a:rPr lang="ru-RU" sz="1600" dirty="0"/>
              <a:t>Принцип построения образовательного процесса на адекватных возрасту формах работы с детьми, ведущей из которых является игра.</a:t>
            </a:r>
          </a:p>
          <a:p>
            <a:endParaRPr lang="ru-RU" dirty="0"/>
          </a:p>
        </p:txBody>
      </p:sp>
      <p:pic>
        <p:nvPicPr>
          <p:cNvPr id="4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15" y="254022"/>
            <a:ext cx="1928827" cy="14807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3" cstate="print"/>
          <a:srcRect l="25605" t="22859" r="19254" b="32033"/>
          <a:stretch>
            <a:fillRect/>
          </a:stretch>
        </p:blipFill>
        <p:spPr bwMode="auto">
          <a:xfrm flipH="1">
            <a:off x="357158" y="238104"/>
            <a:ext cx="2286016" cy="152401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12068"/>
            <a:ext cx="403244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FF0000"/>
                </a:solidFill>
                <a:effectLst/>
              </a:rPr>
              <a:t>Принципы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формирования Программы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5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04664"/>
            <a:ext cx="7622232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Образовательные области через которые реализуется ООП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928670"/>
            <a:ext cx="7992888" cy="511256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Физическое развитие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»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Цель-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гармоничное </a:t>
            </a:r>
            <a:r>
              <a:rPr lang="ru-RU" sz="1800" i="1" dirty="0">
                <a:solidFill>
                  <a:schemeClr val="tx1"/>
                </a:solidFill>
                <a:latin typeface="+mj-lt"/>
              </a:rPr>
              <a:t>физическое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развитие, </a:t>
            </a:r>
            <a:r>
              <a:rPr lang="ru-RU" sz="1800" i="1" dirty="0">
                <a:solidFill>
                  <a:schemeClr val="tx1"/>
                </a:solidFill>
                <a:latin typeface="+mj-lt"/>
              </a:rPr>
              <a:t>формирование интереса и ценностного отношения к занятиям физической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культурой, </a:t>
            </a:r>
            <a:r>
              <a:rPr lang="ru-RU" sz="1800" i="1" dirty="0">
                <a:solidFill>
                  <a:schemeClr val="tx1"/>
                </a:solidFill>
                <a:latin typeface="+mj-lt"/>
              </a:rPr>
              <a:t>формирование основ здорового образа жизни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Социально-коммуникативное развитие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»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 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Цель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- позитивная социализация детей дошкольного возраста, приобщение детей к социокультурным нормам, традициям семьи, общества и государства.</a:t>
            </a:r>
          </a:p>
          <a:p>
            <a:pPr marL="45720" indent="0">
              <a:buNone/>
            </a:pPr>
            <a:endParaRPr lang="ru-RU" sz="1800" dirty="0" smtClean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Речевое развитие»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Цель - 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формирование устной речи и навыков речевого общения с </a:t>
            </a:r>
            <a:r>
              <a:rPr lang="ru-RU" sz="1800" dirty="0" err="1">
                <a:solidFill>
                  <a:schemeClr val="tx1"/>
                </a:solidFill>
                <a:latin typeface="+mj-lt"/>
              </a:rPr>
              <a:t>окружающимина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 основе овладения литературным языком своего народа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Познавательное развитие»</a:t>
            </a:r>
            <a:endParaRPr lang="ru-RU" sz="1800" dirty="0">
              <a:solidFill>
                <a:srgbClr val="C00000"/>
              </a:solidFill>
              <a:latin typeface="+mj-lt"/>
            </a:endParaRPr>
          </a:p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Цель -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</a:p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«Художественно-эстетическое развитие»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Цель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- формирование интереса к эстетической стороне окружающей действительности, удовлетворение потребности детей в самовыражении, развития музыкальности детей, способности эмоционально воспринимать музыку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60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- детский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«Теремок»» 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для детей дошкольного возраста является звеном муниципальной образовательной системы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Балаковского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района, обеспечивающим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-образовательный процесс, охрану и укрепление физического и психического здоровья детей, развитие их индивидуальных способностей.  </a:t>
            </a:r>
          </a:p>
          <a:p>
            <a:pPr marL="4572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ttp://23shk.ucoz.ru/kartinki/bordur-de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7000924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45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1702" y="476673"/>
            <a:ext cx="7704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ЦРР - детский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«Теремок»» 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разностороннее развитие детей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2-х до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ДОУ функционирует 13 групп общеразвивающей направленности.</a:t>
            </a:r>
          </a:p>
          <a:p>
            <a:pPr algn="just"/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093583"/>
              </p:ext>
            </p:extLst>
          </p:nvPr>
        </p:nvGraphicFramePr>
        <p:xfrm>
          <a:off x="1619671" y="1537763"/>
          <a:ext cx="5951985" cy="24058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3995"/>
                <a:gridCol w="1983995"/>
                <a:gridCol w="1983995"/>
              </a:tblGrid>
              <a:tr h="475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детей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групп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1младшая группа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2-3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младшая группа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3-4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4-5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3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5-6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4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к школе группа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6-8 лет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4037997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 ДОУ 5 дней в неделю 12 часов (7.00-19.00)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SAM_0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642369"/>
            <a:ext cx="2643206" cy="1982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фото осенгь2010\IMG_3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9" y="4673284"/>
            <a:ext cx="2571767" cy="192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\9 мая 2011\SAM_0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714884"/>
            <a:ext cx="2500330" cy="1875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80920" cy="446243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</a:rPr>
              <a:t>Нормативная база</a:t>
            </a:r>
            <a:br>
              <a:rPr lang="ru-RU" sz="20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«Закон </a:t>
            </a:r>
            <a:r>
              <a:rPr lang="ru-RU" sz="1600" dirty="0">
                <a:solidFill>
                  <a:schemeClr val="tx1"/>
                </a:solidFill>
                <a:effectLst/>
              </a:rPr>
              <a:t>об образовании РФ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«</a:t>
            </a:r>
            <a:r>
              <a:rPr lang="ru-RU" sz="1600" dirty="0">
                <a:solidFill>
                  <a:schemeClr val="tx1"/>
                </a:solidFill>
                <a:effectLst/>
              </a:rPr>
              <a:t>Санитарно-эпидемиологические требования к устройству, содержанию и организации режима работы дошкольных организациях. СанПиН 2.4.1.3049-13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</a:t>
            </a: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«</a:t>
            </a:r>
            <a:r>
              <a:rPr lang="ru-RU" sz="1600" dirty="0">
                <a:solidFill>
                  <a:schemeClr val="tx1"/>
                </a:solidFill>
                <a:effectLst/>
              </a:rPr>
              <a:t>Федеральные государственные образовательные стандарты к структуре основной образовательной программы дошкольного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образования»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-   Постановление </a:t>
            </a:r>
            <a:r>
              <a:rPr lang="ru-RU" sz="1600" dirty="0">
                <a:solidFill>
                  <a:schemeClr val="tx1"/>
                </a:solidFill>
                <a:effectLst/>
              </a:rPr>
              <a:t>правительства РФ № 662 «Об осуществлении мониторинга системы образования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sz="1600" dirty="0">
                <a:solidFill>
                  <a:schemeClr val="tx1"/>
                </a:solidFill>
                <a:effectLst/>
              </a:rPr>
              <a:t>Приказ Министерства образования и науки РФ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1600" dirty="0">
                <a:solidFill>
                  <a:schemeClr val="tx1"/>
                </a:solidFill>
                <a:effectLst/>
              </a:rPr>
              <a:t>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Устав МАДОУ  ЦРР-детский сад № 70 «Теремок»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Локальными актами ДОУ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- Программой развития ДОУ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47"/>
            <a:ext cx="8640960" cy="72007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Основная образовательная программа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МАДОУ ЦРР детский сад </a:t>
            </a:r>
          </a:p>
          <a:p>
            <a:pPr marL="45720" indent="0"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                                          № 70 «Теремок» </a:t>
            </a:r>
            <a:endParaRPr lang="ru-RU" sz="2000" dirty="0"/>
          </a:p>
        </p:txBody>
      </p:sp>
      <p:pic>
        <p:nvPicPr>
          <p:cNvPr id="5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20773428">
            <a:off x="712068" y="4694835"/>
            <a:ext cx="1265196" cy="193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186" y="4725143"/>
            <a:ext cx="1212937" cy="184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09235"/>
            <a:ext cx="1330741" cy="186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467361">
            <a:off x="7708666" y="4755271"/>
            <a:ext cx="1033802" cy="167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921" y="3676979"/>
            <a:ext cx="3143250" cy="857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96944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Основная </a:t>
            </a:r>
            <a:r>
              <a:rPr lang="ru-RU" sz="2800" dirty="0">
                <a:solidFill>
                  <a:srgbClr val="FF0000"/>
                </a:solidFill>
              </a:rPr>
              <a:t>образовательная программа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МАДОУ  ЦРР детского сада № 70 «Теремок»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257926"/>
            <a:ext cx="8280920" cy="1195410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2000" dirty="0">
                <a:solidFill>
                  <a:srgbClr val="FF0000"/>
                </a:solidFill>
              </a:rPr>
              <a:t>разработана с учетом </a:t>
            </a:r>
            <a:r>
              <a:rPr lang="ru-RU" sz="2000" dirty="0" smtClean="0">
                <a:solidFill>
                  <a:srgbClr val="FF0000"/>
                </a:solidFill>
              </a:rPr>
              <a:t>«Основной </a:t>
            </a:r>
            <a:r>
              <a:rPr lang="ru-RU" sz="2000" dirty="0">
                <a:solidFill>
                  <a:srgbClr val="FF0000"/>
                </a:solidFill>
              </a:rPr>
              <a:t>образовательной программа дошкольного образования </a:t>
            </a:r>
            <a:r>
              <a:rPr lang="ru-RU" sz="2000" b="1" dirty="0">
                <a:solidFill>
                  <a:srgbClr val="FF0000"/>
                </a:solidFill>
              </a:rPr>
              <a:t>«Детство</a:t>
            </a:r>
            <a:r>
              <a:rPr lang="ru-RU" sz="2000" b="1" dirty="0" smtClean="0">
                <a:solidFill>
                  <a:srgbClr val="FF0000"/>
                </a:solidFill>
              </a:rPr>
              <a:t>» </a:t>
            </a:r>
            <a:r>
              <a:rPr lang="ru-RU" sz="2000" dirty="0" smtClean="0">
                <a:solidFill>
                  <a:srgbClr val="FF0000"/>
                </a:solidFill>
              </a:rPr>
              <a:t>под </a:t>
            </a:r>
            <a:r>
              <a:rPr lang="ru-RU" sz="2000" dirty="0">
                <a:solidFill>
                  <a:srgbClr val="FF0000"/>
                </a:solidFill>
              </a:rPr>
              <a:t>ред. </a:t>
            </a:r>
            <a:r>
              <a:rPr lang="ru-RU" sz="2000" dirty="0" err="1">
                <a:solidFill>
                  <a:srgbClr val="FF0000"/>
                </a:solidFill>
              </a:rPr>
              <a:t>Т.И.Бабаевой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А.Г.Гогоберидзе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З.А.Михайловой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2000" dirty="0"/>
          </a:p>
        </p:txBody>
      </p:sp>
      <p:pic>
        <p:nvPicPr>
          <p:cNvPr id="4" name="Рисунок 3" descr="http://ds48.centerstart.ru/sites/ds48.centerstart.ru/files/scan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54286">
            <a:off x="3254411" y="1775653"/>
            <a:ext cx="2055123" cy="27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27989" flipH="1">
            <a:off x="6118611" y="1913208"/>
            <a:ext cx="2351825" cy="2398489"/>
          </a:xfrm>
          <a:prstGeom prst="flowChartConnector">
            <a:avLst/>
          </a:prstGeom>
          <a:noFill/>
          <a:effectLst>
            <a:softEdge rad="63500"/>
          </a:effectLst>
        </p:spPr>
      </p:pic>
      <p:pic>
        <p:nvPicPr>
          <p:cNvPr id="9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 rot="19688652">
            <a:off x="378059" y="2066238"/>
            <a:ext cx="2475698" cy="2269390"/>
          </a:xfrm>
          <a:prstGeom prst="ellipse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8782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5232" y="2060848"/>
            <a:ext cx="8064896" cy="531397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Цель  программы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 создать  каждому  ребенку  в  детском  саду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возможность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 развития  способностей,  широкого  взаимодействия  с  миром,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активного 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практикования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в  разных  видах  деятельности,  творческой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самореализации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 Программа  направлена  на  развитие  самостоятельности,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познавательной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 коммуникативной  активности,  социальной  уверенности 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ценностных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ориентаций, определяющих поведение, деятельность и отношение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ребенка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 миру.</a:t>
            </a:r>
          </a:p>
        </p:txBody>
      </p:sp>
      <p:pic>
        <p:nvPicPr>
          <p:cNvPr id="11" name="Рисунок 10" descr="http://s9.uploads.ru/t/LCUTf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" y="500042"/>
            <a:ext cx="2857521" cy="121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794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916833"/>
            <a:ext cx="8064896" cy="4017832"/>
          </a:xfrm>
        </p:spPr>
        <p:txBody>
          <a:bodyPr/>
          <a:lstStyle/>
          <a:p>
            <a:pPr marL="0" lvl="4"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Эти слова определяют три взаимосвязанных линии развития ребенка, которые пронизывают все разделы программы, придавая ей целостность и единую направленность.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9" y="332657"/>
            <a:ext cx="7632848" cy="1368152"/>
          </a:xfrm>
        </p:spPr>
        <p:txBody>
          <a:bodyPr/>
          <a:lstStyle/>
          <a:p>
            <a:pPr marL="182880" lvl="4"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>
                <a:solidFill>
                  <a:srgbClr val="FF0000"/>
                </a:solidFill>
              </a:rPr>
              <a:t>Девиз программы: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Чувствовать – Познавать – Творить».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F:\Адаптация\реб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9846" flipH="1">
            <a:off x="532532" y="3418045"/>
            <a:ext cx="2728995" cy="2122333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  <p:pic>
        <p:nvPicPr>
          <p:cNvPr id="9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3" cstate="print"/>
          <a:srcRect r="3713" b="5714"/>
          <a:stretch>
            <a:fillRect/>
          </a:stretch>
        </p:blipFill>
        <p:spPr bwMode="auto">
          <a:xfrm rot="511726">
            <a:off x="5826284" y="3477909"/>
            <a:ext cx="2847160" cy="1916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600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22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6864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Основные направления развития детей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7920880" cy="49685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Содержание Программы включает совокупность образовательных областей, которые обеспечивает разностороннее развитие детей с учетом их возрастных и индивидуальных особенностей по основным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направлениям, это: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физическое развитие,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социально-личностное развитие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познавательно-речевое развитие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mistergid.ru/image/upload/2011-08-07/330026694634_86525_image0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'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6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10081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Основная образовательная программа 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МАДОУ </a:t>
            </a:r>
            <a:r>
              <a:rPr lang="ru-RU" altLang="ru-RU" sz="2400" dirty="0" smtClean="0">
                <a:solidFill>
                  <a:srgbClr val="FF0000"/>
                </a:solidFill>
              </a:rPr>
              <a:t>ЦРР детский сад № 70 «Теремок»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344816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u="sng" dirty="0" smtClean="0"/>
              <a:t>Задачи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охрана </a:t>
            </a:r>
            <a:r>
              <a:rPr lang="ru-RU" altLang="ru-RU" b="1" dirty="0">
                <a:solidFill>
                  <a:srgbClr val="002060"/>
                </a:solidFill>
              </a:rPr>
              <a:t>и укрепление физического и психического здоровья детей, в том числе их эмоционального благополучия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b="1" dirty="0">
                <a:solidFill>
                  <a:srgbClr val="002060"/>
                </a:solidFill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b="1" dirty="0">
                <a:solidFill>
                  <a:srgbClr val="002060"/>
                </a:solidFill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b="1" dirty="0">
                <a:solidFill>
                  <a:srgbClr val="002060"/>
                </a:solidFill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2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935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АВТОНОМНОЕ  ДОШКОЛЬНОЕ ОБРАЗОВАТЕЛЬНОЕ УЧРЕЖДЕНИЕ  ЦЕНТР РАЗВИТИЯ РЕБЕНКА - ДЕТСКИЙ САД  № 70 «ТЕРЕМОК»</vt:lpstr>
      <vt:lpstr>Слайд 2</vt:lpstr>
      <vt:lpstr>Слайд 3</vt:lpstr>
      <vt:lpstr>Нормативная база -«Закон об образовании РФ» - «Санитарно-эпидемиологические требования к устройству, содержанию и организации режима работы дошкольных организациях. СанПиН 2.4.1.3049-13» - «Федеральные государственные образовательные стандарты к структуре основной образовательной программы дошкольного образования»  -   Постановление правительства РФ № 662 «Об осуществлении мониторинга системы образования» - Приказ Министерства образования и науки РФ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 - Устав МАДОУ  ЦРР-детский сад № 70 «Теремок» - Локальными актами ДОУ - Программой развития ДОУ </vt:lpstr>
      <vt:lpstr>   Основная образовательная программа  МАДОУ  ЦРР детского сада № 70 «Теремок»</vt:lpstr>
      <vt:lpstr>Слайд 6</vt:lpstr>
      <vt:lpstr>Девиз программы:  «Чувствовать – Познавать – Творить».  </vt:lpstr>
      <vt:lpstr>Основные направления развития детей</vt:lpstr>
      <vt:lpstr>Основная образовательная программа  МАДОУ ЦРР детский сад № 70 «Теремок»  </vt:lpstr>
      <vt:lpstr>Основная образовательная программа  МАДОУ ЦРР – детский сад № 70 «Теремок»  </vt:lpstr>
      <vt:lpstr> Приоритетные направления деятельности детского сада </vt:lpstr>
      <vt:lpstr>В ДОУ используется набор парциальных программ: </vt:lpstr>
      <vt:lpstr>Принципы формирования  Программы</vt:lpstr>
      <vt:lpstr>Принципы формирования Программы</vt:lpstr>
      <vt:lpstr>Образовательные области через которые реализуется ООП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№ 19</dc:title>
  <dc:creator>DOU70</dc:creator>
  <cp:lastModifiedBy>Владимир</cp:lastModifiedBy>
  <cp:revision>52</cp:revision>
  <cp:lastPrinted>2014-01-30T12:59:03Z</cp:lastPrinted>
  <dcterms:created xsi:type="dcterms:W3CDTF">2014-01-28T08:18:13Z</dcterms:created>
  <dcterms:modified xsi:type="dcterms:W3CDTF">2016-03-28T19:41:58Z</dcterms:modified>
</cp:coreProperties>
</file>