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8" r:id="rId3"/>
    <p:sldId id="270" r:id="rId4"/>
    <p:sldId id="261" r:id="rId5"/>
    <p:sldId id="272" r:id="rId6"/>
    <p:sldId id="260" r:id="rId7"/>
    <p:sldId id="279" r:id="rId8"/>
    <p:sldId id="259" r:id="rId9"/>
    <p:sldId id="274" r:id="rId10"/>
    <p:sldId id="258" r:id="rId11"/>
    <p:sldId id="275" r:id="rId12"/>
    <p:sldId id="257" r:id="rId13"/>
    <p:sldId id="277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4660"/>
  </p:normalViewPr>
  <p:slideViewPr>
    <p:cSldViewPr>
      <p:cViewPr varScale="1">
        <p:scale>
          <a:sx n="107" d="100"/>
          <a:sy n="107" d="100"/>
        </p:scale>
        <p:origin x="-5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Развитие связной речи дошкольников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7" name="Picture 3" descr="C:\Users\ADM\Desktop\konkurs_chten_2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76996"/>
            <a:ext cx="4758592" cy="356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12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Связная речь детей 5 – 6 лет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Развиваем монолог, совершенствуем диалог: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Пересказ (небольшие сказки)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Рассказ по плану, образцу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Рассказ из личного опыта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Творческое рассказывание (на предложенную тему)</a:t>
            </a:r>
          </a:p>
          <a:p>
            <a:pPr marL="0" indent="0" algn="ctr">
              <a:buNone/>
            </a:pP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Формируется на основе </a:t>
            </a:r>
            <a:r>
              <a:rPr lang="ru-RU" u="sng" dirty="0" err="1" smtClean="0">
                <a:solidFill>
                  <a:schemeClr val="accent2">
                    <a:lumMod val="75000"/>
                  </a:schemeClr>
                </a:solidFill>
              </a:rPr>
              <a:t>лексико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 – грамматических категорий</a:t>
            </a:r>
          </a:p>
        </p:txBody>
      </p:sp>
    </p:spTree>
    <p:extLst>
      <p:ext uri="{BB962C8B-B14F-4D97-AF65-F5344CB8AC3E}">
        <p14:creationId xmlns:p14="http://schemas.microsoft.com/office/powerpoint/2010/main" val="400759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67744" y="5334000"/>
            <a:ext cx="4648200" cy="609600"/>
          </a:xfrm>
          <a:prstGeom prst="ellipse">
            <a:avLst/>
          </a:prstGeom>
          <a:solidFill>
            <a:srgbClr val="00FF00"/>
          </a:soli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ru-RU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2572544" y="4907756"/>
            <a:ext cx="3962400" cy="457200"/>
            <a:chOff x="1344" y="3072"/>
            <a:chExt cx="2496" cy="288"/>
          </a:xfrm>
        </p:grpSpPr>
        <p:sp>
          <p:nvSpPr>
            <p:cNvPr id="4" name="Oval 2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344" y="3072"/>
              <a:ext cx="2496" cy="288"/>
            </a:xfrm>
            <a:prstGeom prst="ellipse">
              <a:avLst/>
            </a:prstGeom>
            <a:solidFill>
              <a:srgbClr val="FF0066"/>
            </a:solidFill>
            <a:ln w="9525"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66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5" name="Text Box 35"/>
            <p:cNvSpPr txBox="1">
              <a:spLocks noChangeArrowheads="1"/>
            </p:cNvSpPr>
            <p:nvPr/>
          </p:nvSpPr>
          <p:spPr bwMode="auto">
            <a:xfrm>
              <a:off x="2064" y="3120"/>
              <a:ext cx="11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 smtClean="0"/>
                <a:t>3 – 4 года</a:t>
              </a:r>
              <a:endParaRPr lang="ru-RU" b="1" dirty="0"/>
            </a:p>
          </p:txBody>
        </p:sp>
      </p:grpSp>
      <p:sp>
        <p:nvSpPr>
          <p:cNvPr id="6" name="Oval 3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01144" y="4496424"/>
            <a:ext cx="3505200" cy="457200"/>
          </a:xfrm>
          <a:prstGeom prst="ellipse">
            <a:avLst/>
          </a:prstGeom>
          <a:solidFill>
            <a:srgbClr val="FFFF00"/>
          </a:soli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3067199" y="4085038"/>
            <a:ext cx="2971800" cy="457200"/>
            <a:chOff x="1728" y="2544"/>
            <a:chExt cx="1872" cy="288"/>
          </a:xfrm>
        </p:grpSpPr>
        <p:sp>
          <p:nvSpPr>
            <p:cNvPr id="8" name="Oval 2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728" y="2544"/>
              <a:ext cx="1872" cy="288"/>
            </a:xfrm>
            <a:prstGeom prst="ellipse">
              <a:avLst/>
            </a:prstGeom>
            <a:solidFill>
              <a:srgbClr val="66FFFF"/>
            </a:solidFill>
            <a:ln w="9525"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66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" name="Text Box 19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088" y="2576"/>
              <a:ext cx="11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 smtClean="0"/>
                <a:t>5 – 6 лет</a:t>
              </a:r>
              <a:endParaRPr lang="ru-RU" b="1" dirty="0"/>
            </a:p>
          </p:txBody>
        </p:sp>
      </p:grp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3753644" y="452539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/>
              <a:t>4 – 5 лет</a:t>
            </a:r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3715544" y="545465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/>
              <a:t>2 – 3 года</a:t>
            </a:r>
            <a:endParaRPr lang="ru-RU" b="1" dirty="0"/>
          </a:p>
        </p:txBody>
      </p:sp>
      <p:grpSp>
        <p:nvGrpSpPr>
          <p:cNvPr id="12" name="Group 32"/>
          <p:cNvGrpSpPr>
            <a:grpSpLocks/>
          </p:cNvGrpSpPr>
          <p:nvPr/>
        </p:nvGrpSpPr>
        <p:grpSpPr bwMode="auto">
          <a:xfrm>
            <a:off x="3371999" y="3657600"/>
            <a:ext cx="2362200" cy="457200"/>
            <a:chOff x="1920" y="2256"/>
            <a:chExt cx="1488" cy="288"/>
          </a:xfrm>
        </p:grpSpPr>
        <p:sp>
          <p:nvSpPr>
            <p:cNvPr id="13" name="Oval 2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920" y="2256"/>
              <a:ext cx="1488" cy="288"/>
            </a:xfrm>
            <a:prstGeom prst="ellipse">
              <a:avLst/>
            </a:prstGeom>
            <a:solidFill>
              <a:srgbClr val="FF0066"/>
            </a:solidFill>
            <a:ln w="9525"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66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2088" y="2256"/>
              <a:ext cx="11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 smtClean="0"/>
                <a:t>6 – 7 лет</a:t>
              </a:r>
              <a:endParaRPr lang="ru-RU" b="1" dirty="0"/>
            </a:p>
          </p:txBody>
        </p:sp>
      </p:grpSp>
      <p:pic>
        <p:nvPicPr>
          <p:cNvPr id="5122" name="Picture 2" descr="C:\Users\ADM\Desktop\74299063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57250"/>
            <a:ext cx="1257322" cy="113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91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Связная речь детей 6 – 7 лет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Совершенствуем монолог и диалог: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Координированный диалог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Пересказ (литературные тексты и их драматизация)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Рассказы о предметах, по сюжетным картинам и сериям картин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Рассказы из личного опыта, составление писем, поздравлений, рекламы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Составление сказок, загадок,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небылиц</a:t>
            </a:r>
          </a:p>
          <a:p>
            <a:pPr>
              <a:buFont typeface="Wingdings" pitchFamily="2" charset="2"/>
              <a:buChar char="ü"/>
            </a:pPr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Формируется на основе </a:t>
            </a:r>
            <a:r>
              <a:rPr lang="ru-RU" u="sng" dirty="0" err="1" smtClean="0">
                <a:solidFill>
                  <a:schemeClr val="accent2">
                    <a:lumMod val="75000"/>
                  </a:schemeClr>
                </a:solidFill>
              </a:rPr>
              <a:t>лексико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 – грамматических категорий</a:t>
            </a:r>
            <a:endParaRPr lang="ru-RU" u="sng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3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339752" y="5301208"/>
            <a:ext cx="4648200" cy="609600"/>
            <a:chOff x="1152" y="3264"/>
            <a:chExt cx="2928" cy="384"/>
          </a:xfrm>
        </p:grpSpPr>
        <p:sp>
          <p:nvSpPr>
            <p:cNvPr id="5" name="Oval 2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52" y="3264"/>
              <a:ext cx="2928" cy="384"/>
            </a:xfrm>
            <a:prstGeom prst="ellipse">
              <a:avLst/>
            </a:prstGeom>
            <a:solidFill>
              <a:srgbClr val="00FF00"/>
            </a:solidFill>
            <a:ln w="9525"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" name="Text Box 36"/>
            <p:cNvSpPr txBox="1">
              <a:spLocks noChangeArrowheads="1"/>
            </p:cNvSpPr>
            <p:nvPr/>
          </p:nvSpPr>
          <p:spPr bwMode="auto">
            <a:xfrm>
              <a:off x="2040" y="3360"/>
              <a:ext cx="115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b="1" dirty="0" smtClean="0"/>
                <a:t>2 – 3 года</a:t>
              </a:r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2682652" y="4844008"/>
            <a:ext cx="3962400" cy="457200"/>
            <a:chOff x="1344" y="3072"/>
            <a:chExt cx="2496" cy="288"/>
          </a:xfrm>
        </p:grpSpPr>
        <p:sp>
          <p:nvSpPr>
            <p:cNvPr id="8" name="Oval 2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344" y="3072"/>
              <a:ext cx="2496" cy="288"/>
            </a:xfrm>
            <a:prstGeom prst="ellipse">
              <a:avLst/>
            </a:prstGeom>
            <a:solidFill>
              <a:srgbClr val="FF0066"/>
            </a:solidFill>
            <a:ln w="9525"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66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" name="Text Box 35"/>
            <p:cNvSpPr txBox="1">
              <a:spLocks noChangeArrowheads="1"/>
            </p:cNvSpPr>
            <p:nvPr/>
          </p:nvSpPr>
          <p:spPr bwMode="auto">
            <a:xfrm>
              <a:off x="2064" y="3120"/>
              <a:ext cx="11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b="1" dirty="0" smtClean="0"/>
                <a:t>3 – 4 года</a:t>
              </a:r>
              <a:endParaRPr lang="ru-RU" b="1" dirty="0"/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2911252" y="4337750"/>
            <a:ext cx="3505200" cy="457200"/>
            <a:chOff x="1536" y="2784"/>
            <a:chExt cx="2208" cy="288"/>
          </a:xfrm>
        </p:grpSpPr>
        <p:sp>
          <p:nvSpPr>
            <p:cNvPr id="11" name="Oval 3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536" y="2784"/>
              <a:ext cx="2208" cy="288"/>
            </a:xfrm>
            <a:prstGeom prst="ellipse">
              <a:avLst/>
            </a:prstGeom>
            <a:solidFill>
              <a:srgbClr val="FFFF00"/>
            </a:solidFill>
            <a:ln w="9525"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auto">
            <a:xfrm>
              <a:off x="2112" y="2832"/>
              <a:ext cx="10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b="1" dirty="0" smtClean="0"/>
                <a:t>4 – 5 лет</a:t>
              </a:r>
              <a:endParaRPr lang="ru-RU" b="1" dirty="0"/>
            </a:p>
          </p:txBody>
        </p:sp>
      </p:grpSp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3139852" y="3880550"/>
            <a:ext cx="2971800" cy="457200"/>
            <a:chOff x="1728" y="2544"/>
            <a:chExt cx="1872" cy="288"/>
          </a:xfrm>
        </p:grpSpPr>
        <p:sp>
          <p:nvSpPr>
            <p:cNvPr id="14" name="Oval 2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728" y="2544"/>
              <a:ext cx="1872" cy="288"/>
            </a:xfrm>
            <a:prstGeom prst="ellipse">
              <a:avLst/>
            </a:prstGeom>
            <a:solidFill>
              <a:srgbClr val="66FFFF"/>
            </a:solidFill>
            <a:ln w="9525"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66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" name="Text Box 19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112" y="2592"/>
              <a:ext cx="11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b="1" dirty="0" smtClean="0"/>
                <a:t>5 – 6 лет</a:t>
              </a:r>
              <a:endParaRPr lang="ru-RU" b="1" dirty="0"/>
            </a:p>
          </p:txBody>
        </p:sp>
      </p:grpSp>
      <p:grpSp>
        <p:nvGrpSpPr>
          <p:cNvPr id="16" name="Group 32"/>
          <p:cNvGrpSpPr>
            <a:grpSpLocks/>
          </p:cNvGrpSpPr>
          <p:nvPr/>
        </p:nvGrpSpPr>
        <p:grpSpPr bwMode="auto">
          <a:xfrm>
            <a:off x="3444652" y="3423350"/>
            <a:ext cx="2362200" cy="457200"/>
            <a:chOff x="1920" y="2256"/>
            <a:chExt cx="1488" cy="288"/>
          </a:xfrm>
        </p:grpSpPr>
        <p:sp>
          <p:nvSpPr>
            <p:cNvPr id="17" name="Oval 28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920" y="2256"/>
              <a:ext cx="1488" cy="288"/>
            </a:xfrm>
            <a:prstGeom prst="ellipse">
              <a:avLst/>
            </a:prstGeom>
            <a:solidFill>
              <a:srgbClr val="FF0066"/>
            </a:solidFill>
            <a:ln w="9525"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66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2112" y="2256"/>
              <a:ext cx="11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ru-RU" b="1" dirty="0" smtClean="0"/>
                <a:t>6 – 7 лет</a:t>
              </a:r>
              <a:endParaRPr lang="ru-RU" b="1" dirty="0"/>
            </a:p>
          </p:txBody>
        </p:sp>
      </p:grpSp>
      <p:sp>
        <p:nvSpPr>
          <p:cNvPr id="19" name="Oval 31"/>
          <p:cNvSpPr>
            <a:spLocks noChangeArrowheads="1"/>
          </p:cNvSpPr>
          <p:nvPr/>
        </p:nvSpPr>
        <p:spPr bwMode="auto">
          <a:xfrm rot="16200000">
            <a:off x="3997102" y="2566100"/>
            <a:ext cx="1257300" cy="457200"/>
          </a:xfrm>
          <a:prstGeom prst="ellipse">
            <a:avLst/>
          </a:prstGeom>
          <a:solidFill>
            <a:srgbClr val="FF99FF"/>
          </a:soli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Развитие связной речи детей  2 – 7 лет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Объект 20"/>
          <p:cNvSpPr>
            <a:spLocks noGrp="1"/>
          </p:cNvSpPr>
          <p:nvPr>
            <p:ph idx="1"/>
          </p:nvPr>
        </p:nvSpPr>
        <p:spPr>
          <a:xfrm>
            <a:off x="1463040" y="2119256"/>
            <a:ext cx="6349320" cy="38300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22993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\Desktop\cd0e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18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Развитие связной речи детей  2 – 7 лет</a:t>
            </a:r>
            <a:endParaRPr lang="ru-RU" dirty="0"/>
          </a:p>
        </p:txBody>
      </p:sp>
      <p:sp>
        <p:nvSpPr>
          <p:cNvPr id="4" name="Oval 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-600000">
            <a:off x="1259632" y="4876800"/>
            <a:ext cx="4648200" cy="609600"/>
          </a:xfrm>
          <a:prstGeom prst="ellipse">
            <a:avLst/>
          </a:prstGeom>
          <a:solidFill>
            <a:srgbClr val="00FF00"/>
          </a:soli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" name="Oval 26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480000">
            <a:off x="3707904" y="5181600"/>
            <a:ext cx="3962400" cy="457200"/>
          </a:xfrm>
          <a:prstGeom prst="ellipse">
            <a:avLst/>
          </a:prstGeom>
          <a:solidFill>
            <a:srgbClr val="FF0066"/>
          </a:soli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00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ru-RU"/>
          </a:p>
        </p:txBody>
      </p:sp>
      <p:sp>
        <p:nvSpPr>
          <p:cNvPr id="10" name="Oval 30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-600000">
            <a:off x="2438400" y="4495800"/>
            <a:ext cx="3505200" cy="457200"/>
          </a:xfrm>
          <a:prstGeom prst="ellipse">
            <a:avLst/>
          </a:prstGeom>
          <a:solidFill>
            <a:srgbClr val="FFFF00"/>
          </a:soli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3" name="Oval 29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-780000">
            <a:off x="4706399" y="4724400"/>
            <a:ext cx="2971800" cy="457200"/>
          </a:xfrm>
          <a:prstGeom prst="ellipse">
            <a:avLst/>
          </a:prstGeom>
          <a:solidFill>
            <a:srgbClr val="66FFFF"/>
          </a:soli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6" name="Oval 28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720000">
            <a:off x="1907704" y="4038600"/>
            <a:ext cx="2362200" cy="457200"/>
          </a:xfrm>
          <a:prstGeom prst="ellipse">
            <a:avLst/>
          </a:prstGeom>
          <a:solidFill>
            <a:srgbClr val="FF0066"/>
          </a:soli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00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6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67744" y="5234866"/>
            <a:ext cx="4648200" cy="609600"/>
          </a:xfrm>
          <a:prstGeom prst="ellipse">
            <a:avLst/>
          </a:prstGeom>
          <a:solidFill>
            <a:srgbClr val="00FF00"/>
          </a:soli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ru-RU" dirty="0"/>
          </a:p>
        </p:txBody>
      </p:sp>
      <p:sp>
        <p:nvSpPr>
          <p:cNvPr id="3" name="Text Box 3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677444" y="5333999"/>
            <a:ext cx="182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/>
              <a:t>2 – 3 года</a:t>
            </a:r>
            <a:endParaRPr lang="ru-RU" b="1" dirty="0"/>
          </a:p>
        </p:txBody>
      </p:sp>
      <p:pic>
        <p:nvPicPr>
          <p:cNvPr id="1026" name="Picture 2" descr="C:\Users\ADM\Desktop\74299063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1512168" cy="136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06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Связная речь детей 2 – 3 лет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Ранний возраст – подготовка к рассказыванию: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Описание предмета, игрушки по вопросам взрослого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Формирование диалогической речи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Совершенствование понимания обращенной речи</a:t>
            </a:r>
          </a:p>
          <a:p>
            <a:pPr marL="0" indent="0" algn="ctr">
              <a:buNone/>
            </a:pP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Формируется на основе </a:t>
            </a:r>
            <a:r>
              <a:rPr lang="ru-RU" u="sng" dirty="0" err="1" smtClean="0">
                <a:solidFill>
                  <a:schemeClr val="accent2">
                    <a:lumMod val="75000"/>
                  </a:schemeClr>
                </a:solidFill>
              </a:rPr>
              <a:t>лексико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 – грамматических категорий</a:t>
            </a:r>
            <a:endParaRPr lang="ru-RU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1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267744" y="5334000"/>
            <a:ext cx="4648200" cy="609600"/>
            <a:chOff x="1152" y="3264"/>
            <a:chExt cx="2928" cy="384"/>
          </a:xfrm>
        </p:grpSpPr>
        <p:sp>
          <p:nvSpPr>
            <p:cNvPr id="3" name="Oval 2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52" y="3264"/>
              <a:ext cx="2928" cy="384"/>
            </a:xfrm>
            <a:prstGeom prst="ellipse">
              <a:avLst/>
            </a:prstGeom>
            <a:solidFill>
              <a:srgbClr val="00FF00"/>
            </a:solidFill>
            <a:ln w="9525"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4" name="Text Box 36"/>
            <p:cNvSpPr txBox="1">
              <a:spLocks noChangeArrowheads="1"/>
            </p:cNvSpPr>
            <p:nvPr/>
          </p:nvSpPr>
          <p:spPr bwMode="auto">
            <a:xfrm>
              <a:off x="2064" y="3340"/>
              <a:ext cx="11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 smtClean="0"/>
                <a:t>2 – 3 года</a:t>
              </a:r>
              <a:endParaRPr lang="ru-RU" b="1" dirty="0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2572544" y="4907756"/>
            <a:ext cx="3962400" cy="457200"/>
            <a:chOff x="1344" y="3072"/>
            <a:chExt cx="2496" cy="288"/>
          </a:xfrm>
        </p:grpSpPr>
        <p:sp>
          <p:nvSpPr>
            <p:cNvPr id="6" name="Oval 2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344" y="3072"/>
              <a:ext cx="2496" cy="288"/>
            </a:xfrm>
            <a:prstGeom prst="ellipse">
              <a:avLst/>
            </a:prstGeom>
            <a:solidFill>
              <a:srgbClr val="FF0066"/>
            </a:solidFill>
            <a:ln w="9525"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66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7" name="Text Box 35"/>
            <p:cNvSpPr txBox="1">
              <a:spLocks noChangeArrowheads="1"/>
            </p:cNvSpPr>
            <p:nvPr/>
          </p:nvSpPr>
          <p:spPr bwMode="auto">
            <a:xfrm>
              <a:off x="2064" y="3120"/>
              <a:ext cx="11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 smtClean="0"/>
                <a:t>3 – 4 года</a:t>
              </a:r>
              <a:endParaRPr lang="ru-RU" b="1" dirty="0"/>
            </a:p>
          </p:txBody>
        </p:sp>
      </p:grpSp>
      <p:pic>
        <p:nvPicPr>
          <p:cNvPr id="2050" name="Picture 2" descr="C:\Users\ADM\Desktop\74299063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94" y="865387"/>
            <a:ext cx="142875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44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Связная речь детей 3 – 4 лет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Младший возраст – формирование диалогической речи: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Пересказ</a:t>
            </a:r>
          </a:p>
          <a:p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Вопрос – ответ</a:t>
            </a:r>
          </a:p>
          <a:p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Совместный пересказ (пиктограмма)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Игра – драматизация (сказки по возрасту)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Диалог (на основе иллюстративного материала)</a:t>
            </a:r>
          </a:p>
          <a:p>
            <a:pPr marL="0" indent="0" algn="ctr">
              <a:buNone/>
            </a:pP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Формируется на основе </a:t>
            </a:r>
            <a:r>
              <a:rPr lang="ru-RU" u="sng" dirty="0" err="1" smtClean="0">
                <a:solidFill>
                  <a:schemeClr val="accent2">
                    <a:lumMod val="75000"/>
                  </a:schemeClr>
                </a:solidFill>
              </a:rPr>
              <a:t>лексико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 – грамматических категорий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67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483768" y="5334000"/>
            <a:ext cx="4648200" cy="609600"/>
            <a:chOff x="1152" y="3264"/>
            <a:chExt cx="2928" cy="384"/>
          </a:xfrm>
        </p:grpSpPr>
        <p:sp>
          <p:nvSpPr>
            <p:cNvPr id="3" name="Oval 2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52" y="3264"/>
              <a:ext cx="2928" cy="384"/>
            </a:xfrm>
            <a:prstGeom prst="ellipse">
              <a:avLst/>
            </a:prstGeom>
            <a:solidFill>
              <a:srgbClr val="00FF00"/>
            </a:solidFill>
            <a:ln w="9525"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4" name="Text Box 36"/>
            <p:cNvSpPr txBox="1">
              <a:spLocks noChangeArrowheads="1"/>
            </p:cNvSpPr>
            <p:nvPr/>
          </p:nvSpPr>
          <p:spPr bwMode="auto">
            <a:xfrm>
              <a:off x="1968" y="3360"/>
              <a:ext cx="11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 smtClean="0"/>
                <a:t>2 – 3 года</a:t>
              </a:r>
              <a:endParaRPr lang="ru-RU" b="1" dirty="0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2712368" y="4934274"/>
            <a:ext cx="3962400" cy="457200"/>
            <a:chOff x="1344" y="3072"/>
            <a:chExt cx="2496" cy="288"/>
          </a:xfrm>
        </p:grpSpPr>
        <p:sp>
          <p:nvSpPr>
            <p:cNvPr id="6" name="Oval 2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344" y="3072"/>
              <a:ext cx="2496" cy="288"/>
            </a:xfrm>
            <a:prstGeom prst="ellipse">
              <a:avLst/>
            </a:prstGeom>
            <a:solidFill>
              <a:srgbClr val="FF0066"/>
            </a:solidFill>
            <a:ln w="9525"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66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7" name="Text Box 35"/>
            <p:cNvSpPr txBox="1">
              <a:spLocks noChangeArrowheads="1"/>
            </p:cNvSpPr>
            <p:nvPr/>
          </p:nvSpPr>
          <p:spPr bwMode="auto">
            <a:xfrm>
              <a:off x="2064" y="3120"/>
              <a:ext cx="11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 smtClean="0"/>
                <a:t>3 – 4 года</a:t>
              </a:r>
              <a:endParaRPr lang="ru-RU" b="1" dirty="0"/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2940646" y="4476721"/>
            <a:ext cx="3505200" cy="457200"/>
            <a:chOff x="1597" y="2785"/>
            <a:chExt cx="2208" cy="288"/>
          </a:xfrm>
        </p:grpSpPr>
        <p:sp>
          <p:nvSpPr>
            <p:cNvPr id="9" name="Oval 3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597" y="2785"/>
              <a:ext cx="2208" cy="288"/>
            </a:xfrm>
            <a:prstGeom prst="ellipse">
              <a:avLst/>
            </a:prstGeom>
            <a:solidFill>
              <a:srgbClr val="FFFF00"/>
            </a:solidFill>
            <a:ln w="9525"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2197" y="2812"/>
              <a:ext cx="10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/>
                <a:t>4 – 5 лет</a:t>
              </a:r>
            </a:p>
          </p:txBody>
        </p:sp>
      </p:grpSp>
      <p:pic>
        <p:nvPicPr>
          <p:cNvPr id="8194" name="Picture 2" descr="C:\Users\ADM\Desktop\74299063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70" y="857250"/>
            <a:ext cx="1572414" cy="141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4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Связная речь детей 4 – 5 лет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Формируем монолог, совершенствуем диалог: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Рассказы по картине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Рассказы по серии картин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Пересказ текста</a:t>
            </a:r>
          </a:p>
          <a:p>
            <a:pPr marL="0" indent="0" algn="ctr">
              <a:buNone/>
            </a:pP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Формируется на основе </a:t>
            </a:r>
            <a:r>
              <a:rPr lang="ru-RU" u="sng" dirty="0" err="1" smtClean="0">
                <a:solidFill>
                  <a:schemeClr val="accent2">
                    <a:lumMod val="75000"/>
                  </a:schemeClr>
                </a:solidFill>
              </a:rPr>
              <a:t>лексико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 – грамматических категорий</a:t>
            </a:r>
            <a:endParaRPr lang="ru-RU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4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67744" y="5334000"/>
            <a:ext cx="4648200" cy="609600"/>
          </a:xfrm>
          <a:prstGeom prst="ellipse">
            <a:avLst/>
          </a:prstGeom>
          <a:solidFill>
            <a:srgbClr val="00FF00"/>
          </a:soli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ru-RU"/>
          </a:p>
        </p:txBody>
      </p:sp>
      <p:sp>
        <p:nvSpPr>
          <p:cNvPr id="3" name="Text Box 36"/>
          <p:cNvSpPr txBox="1">
            <a:spLocks noChangeArrowheads="1"/>
          </p:cNvSpPr>
          <p:nvPr/>
        </p:nvSpPr>
        <p:spPr bwMode="auto">
          <a:xfrm>
            <a:off x="3715544" y="545465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/>
              <a:t>2 – 3 года</a:t>
            </a:r>
            <a:endParaRPr lang="ru-RU" b="1" dirty="0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2572544" y="4907756"/>
            <a:ext cx="3962400" cy="457200"/>
            <a:chOff x="1344" y="3072"/>
            <a:chExt cx="2496" cy="288"/>
          </a:xfrm>
        </p:grpSpPr>
        <p:sp>
          <p:nvSpPr>
            <p:cNvPr id="5" name="Oval 26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344" y="3072"/>
              <a:ext cx="2496" cy="288"/>
            </a:xfrm>
            <a:prstGeom prst="ellipse">
              <a:avLst/>
            </a:prstGeom>
            <a:solidFill>
              <a:srgbClr val="FF0066"/>
            </a:solidFill>
            <a:ln w="9525"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66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endParaRPr lang="ru-RU"/>
            </a:p>
          </p:txBody>
        </p:sp>
        <p:sp>
          <p:nvSpPr>
            <p:cNvPr id="6" name="Text Box 35"/>
            <p:cNvSpPr txBox="1">
              <a:spLocks noChangeArrowheads="1"/>
            </p:cNvSpPr>
            <p:nvPr/>
          </p:nvSpPr>
          <p:spPr bwMode="auto">
            <a:xfrm>
              <a:off x="2064" y="3120"/>
              <a:ext cx="11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 smtClean="0"/>
                <a:t>3 – 4 года</a:t>
              </a:r>
              <a:endParaRPr lang="ru-RU" b="1" dirty="0"/>
            </a:p>
          </p:txBody>
        </p:sp>
      </p:grpSp>
      <p:sp>
        <p:nvSpPr>
          <p:cNvPr id="7" name="Oval 3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01144" y="4496424"/>
            <a:ext cx="3505200" cy="457200"/>
          </a:xfrm>
          <a:prstGeom prst="ellipse">
            <a:avLst/>
          </a:prstGeom>
          <a:solidFill>
            <a:srgbClr val="FFFF00"/>
          </a:solidFill>
          <a:ln w="952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3753644" y="452539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/>
              <a:t>4 – 5 лет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3067199" y="4085038"/>
            <a:ext cx="2971800" cy="457200"/>
            <a:chOff x="1728" y="2544"/>
            <a:chExt cx="1872" cy="288"/>
          </a:xfrm>
        </p:grpSpPr>
        <p:sp>
          <p:nvSpPr>
            <p:cNvPr id="10" name="Oval 2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728" y="2544"/>
              <a:ext cx="1872" cy="288"/>
            </a:xfrm>
            <a:prstGeom prst="ellipse">
              <a:avLst/>
            </a:prstGeom>
            <a:solidFill>
              <a:srgbClr val="66FFFF"/>
            </a:solidFill>
            <a:ln w="9525"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66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1" name="Text Box 19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088" y="2576"/>
              <a:ext cx="11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 smtClean="0"/>
                <a:t>5 – 6 лет</a:t>
              </a:r>
              <a:endParaRPr lang="ru-RU" b="1" dirty="0"/>
            </a:p>
          </p:txBody>
        </p:sp>
      </p:grpSp>
      <p:pic>
        <p:nvPicPr>
          <p:cNvPr id="4098" name="Picture 2" descr="C:\Users\ADM\Desktop\74299063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27901"/>
            <a:ext cx="1529959" cy="13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59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154</TotalTime>
  <Words>306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Кнопка</vt:lpstr>
      <vt:lpstr>Развитие связной речи дошкольников</vt:lpstr>
      <vt:lpstr>Развитие связной речи детей  2 – 7 лет</vt:lpstr>
      <vt:lpstr>Презентация PowerPoint</vt:lpstr>
      <vt:lpstr>Связная речь детей 2 – 3 лет</vt:lpstr>
      <vt:lpstr>Презентация PowerPoint</vt:lpstr>
      <vt:lpstr>Связная речь детей 3 – 4 лет</vt:lpstr>
      <vt:lpstr>Презентация PowerPoint</vt:lpstr>
      <vt:lpstr>Связная речь детей 4 – 5 лет</vt:lpstr>
      <vt:lpstr>Презентация PowerPoint</vt:lpstr>
      <vt:lpstr>Связная речь детей 5 – 6 лет</vt:lpstr>
      <vt:lpstr>Презентация PowerPoint</vt:lpstr>
      <vt:lpstr>Связная речь детей 6 – 7 лет</vt:lpstr>
      <vt:lpstr>Развитие связной речи детей  2 – 7 лет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</dc:creator>
  <cp:lastModifiedBy>ADM</cp:lastModifiedBy>
  <cp:revision>16</cp:revision>
  <dcterms:created xsi:type="dcterms:W3CDTF">2014-10-27T18:20:27Z</dcterms:created>
  <dcterms:modified xsi:type="dcterms:W3CDTF">2014-10-28T19:04:19Z</dcterms:modified>
</cp:coreProperties>
</file>