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0" r:id="rId6"/>
    <p:sldId id="265" r:id="rId7"/>
    <p:sldId id="264" r:id="rId8"/>
    <p:sldId id="266" r:id="rId9"/>
    <p:sldId id="259" r:id="rId10"/>
    <p:sldId id="260" r:id="rId11"/>
    <p:sldId id="261" r:id="rId12"/>
    <p:sldId id="262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28588" y="1844824"/>
            <a:ext cx="6048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Родительское собрание </a:t>
            </a:r>
          </a:p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средней группе №11 на тему:</a:t>
            </a:r>
          </a:p>
          <a:p>
            <a:pPr algn="ctr"/>
            <a:endParaRPr lang="ru-RU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«ВОЛШЕБНЫЙ </a:t>
            </a:r>
            <a:r>
              <a:rPr lang="ru-RU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МИР </a:t>
            </a:r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КНИГИ»</a:t>
            </a:r>
          </a:p>
          <a:p>
            <a:pPr algn="ctr"/>
            <a:endParaRPr lang="ru-RU" sz="3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2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/>
            <a:r>
              <a:rPr lang="ru-RU" sz="1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Подготовили воспитатели: </a:t>
            </a:r>
            <a:r>
              <a:rPr lang="ru-RU" sz="1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Паргатова</a:t>
            </a:r>
            <a:r>
              <a:rPr lang="ru-RU" sz="1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И.А.</a:t>
            </a:r>
          </a:p>
          <a:p>
            <a:pPr algn="r"/>
            <a:r>
              <a:rPr lang="ru-RU" sz="1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1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66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1606" y="116632"/>
            <a:ext cx="734481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/>
              <a:t>Памятки для </a:t>
            </a:r>
            <a:r>
              <a:rPr lang="ru-RU" b="1" dirty="0" smtClean="0"/>
              <a:t>родителей:</a:t>
            </a:r>
            <a:endParaRPr lang="ru-RU" b="1" dirty="0"/>
          </a:p>
          <a:p>
            <a:r>
              <a:rPr lang="ru-RU" sz="2400" b="1" dirty="0">
                <a:solidFill>
                  <a:srgbClr val="C00000"/>
                </a:solidFill>
              </a:rPr>
              <a:t>Как обращается с книгой Ваш ребенок?</a:t>
            </a:r>
          </a:p>
          <a:p>
            <a:endParaRPr lang="ru-RU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--Потому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как выглядят книги, принадлежащие в доме ребенку. Вы можете судить о том, достаточное ли внимание Вы уделяете привитию сыну или дочери навыков обращения с книгой. Обрати­те внимание, придерживается ли Ваш ребенок следующих правил обращения с книгой: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--Прежде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чем взять книгу, нужно проверить, чистые ли у вас руки.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--Читать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 рассматривать книгу можно только за столом.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--Книгу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нужно беречь: не пачкать ее, не заминать страницы, правильно их перелистывать, не смачивать палец слюной; не играть с книгой: она от этого портится.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--После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того, как посмотрели и прочитали книгу, надо поло­жить ее на место.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--Хранить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книгу необходимо в специально отведенном для нее месте — в книжном шкафу или на полке, а не среди игр.</a:t>
            </a:r>
          </a:p>
          <a:p>
            <a:pPr lvl="0"/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Если заметили, что книга не в порядке (порвалась или от­клеилась обложка, выпала страница), ее нужно починить. Если трудно сделать это самим, обратиться за помощью к взрослым.</a:t>
            </a:r>
          </a:p>
        </p:txBody>
      </p:sp>
    </p:spTree>
    <p:extLst>
      <p:ext uri="{BB962C8B-B14F-4D97-AF65-F5344CB8AC3E}">
        <p14:creationId xmlns:p14="http://schemas.microsoft.com/office/powerpoint/2010/main" val="1461736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197346"/>
            <a:ext cx="748883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Если Вы решили купить своему ребенку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новую книгу.</a:t>
            </a:r>
            <a:endParaRPr lang="ru-RU" sz="2400" b="1" dirty="0">
              <a:solidFill>
                <a:srgbClr val="C00000"/>
              </a:solidFill>
            </a:endParaRPr>
          </a:p>
          <a:p>
            <a:r>
              <a:rPr lang="ru-RU" b="1" i="1" dirty="0">
                <a:latin typeface="Batang" panose="02030600000101010101" pitchFamily="18" charset="-127"/>
                <a:ea typeface="Batang" panose="02030600000101010101" pitchFamily="18" charset="-127"/>
              </a:rPr>
              <a:t>При выборе книг для своего ребенка обратите внимание на следующие их качества.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--Как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книга иллюстрирована? Дети любят смотреть картинки не меньше, чем слушать; они ценят красоту, юмор, фанта­зию; избегайте книг, где стиль рисунков слишком деловой или упрощенный.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--Соответствует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ли книга способностям ребенка как слушате­ля? Не судите по возрасту, а выбирайте истории достаточно сложные, чтобы завладеть вниманием ребенка, но при том достаточно простые, чтобы он мог следить за развитием событий.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--Понравится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ли книга именно Вашему ребенку? Не слишком обращайте внимание на ее учебную ценность: любая исто­рия, которая ребенку нравится, будет в этом смысле ценной.</a:t>
            </a: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--Обладает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ли книга силой эмоционального воздействия? Хотя детям нравятся и те книги, которые просто содержат информацию, но долгое время для ребенка любимыми оста­ются такие, которые близки ему эмоционально</a:t>
            </a:r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ru-RU" b="1" i="1" dirty="0">
              <a:solidFill>
                <a:schemeClr val="tx2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ru-RU" b="1" i="1" dirty="0" smtClean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--Нравится </a:t>
            </a:r>
            <a:r>
              <a:rPr lang="ru-RU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ли книга Вам? Если Вы читаете то, что больше нравится Вам самим, есть больше оснований ожидать, что это понравится ребенку.</a:t>
            </a:r>
          </a:p>
        </p:txBody>
      </p:sp>
    </p:spTree>
    <p:extLst>
      <p:ext uri="{BB962C8B-B14F-4D97-AF65-F5344CB8AC3E}">
        <p14:creationId xmlns:p14="http://schemas.microsoft.com/office/powerpoint/2010/main" val="862112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29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7288" y="754403"/>
            <a:ext cx="76683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Работа </a:t>
            </a:r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с книгой богата и разнообразна как по форме, так и его содержанию. </a:t>
            </a:r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Важно научить </a:t>
            </a:r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детей любить книгу, ощущать потребность в ней, понимать её. В обучении, воспитании и развитии ребенка огромную роль играет книга. </a:t>
            </a:r>
            <a:endParaRPr lang="ru-RU" sz="2000" b="1" i="1" dirty="0" smtClean="0">
              <a:solidFill>
                <a:srgbClr val="0070C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endParaRPr lang="ru-RU" sz="2000" b="1" i="1" dirty="0" smtClean="0">
              <a:solidFill>
                <a:srgbClr val="0070C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Но </a:t>
            </a:r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книга учит только тогда, когда ребенок умеет с ней работать, умеет читать в истинном смысле этого слова, т. е. понимает прочитанное, от этого во многом зависит и его воспитанность, и умственное развитие. </a:t>
            </a:r>
            <a:endParaRPr lang="ru-RU" sz="2000" b="1" i="1" dirty="0" smtClean="0">
              <a:solidFill>
                <a:srgbClr val="0070C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endParaRPr lang="ru-RU" sz="2000" b="1" i="1" dirty="0">
              <a:solidFill>
                <a:srgbClr val="0070C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Нужно </a:t>
            </a:r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помнить, что работа эта очень важная и её нужно проводить систематически. Оттого, насколько дружно мы будем ей заниматься, зависит будущее наших детей: какими они вырастут взрослыми читателями, и какими людьми. </a:t>
            </a:r>
            <a:endParaRPr lang="ru-RU" sz="2000" b="1" i="1" dirty="0" smtClean="0">
              <a:solidFill>
                <a:srgbClr val="0070C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3223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836712"/>
            <a:ext cx="75243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Вы не только должны как можно чаще читать детям, но и беседовать с ними по содержанию прочитанного; задавать вопросы, обсуждать поступки героев, отмечать художественные средства выразительности( эпитеты, сравнения и т.д.), обращать внимание на бережное отношение к книгам.</a:t>
            </a:r>
          </a:p>
          <a:p>
            <a:pPr algn="ctr"/>
            <a:endParaRPr lang="ru-RU" sz="2400" b="1" i="1" dirty="0" smtClean="0">
              <a:solidFill>
                <a:schemeClr val="accent5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Читайте </a:t>
            </a:r>
            <a:r>
              <a:rPr lang="ru-RU" sz="2400" b="1" i="1" u="sng" dirty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 детьми как можно больше, </a:t>
            </a:r>
          </a:p>
          <a:p>
            <a:pPr algn="ctr"/>
            <a:r>
              <a:rPr lang="ru-RU" sz="2400" b="1" i="1" u="sng" dirty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 главное поговорите, о чем прочитали!</a:t>
            </a:r>
          </a:p>
          <a:p>
            <a:r>
              <a:rPr lang="ru-RU" dirty="0">
                <a:latin typeface="Batang" panose="02030600000101010101" pitchFamily="18" charset="-127"/>
                <a:ea typeface="Batang" panose="02030600000101010101" pitchFamily="18" charset="-127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8611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39138" y="1484784"/>
            <a:ext cx="77403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“Привить ребёнку вкус </a:t>
            </a:r>
            <a:endParaRPr lang="ru-RU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чтению - лучший подарок, который мы можем ему сделать”.</a:t>
            </a:r>
          </a:p>
          <a:p>
            <a:pPr algn="r"/>
            <a:r>
              <a:rPr lang="ru-RU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ru-RU" sz="28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Лупан</a:t>
            </a: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sz="40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2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89638" y="2189997"/>
            <a:ext cx="50289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 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750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" y="-17802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47664" y="151179"/>
            <a:ext cx="7272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…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Книга учит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добро понимать,</a:t>
            </a:r>
          </a:p>
          <a:p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О поступках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людей рассуждать.</a:t>
            </a:r>
          </a:p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Коль плохой, то его осудить,</a:t>
            </a:r>
          </a:p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Ну а слабый — его защитить!</a:t>
            </a:r>
          </a:p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Дети учатся думать, мечтать,</a:t>
            </a:r>
          </a:p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На вопросы ответ получать.</a:t>
            </a:r>
          </a:p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Каждый раз что-нибудь узнают,</a:t>
            </a:r>
          </a:p>
          <a:p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Окружающий мир познают.</a:t>
            </a:r>
          </a:p>
          <a:p>
            <a:r>
              <a:rPr lang="ru-RU" sz="2000" b="1" i="1" dirty="0">
                <a:solidFill>
                  <a:schemeClr val="tx2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А. Лесных</a:t>
            </a:r>
          </a:p>
        </p:txBody>
      </p:sp>
    </p:spTree>
    <p:extLst>
      <p:ext uri="{BB962C8B-B14F-4D97-AF65-F5344CB8AC3E}">
        <p14:creationId xmlns:p14="http://schemas.microsoft.com/office/powerpoint/2010/main" val="214970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980728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00B050"/>
                </a:solidFill>
              </a:rPr>
              <a:t>«Я, вероятно, не сумею передать достаточно ярко, убедитель­но, как было велико мое изумление, когда я почувствовал, что почти каждая книга как бы открывает передо мною окно в новый неведомый мир» </a:t>
            </a:r>
            <a:endParaRPr lang="ru-RU" sz="2800" i="1" dirty="0" smtClean="0">
              <a:solidFill>
                <a:srgbClr val="00B05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50"/>
                </a:solidFill>
              </a:rPr>
              <a:t>(</a:t>
            </a:r>
            <a:r>
              <a:rPr lang="ru-RU" sz="2800" i="1" dirty="0">
                <a:solidFill>
                  <a:srgbClr val="00B050"/>
                </a:solidFill>
              </a:rPr>
              <a:t>М. Горький</a:t>
            </a:r>
            <a:r>
              <a:rPr lang="ru-RU" sz="2800" i="1" dirty="0" smtClean="0">
                <a:solidFill>
                  <a:srgbClr val="00B050"/>
                </a:solidFill>
              </a:rPr>
              <a:t>).</a:t>
            </a:r>
          </a:p>
          <a:p>
            <a:r>
              <a:rPr lang="ru-RU" sz="2800" i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ru-RU" sz="2800" dirty="0" smtClean="0"/>
              <a:t>Эти </a:t>
            </a:r>
            <a:r>
              <a:rPr lang="ru-RU" sz="2800" dirty="0"/>
              <a:t>слова писателя точно отражают желание всех взрослых подобрать для детей такие книги, которые ответили бы на все их «</a:t>
            </a:r>
            <a:r>
              <a:rPr lang="ru-RU" sz="2800" dirty="0" smtClean="0"/>
              <a:t>почему».</a:t>
            </a:r>
            <a:endParaRPr lang="ru-RU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1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274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8374" y="188640"/>
            <a:ext cx="77403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Тема нашей встречи — «Волшебный мир книги». Сегодня нам предстоит ответить на главный вопрос: какое место в семейном воспитании 4—5-летнего ребенка принадлежит книге</a:t>
            </a:r>
            <a:r>
              <a:rPr lang="ru-RU" sz="2000" dirty="0" smtClean="0"/>
              <a:t>?</a:t>
            </a:r>
          </a:p>
          <a:p>
            <a:endParaRPr lang="ru-RU" sz="2000" dirty="0"/>
          </a:p>
          <a:p>
            <a:r>
              <a:rPr lang="ru-RU" sz="2000" dirty="0"/>
              <a:t>Наше время — время великих достижений науки, техники, время замечательных открытий. Но из всех чудес, созданных че­ловеком, наиболее сложным и великим М. Горький считал книгу.</a:t>
            </a:r>
          </a:p>
          <a:p>
            <a:r>
              <a:rPr lang="ru-RU" sz="2000" dirty="0"/>
              <a:t> </a:t>
            </a:r>
          </a:p>
          <a:p>
            <a:pPr fontAlgn="base"/>
            <a:r>
              <a:rPr lang="ru-RU" sz="2000" dirty="0"/>
              <a:t>С</a:t>
            </a:r>
            <a:r>
              <a:rPr lang="ru-RU" sz="2000" dirty="0" smtClean="0"/>
              <a:t>овременные </a:t>
            </a:r>
            <a:r>
              <a:rPr lang="ru-RU" sz="2000" dirty="0"/>
              <a:t>дети просят нечасто взрослых почитать им, предпочитая книге просмотр мультфильмов и компьютерные игры.</a:t>
            </a:r>
          </a:p>
          <a:p>
            <a:r>
              <a:rPr lang="ru-RU" sz="2000" dirty="0"/>
              <a:t>-Все мы хорошо знаем, как важно в дошкольном возрасте развить речь ребенка: сделать ее чистой, правильной, богатой; научить ребенка внимательно слушать и воспринимать информацию, точно и доступно выражать свои мысли. Это обязательное условие успешного обучения в школе, успешного взаимодействия с окружающими, успешной карьеры в </a:t>
            </a:r>
            <a:r>
              <a:rPr lang="ru-RU" sz="2000" dirty="0" err="1" smtClean="0"/>
              <a:t>будущем.Одним</a:t>
            </a:r>
            <a:r>
              <a:rPr lang="ru-RU" sz="2000" dirty="0" smtClean="0"/>
              <a:t> </a:t>
            </a:r>
            <a:r>
              <a:rPr lang="ru-RU" sz="2000" dirty="0"/>
              <a:t>из важнейших средств для достижения этой цели является чтение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611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335846"/>
            <a:ext cx="756084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Важно не </a:t>
            </a:r>
            <a:r>
              <a:rPr lang="ru-RU" dirty="0"/>
              <a:t>только </a:t>
            </a:r>
            <a:r>
              <a:rPr lang="ru-RU" dirty="0" smtClean="0"/>
              <a:t>как </a:t>
            </a:r>
            <a:r>
              <a:rPr lang="ru-RU" dirty="0"/>
              <a:t>можно чаще читать детям, но и беседовать с ними по содержанию прочитанного; задавать вопросы, обсуждать поступки героев, отмечать художественные средства выразительности( эпитеты, сравнения и т.д.), обращать внимание на бережное отношение к книгам</a:t>
            </a:r>
            <a:r>
              <a:rPr lang="ru-RU" dirty="0" smtClean="0"/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Игра «Очумелые ручки».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После того, как ребенку прочитали сказку, рассказ или стихотворение дайте ему лист бумаги и краски, пусть рисует персонажей. Или лепит из пластилина, или вырезает из цветной бумаги. Рукодельных фантазий множество.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Игра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«Спектакль».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Разыгрывается спектакль с участием домашних или маленьких друзей. Нужно дать ребенку проявить свои творческие мыслительные способности, развить фантазию.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Игра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«Хорошие поступки».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После прочтения спросить у ребенка, что он думает о каком-либо поступке героя, как относится к разным персонажам. В данном случае у ребенка развивается логическое мышление, справедливость, милосердие к осужденным.</a:t>
            </a:r>
          </a:p>
        </p:txBody>
      </p:sp>
    </p:spTree>
    <p:extLst>
      <p:ext uri="{BB962C8B-B14F-4D97-AF65-F5344CB8AC3E}">
        <p14:creationId xmlns:p14="http://schemas.microsoft.com/office/powerpoint/2010/main" val="65211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71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6855" y="2348880"/>
            <a:ext cx="7344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«</a:t>
            </a:r>
            <a:r>
              <a:rPr lang="ru-RU" sz="2800" b="1" dirty="0">
                <a:solidFill>
                  <a:srgbClr val="7030A0"/>
                </a:solidFill>
              </a:rPr>
              <a:t>И пришла к Айболиту лиса</a:t>
            </a:r>
            <a:r>
              <a:rPr lang="ru-RU" sz="2800" b="1" dirty="0" smtClean="0">
                <a:solidFill>
                  <a:srgbClr val="7030A0"/>
                </a:solidFill>
              </a:rPr>
              <a:t>…»</a:t>
            </a:r>
          </a:p>
          <a:p>
            <a:pPr marL="457200" indent="-457200" fontAlgn="base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«</a:t>
            </a:r>
            <a:r>
              <a:rPr lang="ru-RU" sz="2800" b="1" dirty="0">
                <a:solidFill>
                  <a:srgbClr val="7030A0"/>
                </a:solidFill>
              </a:rPr>
              <a:t>Ехали медведи на велосипеде, </a:t>
            </a:r>
            <a:r>
              <a:rPr lang="ru-RU" sz="2800" b="1" dirty="0" smtClean="0">
                <a:solidFill>
                  <a:srgbClr val="7030A0"/>
                </a:solidFill>
              </a:rPr>
              <a:t>…» </a:t>
            </a:r>
          </a:p>
          <a:p>
            <a:pPr marL="457200" indent="-457200" fontAlgn="base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«Всех </a:t>
            </a:r>
            <a:r>
              <a:rPr lang="ru-RU" sz="2800" b="1" dirty="0">
                <a:solidFill>
                  <a:srgbClr val="7030A0"/>
                </a:solidFill>
              </a:rPr>
              <a:t>излечит, исцелит… </a:t>
            </a:r>
            <a:r>
              <a:rPr lang="ru-RU" sz="2800" b="1" dirty="0" smtClean="0">
                <a:solidFill>
                  <a:srgbClr val="7030A0"/>
                </a:solidFill>
              </a:rPr>
              <a:t>»</a:t>
            </a:r>
          </a:p>
          <a:p>
            <a:pPr marL="457200" indent="-457200" fontAlgn="base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«И </a:t>
            </a:r>
            <a:r>
              <a:rPr lang="ru-RU" sz="2800" b="1" dirty="0">
                <a:solidFill>
                  <a:srgbClr val="7030A0"/>
                </a:solidFill>
              </a:rPr>
              <a:t>сейчас же брюки, брюки. </a:t>
            </a:r>
            <a:r>
              <a:rPr lang="ru-RU" sz="2800" b="1" dirty="0" smtClean="0">
                <a:solidFill>
                  <a:srgbClr val="7030A0"/>
                </a:solidFill>
              </a:rPr>
              <a:t>..» </a:t>
            </a:r>
          </a:p>
          <a:p>
            <a:pPr marL="457200" indent="-457200" fontAlgn="base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«Тараканы прибегали» …</a:t>
            </a:r>
          </a:p>
          <a:p>
            <a:pPr marL="457200" indent="-457200" fontAlgn="base">
              <a:buAutoNum type="arabicPeriod"/>
            </a:pPr>
            <a:r>
              <a:rPr lang="ru-RU" sz="2800" b="1" dirty="0" smtClean="0">
                <a:solidFill>
                  <a:srgbClr val="7030A0"/>
                </a:solidFill>
              </a:rPr>
              <a:t>«</a:t>
            </a:r>
            <a:r>
              <a:rPr lang="ru-RU" sz="2800" b="1" dirty="0">
                <a:solidFill>
                  <a:srgbClr val="7030A0"/>
                </a:solidFill>
              </a:rPr>
              <a:t>Одеяло убежало, улетела </a:t>
            </a:r>
            <a:r>
              <a:rPr lang="ru-RU" sz="2800" b="1" dirty="0" smtClean="0">
                <a:solidFill>
                  <a:srgbClr val="7030A0"/>
                </a:solidFill>
              </a:rPr>
              <a:t>простыня…»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79110"/>
            <a:ext cx="74888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Проведем небольшую разминку</a:t>
            </a:r>
            <a:r>
              <a:rPr lang="ru-RU" sz="1600" dirty="0" smtClean="0"/>
              <a:t>.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Литературная </a:t>
            </a:r>
            <a:r>
              <a:rPr lang="ru-RU" sz="2800" b="1" dirty="0">
                <a:solidFill>
                  <a:srgbClr val="FF0000"/>
                </a:solidFill>
              </a:rPr>
              <a:t>викторина для родителей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Продолжите-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66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0" y="0"/>
            <a:ext cx="9144000" cy="685800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62063" y="2539127"/>
            <a:ext cx="2295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303F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6380" y="692696"/>
            <a:ext cx="74570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Ответьте на вопросы-</a:t>
            </a:r>
          </a:p>
          <a:p>
            <a:pPr marL="457200" indent="-457200">
              <a:buAutoNum type="arabicPeriod"/>
            </a:pPr>
            <a:endParaRPr lang="ru-RU" sz="2800" dirty="0"/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Кто </a:t>
            </a:r>
            <a:r>
              <a:rPr lang="ru-RU" sz="2800" dirty="0">
                <a:solidFill>
                  <a:srgbClr val="7030A0"/>
                </a:solidFill>
              </a:rPr>
              <a:t>разрушил теремок? </a:t>
            </a:r>
          </a:p>
          <a:p>
            <a:pPr marL="457200" indent="-457200">
              <a:buAutoNum type="arabicPeriod" startAt="2"/>
            </a:pPr>
            <a:r>
              <a:rPr lang="ru-RU" sz="2800" dirty="0" smtClean="0">
                <a:solidFill>
                  <a:srgbClr val="7030A0"/>
                </a:solidFill>
              </a:rPr>
              <a:t>На </a:t>
            </a:r>
            <a:r>
              <a:rPr lang="ru-RU" sz="2800" dirty="0">
                <a:solidFill>
                  <a:srgbClr val="7030A0"/>
                </a:solidFill>
              </a:rPr>
              <a:t>каком транспорте любил ездить Емеля? 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3.  </a:t>
            </a:r>
            <a:r>
              <a:rPr lang="ru-RU" sz="2800" dirty="0">
                <a:solidFill>
                  <a:srgbClr val="7030A0"/>
                </a:solidFill>
              </a:rPr>
              <a:t>Куда нельзя садится медведю? 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4.  Что </a:t>
            </a:r>
            <a:r>
              <a:rPr lang="ru-RU" sz="2800" dirty="0">
                <a:solidFill>
                  <a:srgbClr val="7030A0"/>
                </a:solidFill>
              </a:rPr>
              <a:t>стало причиной разрушение «Кошкиного дома»? 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5.  Кто </a:t>
            </a:r>
            <a:r>
              <a:rPr lang="ru-RU" sz="2800" dirty="0">
                <a:solidFill>
                  <a:srgbClr val="7030A0"/>
                </a:solidFill>
              </a:rPr>
              <a:t>носил сапоги 45 размера? </a:t>
            </a:r>
            <a:endParaRPr lang="ru-RU" sz="28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 startAt="6"/>
            </a:pPr>
            <a:r>
              <a:rPr lang="ru-RU" sz="2800" dirty="0" smtClean="0">
                <a:solidFill>
                  <a:srgbClr val="7030A0"/>
                </a:solidFill>
              </a:rPr>
              <a:t>Как </a:t>
            </a:r>
            <a:r>
              <a:rPr lang="ru-RU" sz="2800" dirty="0">
                <a:solidFill>
                  <a:srgbClr val="7030A0"/>
                </a:solidFill>
              </a:rPr>
              <a:t>зовут девочку с голубыми глазами? </a:t>
            </a:r>
            <a:endParaRPr lang="ru-RU" sz="2800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 startAt="6"/>
            </a:pPr>
            <a:r>
              <a:rPr lang="ru-RU" sz="2800" dirty="0" smtClean="0">
                <a:solidFill>
                  <a:srgbClr val="7030A0"/>
                </a:solidFill>
              </a:rPr>
              <a:t>Назовите </a:t>
            </a:r>
            <a:r>
              <a:rPr lang="ru-RU" sz="2800" dirty="0">
                <a:solidFill>
                  <a:srgbClr val="7030A0"/>
                </a:solidFill>
              </a:rPr>
              <a:t>маленьких друзей Белоснежки? </a:t>
            </a:r>
          </a:p>
        </p:txBody>
      </p:sp>
    </p:spTree>
    <p:extLst>
      <p:ext uri="{BB962C8B-B14F-4D97-AF65-F5344CB8AC3E}">
        <p14:creationId xmlns:p14="http://schemas.microsoft.com/office/powerpoint/2010/main" val="213175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5696" y="1165755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i="1" dirty="0">
                <a:solidFill>
                  <a:srgbClr val="7030A0"/>
                </a:solidFill>
              </a:rPr>
              <a:t>В</a:t>
            </a:r>
            <a:r>
              <a:rPr lang="ru-RU" sz="3200" i="1" dirty="0" smtClean="0">
                <a:solidFill>
                  <a:srgbClr val="7030A0"/>
                </a:solidFill>
              </a:rPr>
              <a:t>спомните </a:t>
            </a:r>
            <a:r>
              <a:rPr lang="ru-RU" sz="3200" i="1" dirty="0">
                <a:solidFill>
                  <a:srgbClr val="7030A0"/>
                </a:solidFill>
              </a:rPr>
              <a:t>название </a:t>
            </a:r>
            <a:r>
              <a:rPr lang="ru-RU" sz="3200" i="1" dirty="0" smtClean="0">
                <a:solidFill>
                  <a:srgbClr val="7030A0"/>
                </a:solidFill>
              </a:rPr>
              <a:t>сказки:</a:t>
            </a:r>
          </a:p>
          <a:p>
            <a:pPr fontAlgn="base"/>
            <a:endParaRPr lang="ru-RU" sz="3200" i="1" dirty="0">
              <a:solidFill>
                <a:srgbClr val="7030A0"/>
              </a:solidFill>
            </a:endParaRPr>
          </a:p>
          <a:p>
            <a:pPr marL="457200" indent="-457200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О </a:t>
            </a:r>
            <a:r>
              <a:rPr lang="ru-RU" sz="3200" dirty="0">
                <a:solidFill>
                  <a:srgbClr val="0070C0"/>
                </a:solidFill>
              </a:rPr>
              <a:t>многодетной маме. 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457200" indent="-457200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О </a:t>
            </a:r>
            <a:r>
              <a:rPr lang="ru-RU" sz="3200" dirty="0">
                <a:solidFill>
                  <a:srgbClr val="0070C0"/>
                </a:solidFill>
              </a:rPr>
              <a:t>ветеринаре. 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457200" indent="-457200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Об </a:t>
            </a:r>
            <a:r>
              <a:rPr lang="ru-RU" sz="3200" dirty="0">
                <a:solidFill>
                  <a:srgbClr val="0070C0"/>
                </a:solidFill>
              </a:rPr>
              <a:t>общежитии для зверей. </a:t>
            </a:r>
            <a:endParaRPr lang="ru-RU" sz="3200" dirty="0" smtClean="0">
              <a:solidFill>
                <a:srgbClr val="0070C0"/>
              </a:solidFill>
            </a:endParaRPr>
          </a:p>
          <a:p>
            <a:pPr fontAlgn="base"/>
            <a:r>
              <a:rPr lang="ru-RU" sz="3200" dirty="0" smtClean="0">
                <a:solidFill>
                  <a:srgbClr val="0070C0"/>
                </a:solidFill>
              </a:rPr>
              <a:t>-   О </a:t>
            </a:r>
            <a:r>
              <a:rPr lang="ru-RU" sz="3200" dirty="0">
                <a:solidFill>
                  <a:srgbClr val="0070C0"/>
                </a:solidFill>
              </a:rPr>
              <a:t>хлебобулочном изделии. </a:t>
            </a:r>
          </a:p>
          <a:p>
            <a:pPr marL="457200" indent="-457200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О </a:t>
            </a:r>
            <a:r>
              <a:rPr lang="ru-RU" sz="3200" dirty="0">
                <a:solidFill>
                  <a:srgbClr val="0070C0"/>
                </a:solidFill>
              </a:rPr>
              <a:t>деревянном мальчике</a:t>
            </a:r>
            <a:r>
              <a:rPr lang="ru-RU" sz="3200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 fontAlgn="base">
              <a:buFontTx/>
              <a:buChar char="-"/>
            </a:pPr>
            <a:r>
              <a:rPr lang="ru-RU" sz="3200" dirty="0" smtClean="0">
                <a:solidFill>
                  <a:srgbClr val="0070C0"/>
                </a:solidFill>
              </a:rPr>
              <a:t>О </a:t>
            </a:r>
            <a:r>
              <a:rPr lang="ru-RU" sz="3200" dirty="0">
                <a:solidFill>
                  <a:srgbClr val="0070C0"/>
                </a:solidFill>
              </a:rPr>
              <a:t>трудолюбивой девочке. </a:t>
            </a:r>
          </a:p>
          <a:p>
            <a:pPr marL="457200" indent="-457200" fontAlgn="base">
              <a:buFontTx/>
              <a:buChar char="-"/>
            </a:pP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1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404664"/>
            <a:ext cx="75608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амятка «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Что делать, если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ребенок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не хочет слушать чтение книг?»'.</a:t>
            </a:r>
          </a:p>
          <a:p>
            <a:pPr lvl="0"/>
            <a:r>
              <a:rPr lang="ru-RU" sz="2000" b="1" i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**Пробуждайте </a:t>
            </a:r>
            <a:r>
              <a:rPr lang="ru-RU" sz="2000" b="1" i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интерес ребенка к картинкам. Большинство книг для маленьких содержат много иллюстраций, и если ребенок ими заинтересуется, он, естественно, начнет и слу­шать. Найдите такие, которые нравятся ребенку больше дру­гих, и побеседуйте о них.</a:t>
            </a:r>
          </a:p>
          <a:p>
            <a:pPr lvl="0"/>
            <a:endParaRPr lang="ru-RU" sz="2000" b="1" i="1" dirty="0" smtClean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ru-RU" sz="2000" b="1" i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**Искушайте </a:t>
            </a:r>
            <a:r>
              <a:rPr lang="ru-RU" sz="2000" b="1" i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ребенка чтением. Выберите книгу, которая, по вашему мнению, его заинтересует, сядьте в сторонке и громко читайте себе. Только сесть надо в таком месте, чтобы ребенок мог легко к вам присоединиться.</a:t>
            </a:r>
          </a:p>
          <a:p>
            <a:pPr lvl="0"/>
            <a:endParaRPr lang="ru-RU" sz="2000" b="1" i="1" dirty="0" smtClean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ru-RU" sz="2000" b="1" i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**Купите </a:t>
            </a:r>
            <a:r>
              <a:rPr lang="ru-RU" sz="2000" b="1" i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книгу, к тексту которой существует магнитофонная кассета с записью, и покажите ребенку, как включать магни­тофон. Если ребенку это понравится, вы сможете записать на магнитофон и другие тексты</a:t>
            </a:r>
            <a:r>
              <a:rPr lang="ru-RU" sz="2000" b="1" i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endParaRPr lang="ru-RU" sz="2000" b="1" i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8989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1186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modified xsi:type="dcterms:W3CDTF">2016-03-27T10:19:56Z</dcterms:modified>
</cp:coreProperties>
</file>