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3" r:id="rId20"/>
    <p:sldId id="274" r:id="rId21"/>
    <p:sldId id="266" r:id="rId22"/>
    <p:sldId id="277" r:id="rId23"/>
    <p:sldId id="288" r:id="rId24"/>
    <p:sldId id="276" r:id="rId25"/>
    <p:sldId id="275" r:id="rId26"/>
    <p:sldId id="289" r:id="rId27"/>
    <p:sldId id="284" r:id="rId28"/>
    <p:sldId id="279" r:id="rId29"/>
    <p:sldId id="280" r:id="rId30"/>
    <p:sldId id="281" r:id="rId31"/>
    <p:sldId id="282" r:id="rId32"/>
    <p:sldId id="283" r:id="rId33"/>
    <p:sldId id="285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4F4B-C34B-43A8-8325-07E67550728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D5B6-BBD3-4DDE-8D1C-2C8AC4864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viki.rdf.ru/media/upload/preview/bukva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6143668" cy="121444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Коррекция</a:t>
            </a:r>
            <a:r>
              <a:rPr lang="ru-RU" b="1" i="1" dirty="0" smtClean="0">
                <a:solidFill>
                  <a:schemeClr val="tx1"/>
                </a:solidFill>
              </a:rPr>
              <a:t> звука Й </a:t>
            </a:r>
            <a:r>
              <a:rPr lang="en-US" b="1" i="1" dirty="0" smtClean="0">
                <a:solidFill>
                  <a:schemeClr val="tx1"/>
                </a:solidFill>
              </a:rPr>
              <a:t>[j]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0232" y="4071942"/>
            <a:ext cx="5072098" cy="25717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Филиппова Лилия Николаевна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429552" cy="10715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[j]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конце слова</a:t>
            </a:r>
            <a:endParaRPr lang="ru-RU" sz="4000" dirty="0"/>
          </a:p>
        </p:txBody>
      </p:sp>
      <p:pic>
        <p:nvPicPr>
          <p:cNvPr id="22530" name="Picture 2" descr="http://antclub.ru/f/827/r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333" r="5333"/>
          <a:stretch>
            <a:fillRect/>
          </a:stretch>
        </p:blipFill>
        <p:spPr bwMode="auto">
          <a:xfrm>
            <a:off x="500034" y="2143116"/>
            <a:ext cx="5486400" cy="411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43636" y="2928934"/>
            <a:ext cx="2714644" cy="27860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4400" dirty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МУРАВЕЙ</a:t>
            </a:r>
          </a:p>
          <a:p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Йотированные  гласные буквы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Е,   Ё,  Ю,  Я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Йотированные гласные – это гласные буквы, обозначающие 2 звука, один из  которых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’]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мягкий согласный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нарушении звука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(йот) 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страдает произношение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йотированных гласных звуков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jа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jо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jу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jэ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даёт 2 звука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– 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357554" y="2428868"/>
            <a:ext cx="1500198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Е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xn--90absbknhbvge.xn--90acjmnnc1hybf.su/media/advert_images/19720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571900" cy="47434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1508" name="Picture 4" descr="http://versal-sad.ru/userfiles/image/quick/e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00570"/>
            <a:ext cx="3071834" cy="200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4457704" cy="25003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БУКВА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ДАЁТ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ЗВУКА 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ЖИК 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5357818" y="4000504"/>
            <a:ext cx="1914516" cy="17859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</a:rPr>
              <a:t>Ё</a:t>
            </a:r>
            <a:endParaRPr lang="ru-RU" sz="120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dayevents.ru/uploads/5f3dc0ba9c5a_F582/Hedgeh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286280" cy="30718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84" name="Picture 4" descr="http://icube.milliyet.com.tr/GaleriHaber/2011/11/03/fft20_mf17422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71480"/>
            <a:ext cx="3524280" cy="2786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50019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ДАЁТ 2 ЗВУКА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ЮБКА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22" y="2357430"/>
            <a:ext cx="2071702" cy="17145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Ю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www.lamantinka.ru/47-240-thickbox/ski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4286280" cy="3357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458" name="Picture 2" descr="http://www.picoletto.ru/image/trumb/800x800/set-095l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1928826" cy="31432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287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БУКВА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ДАЁТ 2 ЗВУКА –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БЛОКО –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БЛОКО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86446" y="2643182"/>
            <a:ext cx="2200268" cy="22860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0" b="1" dirty="0" smtClean="0">
                <a:solidFill>
                  <a:srgbClr val="C00000"/>
                </a:solidFill>
              </a:rPr>
              <a:t>Я</a:t>
            </a:r>
            <a:endParaRPr lang="ru-RU" sz="14000" b="1" dirty="0">
              <a:solidFill>
                <a:srgbClr val="C00000"/>
              </a:solidFill>
            </a:endParaRPr>
          </a:p>
        </p:txBody>
      </p:sp>
      <p:pic>
        <p:nvPicPr>
          <p:cNvPr id="27652" name="Picture 4" descr="http://www.alshifaherbal.com/urdu/wp-content/uploads/2010/09/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442915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правильным звукопроизношением звука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[j]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7786742" cy="2857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Основными его задачами являются: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развитие слухового внимания, слуховой памяти и фонематического восприятия;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устранение недостаточности развития речевой моторики, проведение подготовительных артикуляционных упражнений для развития подвижности органов периферического речевого аппарата.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Развитие слухового внимания, слуховой памяти и фонематического восприятия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Логопед обращает внимание детей на краткое        произнесение </a:t>
            </a:r>
            <a:r>
              <a:rPr lang="ru-RU" sz="2800" dirty="0" smtClean="0">
                <a:solidFill>
                  <a:srgbClr val="C00000"/>
                </a:solidFill>
              </a:rPr>
              <a:t>звука </a:t>
            </a:r>
            <a:r>
              <a:rPr lang="ru-RU" sz="2800" i="1" dirty="0" err="1" smtClean="0">
                <a:solidFill>
                  <a:srgbClr val="C00000"/>
                </a:solidFill>
              </a:rPr>
              <a:t>й</a:t>
            </a:r>
            <a:r>
              <a:rPr lang="ru-RU" sz="2800" i="1" dirty="0" smtClean="0">
                <a:solidFill>
                  <a:srgbClr val="C00000"/>
                </a:solidFill>
              </a:rPr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i="1" dirty="0" smtClean="0">
                <a:solidFill>
                  <a:srgbClr val="C00000"/>
                </a:solidFill>
              </a:rPr>
              <a:t>йот</a:t>
            </a:r>
            <a:r>
              <a:rPr lang="ru-RU" sz="2800" dirty="0" smtClean="0">
                <a:solidFill>
                  <a:srgbClr val="C00000"/>
                </a:solidFill>
              </a:rPr>
              <a:t>) </a:t>
            </a:r>
            <a:r>
              <a:rPr lang="ru-RU" sz="2800" dirty="0" smtClean="0"/>
              <a:t>в разных словах 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    МОЙ,  ПЕЙ, ПЛАВАЙ, КИДАЙ, ЧИТАЙ,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    ПРЫГАЙ,  СЛУШАЙ, ТОПАЙ,  ХЛОПАЙ,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    КИДАЙ,   МОРГАЙ,  ЛЕЙ,   ДУЙ,   ПОЙ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2800" dirty="0" smtClean="0"/>
              <a:t>Логопед предлагает детям произносить эти слова. Постепенно он добивается </a:t>
            </a:r>
            <a:r>
              <a:rPr lang="ru-RU" sz="2800" b="1" u="sng" dirty="0" smtClean="0"/>
              <a:t>правильного и отчетливого произнесения</a:t>
            </a:r>
            <a:r>
              <a:rPr lang="ru-RU" sz="2800" dirty="0" smtClean="0"/>
              <a:t> каждым ребёнком </a:t>
            </a:r>
            <a:r>
              <a:rPr lang="ru-RU" sz="2800" dirty="0" smtClean="0">
                <a:solidFill>
                  <a:srgbClr val="C00000"/>
                </a:solidFill>
              </a:rPr>
              <a:t>звука </a:t>
            </a:r>
            <a:r>
              <a:rPr lang="ru-RU" sz="2800" i="1" dirty="0" smtClean="0">
                <a:solidFill>
                  <a:srgbClr val="C00000"/>
                </a:solidFill>
              </a:rPr>
              <a:t>йот</a:t>
            </a:r>
            <a:r>
              <a:rPr lang="ru-RU" sz="2800" i="1" dirty="0" smtClean="0"/>
              <a:t> </a:t>
            </a:r>
            <a:r>
              <a:rPr lang="ru-RU" sz="2800" dirty="0" smtClean="0"/>
              <a:t>в конце слов.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Статические артикуляционные упражнения для языка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«Лопаточка». </a:t>
            </a:r>
          </a:p>
          <a:p>
            <a:pPr>
              <a:buNone/>
            </a:pPr>
            <a:r>
              <a:rPr lang="ru-RU" sz="1400" dirty="0" smtClean="0"/>
              <a:t>           Широкий язык высунуть, расслабить, положить на нижнюю губу. Следить, чтобы язык не дрожал. Держать 10 — 15 с.(рис.1)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«Чашечка». </a:t>
            </a:r>
          </a:p>
          <a:p>
            <a:pPr>
              <a:buNone/>
            </a:pPr>
            <a:r>
              <a:rPr lang="ru-RU" sz="1400" dirty="0" smtClean="0"/>
              <a:t>           Рот широко раскрыть. Широкий язык поднять кверху.    Потянуться к верхним зубам, но не касаться их. Удерживать язык в таком положении 10 — 15 с. (рис№2)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                                            Рис. № 1                                           Рис.№2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8674" name="Picture 2" descr="image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4214842" cy="27146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Статические артикуляционные упражнения для языка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 «Иголочка». </a:t>
            </a:r>
            <a:r>
              <a:rPr lang="ru-RU" sz="1400" dirty="0" smtClean="0"/>
              <a:t>Рот открыть. Язык высунуть далеко вперед, напрячь его, сделать узким. Удерживать в таком положении 15 с .(рис.1)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«Горка». </a:t>
            </a:r>
            <a:r>
              <a:rPr lang="ru-RU" sz="1400" dirty="0" smtClean="0"/>
              <a:t>Рот приоткрыть. Боковые края языка прижать к верхним коренным зубам. Кончик языка упереть в нижние передние зубы. Удерживать в таком положении 15 с . (рис.2)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Рис.№1                                                  Рис.№2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image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4357718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016" y="344556"/>
            <a:ext cx="8752295" cy="108417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Классификация в русском языке 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согласного звука  </a:t>
            </a:r>
            <a:r>
              <a:rPr lang="en-US" sz="4000" b="1" i="1" dirty="0" smtClean="0">
                <a:solidFill>
                  <a:schemeClr val="tx1"/>
                </a:solidFill>
              </a:rPr>
              <a:t>[j]</a:t>
            </a:r>
            <a:r>
              <a:rPr lang="ru-RU" sz="4000" b="1" i="1" dirty="0" smtClean="0">
                <a:solidFill>
                  <a:schemeClr val="tx1"/>
                </a:solidFill>
              </a:rPr>
              <a:t>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714488"/>
            <a:ext cx="8643998" cy="471490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   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наличию или отсутствию вибрации голосовых </a:t>
            </a:r>
            <a:r>
              <a:rPr lang="ru-RU" dirty="0" smtClean="0">
                <a:solidFill>
                  <a:schemeClr val="tx1"/>
                </a:solidFill>
              </a:rPr>
              <a:t>складок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ru-RU" b="1" i="1" u="sng" dirty="0" smtClean="0">
                <a:solidFill>
                  <a:schemeClr val="tx1"/>
                </a:solidFill>
              </a:rPr>
              <a:t>звук  </a:t>
            </a:r>
            <a:r>
              <a:rPr lang="en-US" b="1" i="1" u="sng" dirty="0" smtClean="0">
                <a:solidFill>
                  <a:schemeClr val="tx1"/>
                </a:solidFill>
              </a:rPr>
              <a:t>[j]</a:t>
            </a:r>
            <a:r>
              <a:rPr lang="ru-RU" b="1" i="1" u="sng" dirty="0" smtClean="0">
                <a:solidFill>
                  <a:schemeClr val="tx1"/>
                </a:solidFill>
              </a:rPr>
              <a:t> -   сонорный (звонкий), </a:t>
            </a:r>
            <a:r>
              <a:rPr lang="ru-RU" dirty="0">
                <a:solidFill>
                  <a:schemeClr val="tx1"/>
                </a:solidFill>
              </a:rPr>
              <a:t>при образовании </a:t>
            </a:r>
            <a:r>
              <a:rPr lang="ru-RU" dirty="0" smtClean="0">
                <a:solidFill>
                  <a:schemeClr val="tx1"/>
                </a:solidFill>
              </a:rPr>
              <a:t>которого </a:t>
            </a:r>
            <a:r>
              <a:rPr lang="ru-RU" dirty="0">
                <a:solidFill>
                  <a:schemeClr val="tx1"/>
                </a:solidFill>
              </a:rPr>
              <a:t>шум почти не присутствует и преобладает тон </a:t>
            </a:r>
            <a:r>
              <a:rPr lang="ru-RU" dirty="0" smtClean="0">
                <a:solidFill>
                  <a:schemeClr val="tx1"/>
                </a:solidFill>
              </a:rPr>
              <a:t>голоса;</a:t>
            </a:r>
          </a:p>
          <a:p>
            <a:pPr marL="457200" indent="-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2) По </a:t>
            </a:r>
            <a:r>
              <a:rPr lang="ru-RU" dirty="0">
                <a:solidFill>
                  <a:schemeClr val="tx1"/>
                </a:solidFill>
              </a:rPr>
              <a:t>способу </a:t>
            </a:r>
            <a:r>
              <a:rPr lang="ru-RU" dirty="0" smtClean="0">
                <a:solidFill>
                  <a:schemeClr val="tx1"/>
                </a:solidFill>
              </a:rPr>
              <a:t>артикуляции</a:t>
            </a:r>
            <a:r>
              <a:rPr lang="ru-RU" b="1" i="1" u="sng" dirty="0" smtClean="0">
                <a:solidFill>
                  <a:schemeClr val="tx1"/>
                </a:solidFill>
              </a:rPr>
              <a:t> звук  </a:t>
            </a:r>
            <a:r>
              <a:rPr lang="en-US" b="1" i="1" u="sng" dirty="0" smtClean="0">
                <a:solidFill>
                  <a:schemeClr val="tx1"/>
                </a:solidFill>
              </a:rPr>
              <a:t>[j]</a:t>
            </a:r>
            <a:r>
              <a:rPr lang="ru-RU" b="1" i="1" u="sng" dirty="0" smtClean="0">
                <a:solidFill>
                  <a:schemeClr val="tx1"/>
                </a:solidFill>
              </a:rPr>
              <a:t> 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щелевой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фрикативный)</a:t>
            </a:r>
            <a:endParaRPr lang="ru-RU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Динамические артикуляционные упражнения для языка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«Лошадка». </a:t>
            </a:r>
            <a:r>
              <a:rPr lang="ru-RU" sz="1400" dirty="0" smtClean="0"/>
              <a:t>Присосать язык к нёбу, щелкнуть языком. (рис.1)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«Качели</a:t>
            </a:r>
            <a:r>
              <a:rPr lang="ru-RU" sz="1400" dirty="0" smtClean="0">
                <a:solidFill>
                  <a:srgbClr val="C00000"/>
                </a:solidFill>
              </a:rPr>
              <a:t>». </a:t>
            </a:r>
            <a:r>
              <a:rPr lang="ru-RU" sz="1400" dirty="0" smtClean="0"/>
              <a:t>Высунуть узкий язык. Тянуться языком попеременно то к носу, то к подбородку. Рот при этом не закрывать. Упражнение проводится под счет логопеда 10 — 15 раз .(рис.2)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Рис.№1                             Рис.№2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image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71810"/>
            <a:ext cx="3429024" cy="27860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lib2.znate.ru/pars_docs/refs/352/351883/351883_html_6bd2da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00504"/>
            <a:ext cx="3643338" cy="23574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29618" cy="10001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артикуляционные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для губ и языка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928662" y="1500174"/>
            <a:ext cx="5286412" cy="22145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86512" y="1928802"/>
            <a:ext cx="2571768" cy="42148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Чередование положений губ</a:t>
            </a:r>
          </a:p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«Улыбка» – «Хоботок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«Заборчик» – «Бублик»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thelib.ru/books/00/10/42/00104265/i_06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500066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Формирование произносительных умений и навыков. В задачи этого этапа входит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устранение неправильного звукопроизношения;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развитие у детей умения дифференцировать в произношении звуки, сходные по артикуляции или по звучанию;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формирование произносительных умений и навыков в различных видах самостоятельной речи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Постановка звука 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После устранения дефектов произношения свистящих, шипящих и </a:t>
            </a:r>
            <a:r>
              <a:rPr lang="ru-RU" dirty="0" err="1" smtClean="0"/>
              <a:t>соноров</a:t>
            </a:r>
            <a:r>
              <a:rPr lang="ru-RU" dirty="0" smtClean="0"/>
              <a:t> Р, Л,  Р', Л'.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I</a:t>
            </a:r>
            <a:r>
              <a:rPr lang="ru-RU" b="1" dirty="0" smtClean="0"/>
              <a:t> способ – по подражанию:</a:t>
            </a:r>
          </a:p>
          <a:p>
            <a:pPr algn="just">
              <a:buNone/>
            </a:pPr>
            <a:r>
              <a:rPr lang="ru-RU" sz="2400" dirty="0" smtClean="0"/>
              <a:t>А) путем отраженного и сопряженного проговаривания звука </a:t>
            </a:r>
            <a:r>
              <a:rPr lang="ru-RU" b="1" dirty="0" smtClean="0"/>
              <a:t>Й;</a:t>
            </a:r>
          </a:p>
          <a:p>
            <a:pPr algn="just">
              <a:buNone/>
            </a:pPr>
            <a:r>
              <a:rPr lang="ru-RU" sz="2400" dirty="0" smtClean="0"/>
              <a:t>Б) от мягкого глухого звука </a:t>
            </a:r>
            <a:r>
              <a:rPr lang="ru-RU" sz="2800" b="1" dirty="0" smtClean="0"/>
              <a:t>Х’</a:t>
            </a:r>
            <a:r>
              <a:rPr lang="ru-RU" sz="2400" dirty="0" smtClean="0"/>
              <a:t> с включением голоса с обязательным слуховым и тактильно-вибрационным контролем;</a:t>
            </a:r>
          </a:p>
          <a:p>
            <a:pPr algn="just">
              <a:buNone/>
            </a:pPr>
            <a:r>
              <a:rPr lang="ru-RU" sz="2400" dirty="0" smtClean="0"/>
              <a:t>В) от гласного звука И в сочетании с гласными </a:t>
            </a:r>
            <a:r>
              <a:rPr lang="ru-RU" sz="2800" b="1" dirty="0" smtClean="0"/>
              <a:t>А, О, У, Э, </a:t>
            </a:r>
            <a:r>
              <a:rPr lang="ru-RU" sz="2400" dirty="0" smtClean="0"/>
              <a:t>с постепенным ускорением.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Исправление недостатка в простейших случаях может быть достигнуто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путем временной замены звука 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 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гласным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	Ребенку предлагают произнести сочетания гласных типа </a:t>
            </a:r>
            <a:r>
              <a:rPr lang="ru-RU" b="1" i="1" dirty="0" err="1" smtClean="0">
                <a:solidFill>
                  <a:srgbClr val="FF0000"/>
                </a:solidFill>
              </a:rPr>
              <a:t>иа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аиа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ио</a:t>
            </a:r>
            <a:r>
              <a:rPr lang="ru-RU" b="1" i="1" dirty="0" smtClean="0">
                <a:solidFill>
                  <a:srgbClr val="FF0000"/>
                </a:solidFill>
              </a:rPr>
              <a:t>, аи, </a:t>
            </a:r>
            <a:r>
              <a:rPr lang="ru-RU" b="1" i="1" dirty="0" err="1" smtClean="0">
                <a:solidFill>
                  <a:srgbClr val="FF0000"/>
                </a:solidFill>
              </a:rPr>
              <a:t>ои</a:t>
            </a:r>
            <a:r>
              <a:rPr lang="ru-RU" i="1" dirty="0" smtClean="0"/>
              <a:t> </a:t>
            </a:r>
            <a:r>
              <a:rPr lang="ru-RU" dirty="0" smtClean="0"/>
              <a:t>и др.,  несколько </a:t>
            </a:r>
            <a:r>
              <a:rPr lang="ru-RU" b="1" i="1" dirty="0" smtClean="0">
                <a:solidFill>
                  <a:srgbClr val="FF0000"/>
                </a:solidFill>
              </a:rPr>
              <a:t>протягивая фонему и</a:t>
            </a:r>
            <a:r>
              <a:rPr lang="ru-RU" i="1" dirty="0" smtClean="0"/>
              <a:t>. </a:t>
            </a:r>
            <a:r>
              <a:rPr lang="ru-RU" dirty="0" smtClean="0"/>
              <a:t>Так же произносятся простейшие слова с восходящими и нисходящими дифтонгами:</a:t>
            </a:r>
          </a:p>
          <a:p>
            <a:pPr>
              <a:buNone/>
            </a:pPr>
            <a:r>
              <a:rPr lang="ru-RU" dirty="0" smtClean="0"/>
              <a:t>     </a:t>
            </a:r>
            <a:r>
              <a:rPr lang="ru-RU" b="1" i="1" dirty="0" err="1" smtClean="0">
                <a:solidFill>
                  <a:srgbClr val="FF0000"/>
                </a:solidFill>
              </a:rPr>
              <a:t>иа</a:t>
            </a:r>
            <a:r>
              <a:rPr lang="ru-RU" b="1" i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— </a:t>
            </a:r>
            <a:r>
              <a:rPr lang="ru-RU" b="1" i="1" dirty="0" err="1" smtClean="0">
                <a:solidFill>
                  <a:srgbClr val="FF0000"/>
                </a:solidFill>
              </a:rPr>
              <a:t>иаблоко</a:t>
            </a:r>
            <a:r>
              <a:rPr lang="ru-RU" b="1" i="1" dirty="0" smtClean="0">
                <a:solidFill>
                  <a:srgbClr val="FF0000"/>
                </a:solidFill>
              </a:rPr>
              <a:t>; </a:t>
            </a:r>
            <a:r>
              <a:rPr lang="ru-RU" b="1" i="1" dirty="0" err="1" smtClean="0">
                <a:solidFill>
                  <a:srgbClr val="FF0000"/>
                </a:solidFill>
              </a:rPr>
              <a:t>ио</a:t>
            </a:r>
            <a:r>
              <a:rPr lang="ru-RU" b="1" i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— </a:t>
            </a:r>
            <a:r>
              <a:rPr lang="ru-RU" b="1" i="1" dirty="0" err="1" smtClean="0">
                <a:solidFill>
                  <a:srgbClr val="FF0000"/>
                </a:solidFill>
              </a:rPr>
              <a:t>иожик</a:t>
            </a:r>
            <a:r>
              <a:rPr lang="ru-RU" b="1" i="1" dirty="0" smtClean="0">
                <a:solidFill>
                  <a:srgbClr val="FF0000"/>
                </a:solidFill>
              </a:rPr>
              <a:t>; аи </a:t>
            </a:r>
            <a:r>
              <a:rPr lang="ru-RU" b="1" dirty="0" smtClean="0">
                <a:solidFill>
                  <a:srgbClr val="FF0000"/>
                </a:solidFill>
              </a:rPr>
              <a:t>—</a:t>
            </a:r>
            <a:r>
              <a:rPr lang="ru-RU" b="1" i="1" dirty="0" smtClean="0">
                <a:solidFill>
                  <a:srgbClr val="FF0000"/>
                </a:solidFill>
              </a:rPr>
              <a:t>играй; </a:t>
            </a:r>
            <a:r>
              <a:rPr lang="ru-RU" b="1" i="1" dirty="0" err="1" smtClean="0">
                <a:solidFill>
                  <a:srgbClr val="FF0000"/>
                </a:solidFill>
              </a:rPr>
              <a:t>ои</a:t>
            </a:r>
            <a:r>
              <a:rPr lang="ru-RU" b="1" i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— </a:t>
            </a:r>
            <a:r>
              <a:rPr lang="ru-RU" b="1" i="1" dirty="0" smtClean="0">
                <a:solidFill>
                  <a:srgbClr val="FF0000"/>
                </a:solidFill>
              </a:rPr>
              <a:t>стой</a:t>
            </a:r>
            <a:r>
              <a:rPr lang="ru-RU" i="1" dirty="0" smtClean="0"/>
              <a:t> </a:t>
            </a:r>
            <a:r>
              <a:rPr lang="ru-RU" dirty="0" smtClean="0"/>
              <a:t>и т. п. </a:t>
            </a:r>
          </a:p>
          <a:p>
            <a:pPr>
              <a:buNone/>
            </a:pPr>
            <a:r>
              <a:rPr lang="ru-RU" dirty="0" smtClean="0"/>
              <a:t>     Далее вводят более трудные слова: </a:t>
            </a:r>
            <a:r>
              <a:rPr lang="ru-RU" b="1" dirty="0" err="1" smtClean="0">
                <a:solidFill>
                  <a:srgbClr val="FF0000"/>
                </a:solidFill>
              </a:rPr>
              <a:t>маиак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смеиотся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играиут</a:t>
            </a:r>
            <a:r>
              <a:rPr lang="ru-RU" i="1" dirty="0" smtClean="0"/>
              <a:t>. </a:t>
            </a:r>
            <a:r>
              <a:rPr lang="ru-RU" dirty="0" smtClean="0"/>
              <a:t>Наконец, следуют самые трудные: 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обезиана</a:t>
            </a:r>
            <a:r>
              <a:rPr lang="ru-RU" sz="3600" b="1" i="1" dirty="0" smtClean="0">
                <a:solidFill>
                  <a:srgbClr val="FF0000"/>
                </a:solidFill>
              </a:rPr>
              <a:t>,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пиот</a:t>
            </a:r>
            <a:r>
              <a:rPr lang="ru-RU" sz="3600" b="1" i="1" dirty="0" smtClean="0">
                <a:solidFill>
                  <a:srgbClr val="FF0000"/>
                </a:solidFill>
              </a:rPr>
              <a:t>,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шиут</a:t>
            </a:r>
            <a:r>
              <a:rPr lang="ru-RU" sz="36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и др.</a:t>
            </a:r>
          </a:p>
          <a:p>
            <a:pPr>
              <a:buNone/>
            </a:pPr>
            <a:r>
              <a:rPr lang="ru-RU" dirty="0" smtClean="0"/>
              <a:t>     Постепенно длительность гласного и сокращается, и из слогового звука он превращается в неслоговой.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 - исправление недостатка в простейших случаях может быть достигнуто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механическим способом постановки</a:t>
            </a: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От сочетания </a:t>
            </a:r>
            <a:r>
              <a:rPr lang="ru-RU" b="1" dirty="0" smtClean="0">
                <a:solidFill>
                  <a:srgbClr val="C00000"/>
                </a:solidFill>
              </a:rPr>
              <a:t>«за» или «аза» </a:t>
            </a:r>
            <a:r>
              <a:rPr lang="ru-RU" dirty="0" smtClean="0"/>
              <a:t>с механической помощью.</a:t>
            </a:r>
            <a:r>
              <a:rPr lang="en-US" dirty="0" smtClean="0"/>
              <a:t> </a:t>
            </a:r>
            <a:r>
              <a:rPr lang="ru-RU" dirty="0" smtClean="0"/>
              <a:t> Ребёнка просят произнести это сочетание, а логопед в это время шпателем приподнимает язык так, чтобы получилось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жя</a:t>
            </a:r>
            <a:r>
              <a:rPr lang="ru-RU" b="1" dirty="0" smtClean="0">
                <a:solidFill>
                  <a:srgbClr val="C00000"/>
                </a:solidFill>
              </a:rPr>
              <a:t>», </a:t>
            </a:r>
            <a:r>
              <a:rPr lang="ru-RU" dirty="0" smtClean="0"/>
              <a:t>затем шпатель продвигается вглубь рта, чтобы получилось </a:t>
            </a:r>
            <a:r>
              <a:rPr lang="ru-RU" b="1" dirty="0" smtClean="0">
                <a:solidFill>
                  <a:srgbClr val="C00000"/>
                </a:solidFill>
              </a:rPr>
              <a:t>«Я»</a:t>
            </a:r>
            <a:r>
              <a:rPr lang="ru-RU" dirty="0" smtClean="0"/>
              <a:t>. Можно использовать и </a:t>
            </a:r>
            <a:r>
              <a:rPr lang="ru-RU" b="1" dirty="0" smtClean="0">
                <a:solidFill>
                  <a:srgbClr val="C00000"/>
                </a:solidFill>
              </a:rPr>
              <a:t>другие слоги (</a:t>
            </a:r>
            <a:r>
              <a:rPr lang="ru-RU" b="1" dirty="0" err="1" smtClean="0">
                <a:solidFill>
                  <a:srgbClr val="C00000"/>
                </a:solidFill>
              </a:rPr>
              <a:t>зо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зу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зе</a:t>
            </a:r>
            <a:r>
              <a:rPr lang="ru-RU" b="1" dirty="0" smtClean="0">
                <a:solidFill>
                  <a:srgbClr val="C00000"/>
                </a:solidFill>
              </a:rPr>
              <a:t>).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     </a:t>
            </a:r>
            <a:r>
              <a:rPr lang="ru-RU" dirty="0" smtClean="0"/>
              <a:t>Далее из сочетаний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b="1" i="1" dirty="0" err="1" smtClean="0">
                <a:solidFill>
                  <a:srgbClr val="C00000"/>
                </a:solidFill>
              </a:rPr>
              <a:t>зо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зу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зе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азо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азу, азе </a:t>
            </a:r>
            <a:r>
              <a:rPr lang="ru-RU" b="1" dirty="0" smtClean="0">
                <a:solidFill>
                  <a:srgbClr val="C00000"/>
                </a:solidFill>
              </a:rPr>
              <a:t>получаются слоги </a:t>
            </a:r>
            <a:r>
              <a:rPr lang="ru-RU" b="1" i="1" dirty="0" err="1" smtClean="0">
                <a:solidFill>
                  <a:srgbClr val="C00000"/>
                </a:solidFill>
              </a:rPr>
              <a:t>jo</a:t>
            </a: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 err="1" smtClean="0">
                <a:solidFill>
                  <a:srgbClr val="C00000"/>
                </a:solidFill>
              </a:rPr>
              <a:t>e</a:t>
            </a:r>
            <a:r>
              <a:rPr lang="ru-RU" b="1" i="1" dirty="0" smtClean="0">
                <a:solidFill>
                  <a:srgbClr val="C00000"/>
                </a:solidFill>
              </a:rPr>
              <a:t>),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jу</a:t>
            </a: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 err="1" smtClean="0">
                <a:solidFill>
                  <a:srgbClr val="C00000"/>
                </a:solidFill>
              </a:rPr>
              <a:t>ю</a:t>
            </a:r>
            <a:r>
              <a:rPr lang="ru-RU" b="1" i="1" dirty="0" smtClean="0">
                <a:solidFill>
                  <a:srgbClr val="C00000"/>
                </a:solidFill>
              </a:rPr>
              <a:t>),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jэ</a:t>
            </a:r>
            <a:r>
              <a:rPr lang="ru-RU" b="1" i="1" dirty="0" smtClean="0">
                <a:solidFill>
                  <a:srgbClr val="C00000"/>
                </a:solidFill>
              </a:rPr>
              <a:t>(е),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аё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аю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ае</a:t>
            </a: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и т. 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Произнесение слогов и слов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я-ё-ю-е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[</a:t>
            </a:r>
            <a:r>
              <a:rPr lang="ru-RU" b="1" dirty="0" err="1" smtClean="0">
                <a:solidFill>
                  <a:schemeClr val="tx1"/>
                </a:solidFill>
              </a:rPr>
              <a:t>йа-йо-йу-йэ</a:t>
            </a:r>
            <a:r>
              <a:rPr lang="en-US" b="1" dirty="0" smtClean="0">
                <a:solidFill>
                  <a:schemeClr val="tx1"/>
                </a:solidFill>
              </a:rPr>
              <a:t>]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ё-ю-е-я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[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йо-йу-йэ-йа</a:t>
            </a:r>
            <a:r>
              <a:rPr lang="en-US" b="1" dirty="0" smtClean="0">
                <a:solidFill>
                  <a:schemeClr val="tx1"/>
                </a:solidFill>
              </a:rPr>
              <a:t>]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ю-е-я-ё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[</a:t>
            </a:r>
            <a:r>
              <a:rPr lang="ru-RU" b="1" dirty="0" err="1" smtClean="0">
                <a:solidFill>
                  <a:schemeClr val="tx1"/>
                </a:solidFill>
              </a:rPr>
              <a:t>йу-йэ-йа-йо</a:t>
            </a:r>
            <a:r>
              <a:rPr lang="en-US" b="1" dirty="0" smtClean="0">
                <a:solidFill>
                  <a:schemeClr val="tx1"/>
                </a:solidFill>
              </a:rPr>
              <a:t>]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е-я-ё-ю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[</a:t>
            </a:r>
            <a:r>
              <a:rPr lang="ru-RU" b="1" dirty="0" err="1" smtClean="0">
                <a:solidFill>
                  <a:schemeClr val="tx1"/>
                </a:solidFill>
              </a:rPr>
              <a:t>йэ-йа-йо-йу</a:t>
            </a:r>
            <a:r>
              <a:rPr lang="en-US" b="1" dirty="0" smtClean="0">
                <a:solidFill>
                  <a:schemeClr val="tx1"/>
                </a:solidFill>
              </a:rPr>
              <a:t>]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ай-ай-ай – май,  край, чай,  лай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ой-ой-ой – бой, зной, пой, твой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ей-ей-ей – змей, лей, клей, чей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ЙОД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1986" name="Picture 2" descr="http://azbuka-bukvar.com/wp-content/uploads/2012/04/moya-azbuka-manakova-m-bukva-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528641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ЙОГУРТ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4818" name="Picture 2" descr="http://detskiy-sad.com/wp-content/uploads/2011/11/alfavit-dlya-detei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 ВОРОБЕЙ </a:t>
            </a:r>
            <a:r>
              <a:rPr lang="ru-RU" dirty="0" smtClean="0"/>
              <a:t>                   </a:t>
            </a:r>
            <a:r>
              <a:rPr lang="ru-RU" b="1" dirty="0" smtClean="0">
                <a:solidFill>
                  <a:srgbClr val="C00000"/>
                </a:solidFill>
              </a:rPr>
              <a:t>СОЛОВЕЙ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7892" name="Picture 4" descr="http://im3-tub-ru.yandex.net/i?id=117776224-4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929090" cy="4286280"/>
          </a:xfrm>
          <a:prstGeom prst="rect">
            <a:avLst/>
          </a:prstGeom>
          <a:noFill/>
        </p:spPr>
      </p:pic>
      <p:pic>
        <p:nvPicPr>
          <p:cNvPr id="37894" name="Picture 6" descr="http://900igr.net/datai/nasekomye-i-ptitsy/Ptitsy-lesa-2.files/0016-015-Obyknovennyj-solovej-nebolshaja-nemnogim-bolee-vorobja-pti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78621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747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Классификация в русском языке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согласного звука  </a:t>
            </a:r>
            <a:r>
              <a:rPr lang="en-US" b="1" i="1" dirty="0" smtClean="0">
                <a:solidFill>
                  <a:schemeClr val="tx1"/>
                </a:solidFill>
              </a:rPr>
              <a:t>[j]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AutoNum type="arabicParenR" startAt="3"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месту </a:t>
            </a:r>
            <a:r>
              <a:rPr lang="ru-RU" dirty="0" smtClean="0">
                <a:solidFill>
                  <a:schemeClr val="tx1"/>
                </a:solidFill>
              </a:rPr>
              <a:t>артикуляции </a:t>
            </a:r>
            <a:r>
              <a:rPr lang="ru-RU" b="1" i="1" u="sng" dirty="0" smtClean="0">
                <a:solidFill>
                  <a:schemeClr val="tx1"/>
                </a:solidFill>
              </a:rPr>
              <a:t>звук  </a:t>
            </a:r>
            <a:r>
              <a:rPr lang="en-US" b="1" i="1" u="sng" dirty="0" smtClean="0">
                <a:solidFill>
                  <a:schemeClr val="tx1"/>
                </a:solidFill>
              </a:rPr>
              <a:t>[j]</a:t>
            </a:r>
            <a:r>
              <a:rPr lang="ru-RU" b="1" i="1" u="sng" dirty="0" smtClean="0">
                <a:solidFill>
                  <a:schemeClr val="tx1"/>
                </a:solidFill>
              </a:rPr>
              <a:t> – </a:t>
            </a:r>
          </a:p>
          <a:p>
            <a:pPr marL="514350" indent="-514350">
              <a:buNone/>
            </a:pP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         </a:t>
            </a:r>
            <a:r>
              <a:rPr lang="ru-RU" b="1" i="1" u="sng" dirty="0" smtClean="0">
                <a:solidFill>
                  <a:schemeClr val="tx1"/>
                </a:solidFill>
              </a:rPr>
              <a:t>язычно-средненёбный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4)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>
                <a:solidFill>
                  <a:schemeClr val="tx1"/>
                </a:solidFill>
              </a:rPr>
              <a:t>наличию или отсутствию подъема </a:t>
            </a:r>
            <a:r>
              <a:rPr lang="ru-RU" dirty="0" smtClean="0">
                <a:solidFill>
                  <a:schemeClr val="tx1"/>
                </a:solidFill>
              </a:rPr>
              <a:t>    спинки языка </a:t>
            </a:r>
            <a:r>
              <a:rPr lang="ru-RU" b="1" i="1" u="sng" dirty="0" smtClean="0">
                <a:solidFill>
                  <a:schemeClr val="tx1"/>
                </a:solidFill>
              </a:rPr>
              <a:t>звук  </a:t>
            </a:r>
            <a:r>
              <a:rPr lang="en-US" b="1" i="1" u="sng" dirty="0" smtClean="0">
                <a:solidFill>
                  <a:schemeClr val="tx1"/>
                </a:solidFill>
              </a:rPr>
              <a:t>[j]</a:t>
            </a:r>
            <a:r>
              <a:rPr lang="ru-RU" b="1" i="1" u="sng" dirty="0" smtClean="0">
                <a:solidFill>
                  <a:schemeClr val="tx1"/>
                </a:solidFill>
              </a:rPr>
              <a:t> -мягкий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514350" indent="-514350">
              <a:buAutoNum type="arabicParenR" startAt="5"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месту </a:t>
            </a:r>
            <a:r>
              <a:rPr lang="ru-RU" dirty="0" err="1" smtClean="0">
                <a:solidFill>
                  <a:schemeClr val="tx1"/>
                </a:solidFill>
              </a:rPr>
              <a:t>резонирования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звук </a:t>
            </a:r>
            <a:r>
              <a:rPr lang="en-US" b="1" i="1" u="sng" dirty="0" smtClean="0">
                <a:solidFill>
                  <a:schemeClr val="tx1"/>
                </a:solidFill>
              </a:rPr>
              <a:t>[j]</a:t>
            </a:r>
            <a:r>
              <a:rPr lang="ru-RU" b="1" i="1" u="sng" dirty="0" smtClean="0">
                <a:solidFill>
                  <a:schemeClr val="tx1"/>
                </a:solidFill>
              </a:rPr>
              <a:t> –ротовой.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</a:rPr>
              <a:t>    ЛАЙКА                     </a:t>
            </a:r>
            <a:r>
              <a:rPr lang="ru-RU" sz="4800" b="1" dirty="0" smtClean="0">
                <a:solidFill>
                  <a:srgbClr val="002060"/>
                </a:solidFill>
              </a:rPr>
              <a:t>ЧАЙКА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8914" name="Picture 2" descr="http://www.podkat.ru/uploads/posts/2010-02/thumbs/1266756641_image_0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214842" cy="4429126"/>
          </a:xfrm>
          <a:prstGeom prst="rect">
            <a:avLst/>
          </a:prstGeom>
          <a:noFill/>
        </p:spPr>
      </p:pic>
      <p:pic>
        <p:nvPicPr>
          <p:cNvPr id="38916" name="Picture 4" descr="http://900igr.net/Detskie_prezentatsii/Biologija.Morskie_zhiteli/Morskie_obitateli_1.files/slide0006_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714776" cy="414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БАЛАЛЛАЙКА </a:t>
            </a:r>
            <a:r>
              <a:rPr lang="ru-RU" dirty="0" smtClean="0">
                <a:solidFill>
                  <a:srgbClr val="C00000"/>
                </a:solidFill>
              </a:rPr>
              <a:t>           </a:t>
            </a:r>
            <a:r>
              <a:rPr lang="ru-RU" b="1" dirty="0" smtClean="0">
                <a:solidFill>
                  <a:srgbClr val="C00000"/>
                </a:solidFill>
              </a:rPr>
              <a:t>ЯЙЦО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9938" name="Picture 2" descr="http://im7-tub-ru.yandex.net/i?id=255065065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714908" cy="4429156"/>
          </a:xfrm>
          <a:prstGeom prst="rect">
            <a:avLst/>
          </a:prstGeom>
          <a:noFill/>
        </p:spPr>
      </p:pic>
      <p:pic>
        <p:nvPicPr>
          <p:cNvPr id="39940" name="Picture 4" descr="http://www.fotokonkurs.ru/uploads/comments/2012/02/03/811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28614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произносительных умений и навыков в различных видах самостоятельной речи детей.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ЗАЙКУ БРОСИЛА  ХОЗЯЙКА –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ПОД ДОЖДЕМ ОСТАЛСЯ ЗАЙКА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СО СКАМЕЙКИ СЛЕЗТЬ НЕ СМОГ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ВЕСЬ ДО НИТОЧКИ ПРОМОК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62" name="Picture 2" descr="http://www.maaam.ru/upload/comments/e8118037e0383a41003f7117eedeb846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28628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pictures.ucoz.ru/_ph/3/2/3294630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4762500" cy="42624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произносительных умений и навыков в различных видах самостоятельной речи детей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Андрей-воробей,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Не гоняй голубей!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Голуби боятся,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На крышу не садятся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http://baberoom.ru/wp-content/uploads/2011/03/a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571876"/>
            <a:ext cx="3286148" cy="1571636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СПАСИБО ЗА ВНИМАНИЕ !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14380" cy="2143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dirty="0"/>
          </a:p>
        </p:txBody>
      </p:sp>
      <p:sp>
        <p:nvSpPr>
          <p:cNvPr id="44034" name="AutoShape 2" descr="http://img10.proshkolu.ru/content/media/pic/std/4000000/3434000/3433065-c2ff1c2ff2697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://img10.proshkolu.ru/content/media/pic/std/4000000/3434000/3433065-c2ff1c2ff2697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://img10.proshkolu.ru/content/media/pic/std/4000000/3434000/3433065-c2ff1c2ff2697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://img10.proshkolu.ru/content/media/pic/std/4000000/3434000/3433065-c2ff1c2ff2697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6858048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Нормативное произношение звука </a:t>
            </a:r>
            <a:r>
              <a:rPr lang="en-US" sz="2800" i="1" dirty="0" smtClean="0">
                <a:solidFill>
                  <a:schemeClr val="tx1"/>
                </a:solidFill>
              </a:rPr>
              <a:t>[j]</a:t>
            </a:r>
            <a:endParaRPr lang="ru-RU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type="pic" idx="1"/>
          </p:nvPr>
        </p:nvGraphicFramePr>
        <p:xfrm>
          <a:off x="542925" y="1857375"/>
          <a:ext cx="3271838" cy="3786188"/>
        </p:xfrm>
        <a:graphic>
          <a:graphicData uri="http://schemas.openxmlformats.org/presentationml/2006/ole">
            <p:oleObj spid="_x0000_s1026" name="Точечный рисунок" r:id="rId3" imgW="2847619" imgH="3296110" progId="PBrush">
              <p:embed/>
            </p:oleObj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429124" y="1000108"/>
            <a:ext cx="4500594" cy="557216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endParaRPr lang="en-US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органов артикуляции </a:t>
            </a:r>
            <a:b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произношении звука йот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Губы несколько растянуты, расстояние между резцами примерно </a:t>
            </a:r>
            <a:r>
              <a:rPr lang="en-US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2мм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Кончик языка лежит у нижних резцов. Средняя часть спинки языка сильно поднята к твёрдому нёбу. Задняя её часть и корень продвинуты вперёд.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 языка упираются в верхние боковые зубы.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Мягкое нёбо поднято и закрывает проход в носовую полость.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Голосовые складки колеблются и образуют голос.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Выдыхаемая струя воздуха слабая.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зависимости от фонетического положения звука он может артикулироваться при более узкой или более широкой щели.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Нарушение произношения  звука</a:t>
            </a:r>
            <a:r>
              <a:rPr lang="ru-RU" i="1" dirty="0"/>
              <a:t> </a:t>
            </a:r>
            <a:r>
              <a:rPr lang="en-US" i="1" dirty="0" smtClean="0"/>
              <a:t>[</a:t>
            </a:r>
            <a:r>
              <a:rPr lang="ru-RU" i="1" dirty="0" err="1" smtClean="0"/>
              <a:t>j</a:t>
            </a:r>
            <a:r>
              <a:rPr lang="en-US" i="1" dirty="0" smtClean="0"/>
              <a:t>]</a:t>
            </a:r>
            <a:r>
              <a:rPr lang="ru-RU" i="1" dirty="0" smtClean="0"/>
              <a:t>  Й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072494" cy="41434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Йотацизм</a:t>
            </a:r>
            <a:r>
              <a:rPr lang="ru-RU" sz="5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     отсутствие звука;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искажение звука (в практике встречается крайне редко).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Нарушение произношения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звука </a:t>
            </a:r>
            <a:r>
              <a:rPr lang="en-US" i="1" dirty="0" smtClean="0">
                <a:solidFill>
                  <a:schemeClr val="tx1"/>
                </a:solidFill>
              </a:rPr>
              <a:t>[</a:t>
            </a:r>
            <a:r>
              <a:rPr lang="ru-RU" i="1" dirty="0" err="1" smtClean="0">
                <a:solidFill>
                  <a:schemeClr val="tx1"/>
                </a:solidFill>
              </a:rPr>
              <a:t>j</a:t>
            </a:r>
            <a:r>
              <a:rPr lang="en-US" i="1" dirty="0" smtClean="0">
                <a:solidFill>
                  <a:schemeClr val="tx1"/>
                </a:solidFill>
              </a:rPr>
              <a:t>]</a:t>
            </a:r>
            <a:r>
              <a:rPr lang="ru-RU" i="1" dirty="0" smtClean="0">
                <a:solidFill>
                  <a:schemeClr val="tx1"/>
                </a:solidFill>
              </a:rPr>
              <a:t>  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err="1" smtClean="0">
                <a:latin typeface="Times New Roman" pitchFamily="18" charset="0"/>
                <a:cs typeface="Times New Roman" pitchFamily="18" charset="0"/>
              </a:rPr>
              <a:t>Парайотацизм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замена звуками И, Л',  З,  Х’</a:t>
            </a:r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Недостатки произношения звука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встречаются преимущественно у дошкольников и состоят обычно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его замене звуком л'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ляблоко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обезляна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трамваль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вместо яблоко, обезьяна, трамвай; 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лёжик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ружлё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вместо ёжик, ружьё; 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любка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игралю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вместо юбка, играю).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928934"/>
            <a:ext cx="2714644" cy="27146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ЛЕЙКА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://www.mirprodagi.ru/images/product_images/popup_images/183_0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3214678" y="2071678"/>
            <a:ext cx="54864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71472" y="428604"/>
            <a:ext cx="7929618" cy="12858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[j]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буква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середине слова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286676" cy="142876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 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[j]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буква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середине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498" name="Picture 18" descr="http://www.zooclub.ru/attach/179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3116"/>
            <a:ext cx="5486400" cy="411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0" name="Текст 19"/>
          <p:cNvSpPr>
            <a:spLocks noGrp="1"/>
          </p:cNvSpPr>
          <p:nvPr>
            <p:ph type="body" sz="half" idx="2"/>
          </p:nvPr>
        </p:nvSpPr>
        <p:spPr>
          <a:xfrm>
            <a:off x="142844" y="2571744"/>
            <a:ext cx="3143272" cy="32147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ЗАЙКА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072362" cy="9286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[j]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конце слова</a:t>
            </a:r>
            <a:endParaRPr lang="ru-RU" sz="4000" dirty="0"/>
          </a:p>
        </p:txBody>
      </p:sp>
      <p:pic>
        <p:nvPicPr>
          <p:cNvPr id="21508" name="Picture 4" descr="http://www.stihi.ru/pics/2012/05/27/49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500034" y="1857364"/>
            <a:ext cx="5486400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2857496"/>
            <a:ext cx="2571768" cy="29289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000" dirty="0" smtClean="0">
                <a:solidFill>
                  <a:schemeClr val="tx1"/>
                </a:solidFill>
              </a:rPr>
              <a:t>ТРАМВАЙ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744</Words>
  <Application>Microsoft Office PowerPoint</Application>
  <PresentationFormat>Экран (4:3)</PresentationFormat>
  <Paragraphs>145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Точечный рисунок</vt:lpstr>
      <vt:lpstr>Коррекция звука Й [j].</vt:lpstr>
      <vt:lpstr>Классификация в русском языке  согласного звука  [j].</vt:lpstr>
      <vt:lpstr>Классификация в русском языке  согласного звука  [j].</vt:lpstr>
      <vt:lpstr>Нормативное произношение звука [j]</vt:lpstr>
      <vt:lpstr>Нарушение произношения  звука [j]  Й</vt:lpstr>
      <vt:lpstr>Нарушение произношения   звука [j]  Й</vt:lpstr>
      <vt:lpstr>ЛЕЙКА </vt:lpstr>
      <vt:lpstr>             Звук   [j] и буква й  в середине слова</vt:lpstr>
      <vt:lpstr>Звук [j]  в конце слова</vt:lpstr>
      <vt:lpstr>Звук [j]  в конце слова</vt:lpstr>
      <vt:lpstr> Йотированные  гласные буквы  Е,   Ё,  Ю,  Я Йотированные гласные – это гласные буквы, обозначающие 2 звука, один из  которых [Й’] – мягкий согласный.  </vt:lpstr>
      <vt:lpstr>БУКВА Е даёт 2 звука - [Й’Э]  ЕЛЬ   –   [Й’Э]ЛЬ</vt:lpstr>
      <vt:lpstr>БУКВА  Ё ДАЁТ  2 ЗВУКА – [Й’О] ЁЖИК – [Й’О]ЖИК</vt:lpstr>
      <vt:lpstr>БУКВА Ю ДАЁТ 2 ЗВУКА –[Й’У] ЮБКА – [Й’У ]БКА</vt:lpstr>
      <vt:lpstr>БУКВА Я ДАЁТ 2 ЗВУКА – [Й’А] ЯБЛОКО – [Й’А]БЛОКО</vt:lpstr>
      <vt:lpstr>Коррекционная работа  над правильным звукопроизношением звука [j].</vt:lpstr>
      <vt:lpstr>Развитие слухового внимания, слуховой памяти и фонематического восприятия</vt:lpstr>
      <vt:lpstr>Статические артикуляционные упражнения для языка</vt:lpstr>
      <vt:lpstr>Статические артикуляционные упражнения для языка</vt:lpstr>
      <vt:lpstr>Динамические артикуляционные упражнения для языка</vt:lpstr>
      <vt:lpstr>Другие артикуляционные  упражнения для губ и языка</vt:lpstr>
      <vt:lpstr>Формирование произносительных умений и навыков. В задачи этого этапа входит:</vt:lpstr>
      <vt:lpstr>Постановка звука Й</vt:lpstr>
      <vt:lpstr>Исправление недостатка в простейших случаях может быть достигнуто    путем временной замены звука j (й)   гласным и. </vt:lpstr>
      <vt:lpstr>II способ - исправление недостатка в простейших случаях может быть достигнуто  механическим способом постановки  j (й) от  з</vt:lpstr>
      <vt:lpstr>Произнесение слогов и слов</vt:lpstr>
      <vt:lpstr>ЙОД</vt:lpstr>
      <vt:lpstr>ЙОГУРТ</vt:lpstr>
      <vt:lpstr> ВОРОБЕЙ                    СОЛОВЕЙ</vt:lpstr>
      <vt:lpstr>    ЛАЙКА                     ЧАЙКА</vt:lpstr>
      <vt:lpstr>  БАЛАЛЛАЙКА            ЯЙЦО</vt:lpstr>
      <vt:lpstr>Формирование произносительных умений и навыков в различных видах самостоятельной речи детей.</vt:lpstr>
      <vt:lpstr>Формирование произносительных умений и навыков в различных видах самостоятельной речи детей.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звука и [j].</dc:title>
  <dc:creator>User</dc:creator>
  <cp:lastModifiedBy>User</cp:lastModifiedBy>
  <cp:revision>79</cp:revision>
  <dcterms:created xsi:type="dcterms:W3CDTF">2013-11-18T15:58:06Z</dcterms:created>
  <dcterms:modified xsi:type="dcterms:W3CDTF">2016-03-26T18:30:59Z</dcterms:modified>
</cp:coreProperties>
</file>