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5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8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0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5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3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9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5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4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1519-50B7-4A16-95C7-EF7766AF147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F127-74DD-44A8-8FDE-ABBC5298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8182" y="0"/>
            <a:ext cx="6298113" cy="242721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Методическая разработка </a:t>
            </a:r>
            <a:br>
              <a:rPr lang="ru-RU" sz="2800" dirty="0" smtClean="0"/>
            </a:br>
            <a:r>
              <a:rPr lang="ru-RU" sz="2800" dirty="0" smtClean="0"/>
              <a:t>Конспект индивидуального занятия в старшей группе </a:t>
            </a:r>
            <a:br>
              <a:rPr lang="ru-RU" sz="2800" dirty="0" smtClean="0"/>
            </a:br>
            <a:r>
              <a:rPr lang="ru-RU" sz="2800" b="1" dirty="0" smtClean="0"/>
              <a:t>Автоматизация </a:t>
            </a:r>
            <a:r>
              <a:rPr lang="ru-RU" sz="2800" b="1" dirty="0"/>
              <a:t>звука [с] в словах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4695" y="4403557"/>
            <a:ext cx="3898231" cy="1500105"/>
          </a:xfrm>
        </p:spPr>
        <p:txBody>
          <a:bodyPr/>
          <a:lstStyle/>
          <a:p>
            <a:r>
              <a:rPr lang="ru-RU" dirty="0" smtClean="0"/>
              <a:t>Составила учитель-логопед ГБДОУ №50 Комарова С.С.</a:t>
            </a:r>
            <a:endParaRPr lang="ru-RU" dirty="0"/>
          </a:p>
        </p:txBody>
      </p:sp>
      <p:pic>
        <p:nvPicPr>
          <p:cNvPr id="1026" name="Picture 2" descr="http://rechezvetik.ucoz.ru/Zvyki/nas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07" y="3597357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6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4611" y="344905"/>
            <a:ext cx="176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Назови ласково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puzkarapuz.ru/uploads/post/full/Nov-2012/sobaka_byvaet_kusachej_detskaya_pesenka_slus_75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4" y="1154553"/>
            <a:ext cx="2243920" cy="174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tatic12.insales.ru/images/products/1/4714/12825194/%D1%80%D0%B5%D0%B7%D0%B8%D0%BD%D0%BE%D0%B2%D1%8B%D0%B5_%D1%81%D0%B0%D0%BF%D0%BE%D0%B3%D0%B8_Little_Pals_Fashion_02-1000x1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5" y="3603089"/>
            <a:ext cx="2152650" cy="21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detsnab.ru/images/-1217251-121723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00" y="1137653"/>
            <a:ext cx="2288639" cy="176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uite73.ru/img/chea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63" y="3603089"/>
            <a:ext cx="1941095" cy="21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ua.all.biz/img/ua/catalog/2527462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88" y="3603089"/>
            <a:ext cx="1849459" cy="21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encrypted-tbn1.gstatic.com/images?q=tbn:ANd9GcSgsxvnmjCyY7tScxn63lujtE9GEikAIDIwDzcigc6stv9VFQ4HP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75" y="3603089"/>
            <a:ext cx="2644709" cy="21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for-fler.ru/_pu/70/2511840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82" y="1154553"/>
            <a:ext cx="1860070" cy="179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atann.ru/upload/shop_3/1/1/3/item_11336/shop_items_catalog_image113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19" y="1142041"/>
            <a:ext cx="2346992" cy="176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0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631" y="242570"/>
            <a:ext cx="337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Образуй новые слова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7779"/>
            <a:ext cx="72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Соль-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5397986"/>
            <a:ext cx="176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Суп-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4842" y="1677779"/>
            <a:ext cx="91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Соус-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673642"/>
            <a:ext cx="94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Салат-</a:t>
            </a:r>
            <a:endParaRPr lang="ru-RU" dirty="0"/>
          </a:p>
        </p:txBody>
      </p:sp>
      <p:pic>
        <p:nvPicPr>
          <p:cNvPr id="8" name="Рисунок 7" descr="http://silverbox.nsk.ru/sites/default/files/styles/large/public/antic-stuff/15/12/14/%D0%9F%D0%B5%D1%80%D0%B5%D1%87%D0%BD%D0%B8%D1%86%D0%B0_%D1%81%D0%B5%D1%80%D0%B5%D0%B1%D1%80%D0%BE_7%21.jpg?itok=JYFB4pM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78" y="1048376"/>
            <a:ext cx="2215114" cy="158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hilt.com.ua/admin/bindata/_0078440_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7" y="2974906"/>
            <a:ext cx="2359945" cy="171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kars.ru/get_image.php?size=2&amp;item=688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7" y="983348"/>
            <a:ext cx="2359945" cy="165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1.rozetka.ua/goods/897233/3661945_images_89723377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36" y="3005052"/>
            <a:ext cx="2215114" cy="145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t.yuterra.ru/upload/images/35/96/126963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67" y="4881278"/>
            <a:ext cx="2295325" cy="177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5654842" y="3648945"/>
            <a:ext cx="1193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Сахар-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7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5" y="858253"/>
            <a:ext cx="1006642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Литература:</a:t>
            </a:r>
          </a:p>
          <a:p>
            <a:r>
              <a:rPr lang="ru-RU" dirty="0" err="1" smtClean="0"/>
              <a:t>Косинова</a:t>
            </a:r>
            <a:r>
              <a:rPr lang="ru-RU" dirty="0" smtClean="0"/>
              <a:t> М. Азбука правильного произношения, М.,ЭКСМСО, 2005</a:t>
            </a:r>
          </a:p>
          <a:p>
            <a:r>
              <a:rPr lang="ru-RU" dirty="0" err="1"/>
              <a:t>Костыгина</a:t>
            </a:r>
            <a:r>
              <a:rPr lang="ru-RU" dirty="0"/>
              <a:t> В.Н Тру-ля-ля. Артикуляционная гимнастика для самых-самых маленьких, </a:t>
            </a:r>
            <a:r>
              <a:rPr lang="ru-RU" dirty="0" smtClean="0"/>
              <a:t>Карапуз, 2001</a:t>
            </a:r>
          </a:p>
          <a:p>
            <a:r>
              <a:rPr lang="ru-RU" dirty="0"/>
              <a:t>Пятница Т.В. Пальчиковые игры и упражнения: Массаж карандашами</a:t>
            </a:r>
            <a:r>
              <a:rPr lang="ru-RU" b="1" i="1" dirty="0"/>
              <a:t>.</a:t>
            </a:r>
            <a:r>
              <a:rPr lang="ru-RU" dirty="0"/>
              <a:t> – Мн.: </a:t>
            </a:r>
            <a:r>
              <a:rPr lang="ru-RU" dirty="0" err="1"/>
              <a:t>Аверсвэв</a:t>
            </a:r>
            <a:r>
              <a:rPr lang="ru-RU" dirty="0"/>
              <a:t>, </a:t>
            </a:r>
            <a:r>
              <a:rPr lang="ru-RU" dirty="0" smtClean="0"/>
              <a:t>2005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98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87" y="625642"/>
            <a:ext cx="10419197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Автоматизировать звук С в словах</a:t>
            </a:r>
            <a:endParaRPr lang="ru-RU" dirty="0"/>
          </a:p>
          <a:p>
            <a:r>
              <a:rPr lang="ru-RU" dirty="0" smtClean="0"/>
              <a:t>Задачи:</a:t>
            </a:r>
          </a:p>
          <a:p>
            <a:r>
              <a:rPr lang="ru-RU" b="1" dirty="0" smtClean="0"/>
              <a:t>Образовательные</a:t>
            </a:r>
            <a:r>
              <a:rPr lang="ru-RU" b="1" dirty="0"/>
              <a:t>: </a:t>
            </a:r>
            <a:endParaRPr lang="ru-RU" b="1" dirty="0" smtClean="0"/>
          </a:p>
          <a:p>
            <a:r>
              <a:rPr lang="ru-RU" dirty="0" smtClean="0"/>
              <a:t>Закреплять четкое произношение звука </a:t>
            </a:r>
            <a:r>
              <a:rPr lang="ru-RU" dirty="0"/>
              <a:t>С в речи.</a:t>
            </a:r>
          </a:p>
          <a:p>
            <a:r>
              <a:rPr lang="ru-RU" b="1" dirty="0"/>
              <a:t>Коррекционные:</a:t>
            </a:r>
          </a:p>
          <a:p>
            <a:r>
              <a:rPr lang="ru-RU" dirty="0" smtClean="0"/>
              <a:t>Развивать мелкую и артикуляционную моторику;</a:t>
            </a:r>
          </a:p>
          <a:p>
            <a:r>
              <a:rPr lang="ru-RU" dirty="0" smtClean="0"/>
              <a:t>Развивать целенаправленный выдох;</a:t>
            </a:r>
            <a:endParaRPr lang="ru-RU" dirty="0"/>
          </a:p>
          <a:p>
            <a:r>
              <a:rPr lang="ru-RU" dirty="0" smtClean="0"/>
              <a:t>Развивать слуховое внимание, зрительное и слуховое восприятие, логическое мышление;</a:t>
            </a:r>
          </a:p>
          <a:p>
            <a:r>
              <a:rPr lang="ru-RU" dirty="0" smtClean="0"/>
              <a:t>Развивать навык фонематического анализа;</a:t>
            </a:r>
          </a:p>
          <a:p>
            <a:r>
              <a:rPr lang="ru-RU" dirty="0" smtClean="0"/>
              <a:t>Работать над образованием существительных</a:t>
            </a:r>
            <a:r>
              <a:rPr lang="en-US" dirty="0" smtClean="0"/>
              <a:t> </a:t>
            </a:r>
            <a:r>
              <a:rPr lang="ru-RU" dirty="0" smtClean="0"/>
              <a:t>в форме </a:t>
            </a:r>
            <a:r>
              <a:rPr lang="ru-RU" dirty="0" err="1" smtClean="0"/>
              <a:t>И.п</a:t>
            </a:r>
            <a:r>
              <a:rPr lang="ru-RU" dirty="0" smtClean="0"/>
              <a:t>. </a:t>
            </a:r>
            <a:r>
              <a:rPr lang="ru-RU" dirty="0" err="1" smtClean="0"/>
              <a:t>мн.ч</a:t>
            </a:r>
            <a:r>
              <a:rPr lang="ru-RU" dirty="0"/>
              <a:t>.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Закреплять умение образовывать существительные помощью уменьшительно-ласкательных суффиксов;</a:t>
            </a:r>
            <a:endParaRPr lang="ru-RU" dirty="0"/>
          </a:p>
          <a:p>
            <a:r>
              <a:rPr lang="ru-RU" b="1" dirty="0" smtClean="0"/>
              <a:t>Воспитательные:</a:t>
            </a:r>
          </a:p>
          <a:p>
            <a:r>
              <a:rPr lang="ru-RU" dirty="0" smtClean="0"/>
              <a:t>Воспитывать умение работать в течении всего занятия</a:t>
            </a:r>
            <a:endParaRPr lang="ru-RU" dirty="0"/>
          </a:p>
          <a:p>
            <a:r>
              <a:rPr lang="ru-RU" b="1" dirty="0" smtClean="0"/>
              <a:t>Оборудование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компьютер, слайдовая презентация, </a:t>
            </a:r>
            <a:r>
              <a:rPr lang="ru-RU" dirty="0"/>
              <a:t>зеркало, </a:t>
            </a:r>
            <a:r>
              <a:rPr lang="ru-RU" dirty="0" smtClean="0"/>
              <a:t>мяч, схема слова с фишкой</a:t>
            </a:r>
            <a:r>
              <a:rPr lang="ru-RU" dirty="0"/>
              <a:t>,</a:t>
            </a:r>
            <a:r>
              <a:rPr lang="ru-RU" dirty="0" smtClean="0"/>
              <a:t> карандаш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84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811" y="296779"/>
            <a:ext cx="717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Артикуляционная гимнастика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79" y="795572"/>
            <a:ext cx="1371600" cy="1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44842" y="892550"/>
            <a:ext cx="3200400" cy="82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«Улыбка»</a:t>
            </a:r>
          </a:p>
          <a:p>
            <a:r>
              <a:rPr lang="ru-RU" sz="1400" dirty="0"/>
              <a:t>-Улыбнуться, с напряжением обнажив </a:t>
            </a:r>
            <a:endParaRPr lang="ru-RU" sz="1400" dirty="0" smtClean="0"/>
          </a:p>
          <a:p>
            <a:r>
              <a:rPr lang="ru-RU" sz="1400" dirty="0" smtClean="0"/>
              <a:t>сомкнутые </a:t>
            </a:r>
            <a:r>
              <a:rPr lang="ru-RU" sz="1400" dirty="0"/>
              <a:t>зубы</a:t>
            </a:r>
          </a:p>
        </p:txBody>
      </p:sp>
      <p:pic>
        <p:nvPicPr>
          <p:cNvPr id="6" name="Рисунок 5" descr="http://fs.nashaucheba.ru/tw_files2/urls_3/1884/d-1883317/1883317_html_mf2b40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5" y="2109538"/>
            <a:ext cx="1371568" cy="11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05502" y="2109538"/>
            <a:ext cx="3139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«Трубочка»</a:t>
            </a:r>
          </a:p>
          <a:p>
            <a:r>
              <a:rPr lang="ru-RU" sz="1400" dirty="0"/>
              <a:t>-С напряжением вытянуть </a:t>
            </a:r>
            <a:r>
              <a:rPr lang="ru-RU" sz="1400" dirty="0" smtClean="0"/>
              <a:t>губы</a:t>
            </a:r>
          </a:p>
          <a:p>
            <a:r>
              <a:rPr lang="ru-RU" sz="1400" dirty="0" smtClean="0"/>
              <a:t> (зубы </a:t>
            </a:r>
            <a:r>
              <a:rPr lang="ru-RU" sz="1400" dirty="0"/>
              <a:t>сомкнуты)</a:t>
            </a:r>
            <a:endParaRPr lang="ru-RU" sz="1400" dirty="0"/>
          </a:p>
        </p:txBody>
      </p:sp>
      <p:pic>
        <p:nvPicPr>
          <p:cNvPr id="8" name="Picture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828" y="3519757"/>
            <a:ext cx="1363295" cy="10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05502" y="3517253"/>
            <a:ext cx="352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«Блинчик»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-Улыбнуться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-Приоткрыть рот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-Положить широкий язык на нижнюю губу</a:t>
            </a:r>
            <a:endParaRPr lang="ru-RU" sz="1400" dirty="0"/>
          </a:p>
        </p:txBody>
      </p:sp>
      <p:pic>
        <p:nvPicPr>
          <p:cNvPr id="10" name="Рисунок 9" descr="http://ua.convdocs.org/pars_docs/refs/63/62497/62497_html_140334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8" y="4843244"/>
            <a:ext cx="1330021" cy="120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05503" y="4843244"/>
            <a:ext cx="3139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«Месим тесто»</a:t>
            </a:r>
          </a:p>
          <a:p>
            <a:r>
              <a:rPr lang="ru-RU" sz="1400" dirty="0"/>
              <a:t>-Улыбнуться</a:t>
            </a:r>
          </a:p>
          <a:p>
            <a:r>
              <a:rPr lang="ru-RU" sz="1400" dirty="0"/>
              <a:t>-Пошлепать языком между губами </a:t>
            </a:r>
            <a:r>
              <a:rPr lang="ru-RU" sz="1400" dirty="0" smtClean="0"/>
              <a:t>«</a:t>
            </a:r>
            <a:r>
              <a:rPr lang="ru-RU" sz="1400" dirty="0" err="1"/>
              <a:t>пя-пя-пя-пя-пя</a:t>
            </a:r>
            <a:r>
              <a:rPr lang="ru-RU" sz="1400" dirty="0"/>
              <a:t>»</a:t>
            </a:r>
          </a:p>
          <a:p>
            <a:r>
              <a:rPr lang="ru-RU" sz="1400" dirty="0"/>
              <a:t>-Покусать кончик языка зубками</a:t>
            </a:r>
          </a:p>
          <a:p>
            <a:r>
              <a:rPr lang="ru-RU" sz="1400" dirty="0"/>
              <a:t>(Чередовать эти два движения)</a:t>
            </a:r>
          </a:p>
        </p:txBody>
      </p:sp>
      <p:pic>
        <p:nvPicPr>
          <p:cNvPr id="12" name="Picture 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1850" y="793772"/>
            <a:ext cx="1373771" cy="12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00" y="889162"/>
            <a:ext cx="4475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«Чистим зубки»</a:t>
            </a:r>
          </a:p>
          <a:p>
            <a:r>
              <a:rPr lang="ru-RU" sz="1400" dirty="0"/>
              <a:t>-Улыбнуться, открыть рот</a:t>
            </a:r>
          </a:p>
          <a:p>
            <a:r>
              <a:rPr lang="ru-RU" sz="1400" dirty="0"/>
              <a:t>-Кончиком языка с внутренней стороны «почистить» поочередно нижние и верхние зубы</a:t>
            </a:r>
          </a:p>
        </p:txBody>
      </p:sp>
      <p:pic>
        <p:nvPicPr>
          <p:cNvPr id="14" name="Picture 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1850" y="2225091"/>
            <a:ext cx="1406739" cy="110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619999" y="2195297"/>
            <a:ext cx="4475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«Киска сердится»</a:t>
            </a:r>
          </a:p>
          <a:p>
            <a:r>
              <a:rPr lang="ru-RU" sz="1400" dirty="0"/>
              <a:t>-Губы в улыбке, рот открыт</a:t>
            </a:r>
          </a:p>
          <a:p>
            <a:r>
              <a:rPr lang="ru-RU" sz="1400" dirty="0"/>
              <a:t>-Кончик языка упирается в нижние зубы</a:t>
            </a:r>
          </a:p>
          <a:p>
            <a:r>
              <a:rPr lang="ru-RU" sz="1400" dirty="0"/>
              <a:t>-Выгнуть язык горкой, упираясь кончиком языка в нижние зубы</a:t>
            </a:r>
          </a:p>
        </p:txBody>
      </p:sp>
      <p:pic>
        <p:nvPicPr>
          <p:cNvPr id="16" name="Picture 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2147" y="3538962"/>
            <a:ext cx="1356442" cy="10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700211" y="3421010"/>
            <a:ext cx="4395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«Качели»</a:t>
            </a:r>
          </a:p>
          <a:p>
            <a:r>
              <a:rPr lang="ru-RU" sz="1400" dirty="0"/>
              <a:t>-Улыбнуться</a:t>
            </a:r>
          </a:p>
          <a:p>
            <a:r>
              <a:rPr lang="ru-RU" sz="1400" dirty="0"/>
              <a:t>-Открыть рот</a:t>
            </a:r>
          </a:p>
          <a:p>
            <a:r>
              <a:rPr lang="ru-RU" sz="1400" dirty="0"/>
              <a:t>-Кончик языка за верхние зубы</a:t>
            </a:r>
          </a:p>
          <a:p>
            <a:r>
              <a:rPr lang="ru-RU" sz="1400" dirty="0"/>
              <a:t>-Кончик зыка за нижние зубы</a:t>
            </a:r>
          </a:p>
        </p:txBody>
      </p:sp>
      <p:pic>
        <p:nvPicPr>
          <p:cNvPr id="18" name="Picture 5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2147" y="4855558"/>
            <a:ext cx="1323474" cy="9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619999" y="4831451"/>
            <a:ext cx="4387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«Часики»</a:t>
            </a:r>
          </a:p>
          <a:p>
            <a:r>
              <a:rPr lang="ru-RU" sz="1400" dirty="0"/>
              <a:t>-Улыбнуться, открыть рот</a:t>
            </a:r>
          </a:p>
          <a:p>
            <a:r>
              <a:rPr lang="ru-RU" sz="1400" dirty="0"/>
              <a:t>-Кончик языка (как часовую стрелку)</a:t>
            </a:r>
          </a:p>
          <a:p>
            <a:r>
              <a:rPr lang="ru-RU" sz="1400" dirty="0"/>
              <a:t>переводить из одного уголка рта в другой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7937" y="5785558"/>
            <a:ext cx="7459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«Сдуй снежинку»</a:t>
            </a:r>
            <a:endParaRPr lang="ru-RU" sz="1400" dirty="0"/>
          </a:p>
          <a:p>
            <a:r>
              <a:rPr lang="ru-RU" sz="1400" dirty="0"/>
              <a:t>Улыбнись, немного высунь язык и положи широкий язык на нижнюю губу. Сделай вдох и, как бы произно­ся долгий звук [Ф-Ф-Ф], сдуй «сне­жинку» (ватный комочек) с ладони. Повтори несколько раз, постепенно отводя ладонь со «снежинкой» на все большее расстояние.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62095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5659" y="433137"/>
            <a:ext cx="52719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</a:rPr>
              <a:t>Произнести звук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</a:rPr>
              <a:t>изолированно и в слогах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9862" y="4643211"/>
            <a:ext cx="9328484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с-с-с-с-с-с-с-с-с-с-с</a:t>
            </a:r>
          </a:p>
          <a:p>
            <a:r>
              <a:rPr lang="ru-RU" sz="2000" dirty="0"/>
              <a:t>Длительно </a:t>
            </a:r>
            <a:r>
              <a:rPr lang="ru-RU" sz="2000" dirty="0" err="1"/>
              <a:t>сссссссссссссс</a:t>
            </a:r>
            <a:endParaRPr lang="ru-RU" sz="2000" dirty="0"/>
          </a:p>
          <a:p>
            <a:r>
              <a:rPr lang="ru-RU" sz="2000" dirty="0" err="1"/>
              <a:t>Ссса</a:t>
            </a:r>
            <a:r>
              <a:rPr lang="ru-RU" sz="2000" dirty="0"/>
              <a:t>    </a:t>
            </a:r>
            <a:r>
              <a:rPr lang="ru-RU" sz="2000" dirty="0" err="1"/>
              <a:t>са</a:t>
            </a:r>
            <a:r>
              <a:rPr lang="ru-RU" sz="2000" dirty="0"/>
              <a:t>     ас     аса</a:t>
            </a:r>
          </a:p>
          <a:p>
            <a:r>
              <a:rPr lang="ru-RU" sz="2000" dirty="0" err="1"/>
              <a:t>Сссо</a:t>
            </a:r>
            <a:r>
              <a:rPr lang="ru-RU" sz="2000" dirty="0"/>
              <a:t>    со      ос    </a:t>
            </a:r>
            <a:r>
              <a:rPr lang="ru-RU" sz="2000" dirty="0" err="1"/>
              <a:t>осо</a:t>
            </a:r>
            <a:endParaRPr lang="ru-RU" sz="2000" dirty="0"/>
          </a:p>
          <a:p>
            <a:r>
              <a:rPr lang="ru-RU" sz="2000" dirty="0" err="1"/>
              <a:t>Ссссу</a:t>
            </a:r>
            <a:r>
              <a:rPr lang="ru-RU" sz="2000" dirty="0"/>
              <a:t>    су      ус    усу</a:t>
            </a:r>
          </a:p>
          <a:p>
            <a:r>
              <a:rPr lang="ru-RU" sz="2000" dirty="0" err="1"/>
              <a:t>Сссы</a:t>
            </a:r>
            <a:r>
              <a:rPr lang="ru-RU" sz="2000" dirty="0"/>
              <a:t>    </a:t>
            </a:r>
            <a:r>
              <a:rPr lang="ru-RU" sz="2000" dirty="0" err="1"/>
              <a:t>сы</a:t>
            </a:r>
            <a:r>
              <a:rPr lang="ru-RU" sz="2000" dirty="0"/>
              <a:t>     </a:t>
            </a:r>
            <a:r>
              <a:rPr lang="ru-RU" sz="2000" dirty="0" err="1"/>
              <a:t>ыс</a:t>
            </a:r>
            <a:r>
              <a:rPr lang="ru-RU" sz="2000" dirty="0"/>
              <a:t>     </a:t>
            </a:r>
            <a:r>
              <a:rPr lang="ru-RU" sz="2000" dirty="0" err="1"/>
              <a:t>ысы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9862" y="970854"/>
            <a:ext cx="964130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произнесении звука С: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губы растягиваются в улыбку;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зубы  сближены: остается узкая щель около 1-2 мм;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язык упирается кончиком в десны нижних резцов, спинка его выгнута, а боковые края плотно прижаты к верхним коренным зубам;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посередине языка остается узкая щель в форме желобка: посередине языка идет холодная струя воздуха, которая хорошо ощущается тыльной стороной руки, поднесенной ко рту;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мягкое небо поднято, закрывает проход в носовую полость, воздушная струя идет через рот;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голосовые связки разомкнуты, не вибрируют (звук с - глухой). Воздушная струя узкая, холодная, сильная.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0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8990" y="441158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</a:rPr>
              <a:t>Игра с мячом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48" y="1323474"/>
            <a:ext cx="1008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бросаю мяч и называю слова, если в слове есть </a:t>
            </a:r>
            <a:r>
              <a:rPr lang="ru-RU" dirty="0"/>
              <a:t>звук [</a:t>
            </a:r>
            <a:r>
              <a:rPr lang="ru-RU" b="1" dirty="0"/>
              <a:t>с</a:t>
            </a:r>
            <a:r>
              <a:rPr lang="ru-RU" dirty="0"/>
              <a:t>]  </a:t>
            </a:r>
            <a:r>
              <a:rPr lang="ru-RU" dirty="0" smtClean="0"/>
              <a:t>ребенок должен поймать мяч, если нет, мяч не ловит.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45895" y="2334125"/>
            <a:ext cx="540619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Дом, стакан, теннис, кошка, рыба, песок, чайник, соловей, снегопад, машина, голос, рука, голова, кусты, телефон, смех, глобус, бегемот, мясо, посуда, карандаш, книга, кактус, ящик, компас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72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147" y="264695"/>
            <a:ext cx="909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Где находится звук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[с]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в названиях картинок: в начале, в середине или в конце слова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steshka.ru/wp-content/uploads/2015/05/airplaine_pictures_for_kids_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5" y="916084"/>
            <a:ext cx="2306346" cy="154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loudstatic.eva.ru/eva/200000-210000/200449/channel/napitki_3_15382343968929333.jpg?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6" y="4924926"/>
            <a:ext cx="2273416" cy="17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up-doma.ru/wp-content/uploads/2014/03/%D0%B3%D0%BE%D1%80%D0%BE%D1%85%D0%BE%D0%B2%D1%8B%D0%B9-%D1%81%D1%83%D0%BF-%D0%B4%D0%BB%D1%8F-%D0%B4%D0%B5%D1%82%D0%B5%D0%B9-300x20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98" y="4924926"/>
            <a:ext cx="2165684" cy="17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avent-live.ru/pics/_320_320_90_1242605014156045009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46" y="901020"/>
            <a:ext cx="2308169" cy="161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s605128.vk.me/v605128747/2037/tMpGNW3Kdc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98" y="901020"/>
            <a:ext cx="2165684" cy="155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nterdalnoboy.com/uploads/img2012/1349079545_kavz423805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98" y="2890833"/>
            <a:ext cx="2330609" cy="173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comfi-iv.ru/2759-thickbox_default/noski-detskie-tormoza-nd-01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85" y="4924926"/>
            <a:ext cx="2222450" cy="17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pro-kolyaski.ru/pro_kolyaski/img/%213041-1.jpg/m350_3041-1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32" y="4924926"/>
            <a:ext cx="2276483" cy="165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deto4ka.com/uploads/posts/2011-03/1299175174_1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5" y="2799644"/>
            <a:ext cx="2273416" cy="182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juvelirum.ru/wp-content/uploads/2014/05/11etsy.com_1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05" y="901020"/>
            <a:ext cx="2157053" cy="156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ed-kopilka.ru/upload/blogs/2016/1/29382_2c1838031beccbb88472406869109abe.jpg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98" y="2799643"/>
            <a:ext cx="2165684" cy="182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naizo.ru/images/basic/899/e213e2ee522fa6f_shor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46" y="2796733"/>
            <a:ext cx="2155197" cy="18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4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8" y="1066801"/>
            <a:ext cx="3152714" cy="25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37" y="1066802"/>
            <a:ext cx="3369542" cy="25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14" y="1066801"/>
            <a:ext cx="3362111" cy="25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9" y="3946358"/>
            <a:ext cx="3157282" cy="237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37" y="3946358"/>
            <a:ext cx="3369542" cy="23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14" y="3946357"/>
            <a:ext cx="3438394" cy="23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9706" y="342290"/>
            <a:ext cx="282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Пальчиковая гимнастика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2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74" y="264695"/>
            <a:ext cx="40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Автоматизация звука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ru-RU" dirty="0"/>
              <a:t>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в словах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68" y="634028"/>
            <a:ext cx="1173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Повтори название каждой карточки как </a:t>
            </a:r>
            <a:r>
              <a:rPr lang="ru-RU" dirty="0" err="1"/>
              <a:t>чистоговорку</a:t>
            </a:r>
            <a:r>
              <a:rPr lang="ru-RU" dirty="0"/>
              <a:t>: СА—СА —СА </a:t>
            </a:r>
            <a:r>
              <a:rPr lang="ru-RU" dirty="0" smtClean="0"/>
              <a:t>— САНИ</a:t>
            </a:r>
            <a:r>
              <a:rPr lang="ru-RU" dirty="0"/>
              <a:t>, СА-СА-СА - САД, СА-СА-СА - ОСА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Изображение на картинках со звёздочкой </a:t>
            </a:r>
            <a:r>
              <a:rPr lang="ru-RU" i="1" dirty="0"/>
              <a:t> </a:t>
            </a:r>
            <a:r>
              <a:rPr lang="ru-RU" dirty="0"/>
              <a:t>назови во </a:t>
            </a:r>
            <a:r>
              <a:rPr lang="ru-RU" dirty="0" smtClean="0"/>
              <a:t>множественном числе</a:t>
            </a:r>
            <a:r>
              <a:rPr lang="ru-RU" dirty="0"/>
              <a:t>. Например: сад — сады</a:t>
            </a:r>
            <a:r>
              <a:rPr lang="ru-RU" dirty="0" smtClean="0"/>
              <a:t>.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Если картинка отмечена ладошкой , представь себе, что таких предметов пять, </a:t>
            </a:r>
            <a:r>
              <a:rPr lang="ru-RU" dirty="0" smtClean="0"/>
              <a:t>и сосчитай </a:t>
            </a:r>
            <a:r>
              <a:rPr lang="ru-RU" dirty="0"/>
              <a:t>их. Например, один самокат, два самоката, три самоката и т. д.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03" y="1822167"/>
            <a:ext cx="7125118" cy="485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20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458" y="489284"/>
            <a:ext cx="20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Доскажи словечко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287" y="947058"/>
            <a:ext cx="2808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Круглолица, белолица, </a:t>
            </a:r>
            <a:br>
              <a:rPr lang="ru-RU" dirty="0"/>
            </a:br>
            <a:r>
              <a:rPr lang="ru-RU" dirty="0"/>
              <a:t>Любит вдоволь пить водицы. </a:t>
            </a:r>
            <a:br>
              <a:rPr lang="ru-RU" dirty="0"/>
            </a:br>
            <a:r>
              <a:rPr lang="ru-RU" dirty="0"/>
              <a:t>У нее листочки с хрустом, </a:t>
            </a:r>
            <a:br>
              <a:rPr lang="ru-RU" dirty="0"/>
            </a:br>
            <a:r>
              <a:rPr lang="ru-RU" dirty="0"/>
              <a:t>А зовут ее...(капуста).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7759" y="1189822"/>
            <a:ext cx="342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Хитрая плутовка, </a:t>
            </a:r>
            <a:br>
              <a:rPr lang="ru-RU" dirty="0"/>
            </a:br>
            <a:r>
              <a:rPr lang="ru-RU" dirty="0"/>
              <a:t>Рыжая головка, </a:t>
            </a:r>
            <a:br>
              <a:rPr lang="ru-RU" dirty="0"/>
            </a:br>
            <a:r>
              <a:rPr lang="ru-RU" dirty="0"/>
              <a:t>Пушистый хвост-краса. </a:t>
            </a:r>
            <a:br>
              <a:rPr lang="ru-RU" dirty="0"/>
            </a:br>
            <a:r>
              <a:rPr lang="ru-RU" dirty="0"/>
              <a:t>Кто же это?.. (лиса)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089570" y="1189822"/>
            <a:ext cx="2960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Ходит длинный, пасть с клыками, </a:t>
            </a:r>
            <a:br>
              <a:rPr lang="ru-RU" dirty="0"/>
            </a:br>
            <a:r>
              <a:rPr lang="ru-RU" dirty="0"/>
              <a:t>Ноги кажутся столбами, </a:t>
            </a:r>
            <a:br>
              <a:rPr lang="ru-RU" dirty="0"/>
            </a:br>
            <a:r>
              <a:rPr lang="ru-RU" dirty="0"/>
              <a:t>Как гора, огромен он, </a:t>
            </a:r>
            <a:br>
              <a:rPr lang="ru-RU" dirty="0"/>
            </a:br>
            <a:r>
              <a:rPr lang="ru-RU" dirty="0"/>
              <a:t>Ты узнал, кто это?.. (слон)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3287" y="2924707"/>
            <a:ext cx="3570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Угадай-ка, что за птица: </a:t>
            </a:r>
            <a:br>
              <a:rPr lang="ru-RU" dirty="0"/>
            </a:br>
            <a:r>
              <a:rPr lang="ru-RU" dirty="0"/>
              <a:t>Света яркого боится, </a:t>
            </a:r>
            <a:br>
              <a:rPr lang="ru-RU" dirty="0"/>
            </a:br>
            <a:r>
              <a:rPr lang="ru-RU" dirty="0"/>
              <a:t>Клюв крючком, глаза пятачком, </a:t>
            </a:r>
            <a:br>
              <a:rPr lang="ru-RU" dirty="0"/>
            </a:br>
            <a:r>
              <a:rPr lang="ru-RU" dirty="0"/>
              <a:t>Ушастая голова. Это... (сова).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06458" y="3801870"/>
            <a:ext cx="288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Кто без нот и без свирели </a:t>
            </a:r>
          </a:p>
          <a:p>
            <a:r>
              <a:rPr lang="ru-RU" dirty="0"/>
              <a:t>Лучше всех выводит трели </a:t>
            </a:r>
          </a:p>
          <a:p>
            <a:r>
              <a:rPr lang="ru-RU" dirty="0"/>
              <a:t>Голосистей и </a:t>
            </a:r>
            <a:r>
              <a:rPr lang="ru-RU" dirty="0" err="1"/>
              <a:t>нежней</a:t>
            </a:r>
            <a:r>
              <a:rPr lang="ru-RU" dirty="0"/>
              <a:t>? </a:t>
            </a:r>
          </a:p>
          <a:p>
            <a:r>
              <a:rPr lang="ru-RU" dirty="0"/>
              <a:t>Кто же это? ... (соловей).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971" y="4778829"/>
            <a:ext cx="2111829" cy="17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Ах, как все проголодались.</a:t>
            </a:r>
          </a:p>
          <a:p>
            <a:r>
              <a:rPr lang="ru-RU" dirty="0"/>
              <a:t>Выпуская лёгкий пар,</a:t>
            </a:r>
          </a:p>
          <a:p>
            <a:r>
              <a:rPr lang="ru-RU" dirty="0"/>
              <a:t>Ждёт всех дома … (самовар).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2388" y="5287237"/>
            <a:ext cx="389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И в море не купаются,</a:t>
            </a:r>
          </a:p>
          <a:p>
            <a:r>
              <a:rPr lang="ru-RU" dirty="0"/>
              <a:t>    И нет у них щетинки,</a:t>
            </a:r>
          </a:p>
          <a:p>
            <a:r>
              <a:rPr lang="ru-RU" dirty="0"/>
              <a:t>    А всё же называются</a:t>
            </a:r>
          </a:p>
          <a:p>
            <a:r>
              <a:rPr lang="ru-RU" dirty="0"/>
              <a:t>    Они - морские... </a:t>
            </a:r>
            <a:r>
              <a:rPr lang="ru-RU" dirty="0" smtClean="0"/>
              <a:t>(свинки)</a:t>
            </a:r>
            <a:endParaRPr lang="ru-RU" dirty="0"/>
          </a:p>
        </p:txBody>
      </p:sp>
      <p:pic>
        <p:nvPicPr>
          <p:cNvPr id="5122" name="Picture 2" descr="http://ic.pics.livejournal.com/agrhiy/23512779/213085/213085_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618818"/>
            <a:ext cx="1785257" cy="14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rdsmoscow.net.ru/images/shop/ptgoda/solovey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02" y="2390151"/>
            <a:ext cx="1379311" cy="19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vk.com/images/gifts/256/1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12" y="3687434"/>
            <a:ext cx="1918688" cy="19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ulsaveterinaryhospital.com/wp-content/uploads/2015/10/Depositphotos_10893983_l-2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76" y="5165373"/>
            <a:ext cx="2476937" cy="14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0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696</Words>
  <Application>Microsoft Office PowerPoint</Application>
  <PresentationFormat>Широкоэкранный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Методическая разработка  Конспект индивидуального занятия в старшей группе  Автоматизация звука [с] в словах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Конспект индивидуального занятия в старшей группе  Автоматизация звука [с] в словах</dc:title>
  <dc:creator>Света Комарова</dc:creator>
  <cp:lastModifiedBy>Света Комарова</cp:lastModifiedBy>
  <cp:revision>19</cp:revision>
  <dcterms:created xsi:type="dcterms:W3CDTF">2016-03-25T20:57:11Z</dcterms:created>
  <dcterms:modified xsi:type="dcterms:W3CDTF">2016-03-26T18:44:38Z</dcterms:modified>
</cp:coreProperties>
</file>