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8" r:id="rId2"/>
    <p:sldId id="259" r:id="rId3"/>
    <p:sldId id="260" r:id="rId4"/>
    <p:sldId id="261" r:id="rId5"/>
    <p:sldId id="262" r:id="rId6"/>
    <p:sldId id="295" r:id="rId7"/>
    <p:sldId id="284" r:id="rId8"/>
    <p:sldId id="285" r:id="rId9"/>
    <p:sldId id="296" r:id="rId10"/>
    <p:sldId id="308" r:id="rId11"/>
    <p:sldId id="306" r:id="rId12"/>
    <p:sldId id="309" r:id="rId13"/>
    <p:sldId id="310" r:id="rId14"/>
    <p:sldId id="267" r:id="rId15"/>
    <p:sldId id="301" r:id="rId16"/>
    <p:sldId id="315" r:id="rId17"/>
    <p:sldId id="316" r:id="rId18"/>
    <p:sldId id="312" r:id="rId19"/>
    <p:sldId id="313" r:id="rId20"/>
    <p:sldId id="314" r:id="rId21"/>
    <p:sldId id="294" r:id="rId22"/>
    <p:sldId id="276" r:id="rId23"/>
    <p:sldId id="289" r:id="rId24"/>
    <p:sldId id="302" r:id="rId25"/>
    <p:sldId id="2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FF9966"/>
    <a:srgbClr val="003300"/>
    <a:srgbClr val="009900"/>
    <a:srgbClr val="CC3399"/>
    <a:srgbClr val="FF0000"/>
    <a:srgbClr val="FF5050"/>
    <a:srgbClr val="0099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88" autoAdjust="0"/>
    <p:restoredTop sz="94660"/>
  </p:normalViewPr>
  <p:slideViewPr>
    <p:cSldViewPr>
      <p:cViewPr>
        <p:scale>
          <a:sx n="66" d="100"/>
          <a:sy n="66" d="100"/>
        </p:scale>
        <p:origin x="-14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AE54E-AC2D-48BA-B899-D45BDB801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F53D3-4DCE-4BB2-8C35-5D48AE65D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3A5E8-F0AD-4837-953B-25E4655B2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684A8-F1E5-4BFB-9215-EAE84F8F1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6DCBC-8A98-4660-B768-D2E8A1EFD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5D73B-86F7-43FD-8859-DE2E9E8C3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650D-77BD-4B75-AFDB-038A995CB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67BC-431C-4AD7-B185-1AD802C0D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5119-A6A6-4D2E-8FB0-AB44E1913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7D174-1814-466C-BC32-42B6D7359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A0716-AFB5-4DB9-A009-E63E285BD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3AC3-82BD-498A-BBD8-AF3F40889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84B0-C952-4BC6-A32E-20D3A7F7A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D81408F-AA8C-460F-AD8A-B927FACA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2663825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chemeClr val="bg2"/>
                </a:solidFill>
                <a:effectLst/>
              </a:rPr>
              <a:t>Художественный труд- как средство полноценного развития детей дошкольного возраста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29188" y="3429000"/>
            <a:ext cx="400050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/>
                </a:solidFill>
                <a:effectLst/>
              </a:rPr>
              <a:t>Автор: Ледовская Наталья Анатольевна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bg2"/>
                </a:solidFill>
                <a:effectLst/>
                <a:latin typeface="Arial" charset="0"/>
              </a:rPr>
              <a:t>МБДОУ «ЦРР- </a:t>
            </a:r>
            <a:r>
              <a:rPr lang="ru-RU" sz="2400" dirty="0" smtClean="0">
                <a:solidFill>
                  <a:schemeClr val="bg2"/>
                </a:solidFill>
                <a:effectLst/>
                <a:latin typeface="Arial" charset="0"/>
              </a:rPr>
              <a:t>д/с №71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/>
                </a:solidFill>
                <a:effectLst/>
                <a:latin typeface="Arial" charset="0"/>
              </a:rPr>
              <a:t>«Сказка»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/>
                </a:solidFill>
                <a:effectLst/>
                <a:latin typeface="Arial" charset="0"/>
              </a:rPr>
              <a:t>Ставрополь  2014г.</a:t>
            </a:r>
            <a:br>
              <a:rPr lang="ru-RU" sz="2400" dirty="0" smtClean="0">
                <a:solidFill>
                  <a:schemeClr val="bg2"/>
                </a:solidFill>
                <a:effectLst/>
                <a:latin typeface="Arial" charset="0"/>
              </a:rPr>
            </a:br>
            <a:endParaRPr lang="ru-RU" sz="2400" dirty="0" smtClean="0"/>
          </a:p>
        </p:txBody>
      </p:sp>
      <p:pic>
        <p:nvPicPr>
          <p:cNvPr id="2052" name="Рисунок 5" descr="DSC039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5137178">
            <a:off x="484897" y="3539466"/>
            <a:ext cx="2116137" cy="1963737"/>
          </a:xfrm>
          <a:prstGeom prst="round2Diag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3" name="Рисунок 6" descr="DSC039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7214625">
            <a:off x="2851395" y="4183466"/>
            <a:ext cx="2312988" cy="2000250"/>
          </a:xfrm>
          <a:prstGeom prst="round2Diag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28625" y="0"/>
            <a:ext cx="8229600" cy="976313"/>
          </a:xfrm>
        </p:spPr>
        <p:txBody>
          <a:bodyPr/>
          <a:lstStyle/>
          <a:p>
            <a:pPr eaLnBrk="1" hangingPunct="1"/>
            <a:r>
              <a:rPr lang="ru-RU" u="sng" smtClean="0">
                <a:solidFill>
                  <a:srgbClr val="000099"/>
                </a:solidFill>
                <a:effectLst/>
              </a:rPr>
              <a:t>Коллекции</a:t>
            </a:r>
            <a:r>
              <a:rPr lang="ru-RU" u="sng" smtClean="0">
                <a:effectLst/>
              </a:rPr>
              <a:t> </a:t>
            </a:r>
          </a:p>
        </p:txBody>
      </p:sp>
      <p:pic>
        <p:nvPicPr>
          <p:cNvPr id="11267" name="Picture 8" descr="IMG_249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20166163">
            <a:off x="1623451" y="1430469"/>
            <a:ext cx="1485900" cy="1981200"/>
          </a:xfrm>
          <a:prstGeom prst="round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1268" name="Picture 9" descr="IMG_249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1441105">
            <a:off x="5839569" y="1645368"/>
            <a:ext cx="1485900" cy="1981200"/>
          </a:xfrm>
          <a:prstGeom prst="roundRect">
            <a:avLst/>
          </a:prstGeom>
          <a:ln w="57150">
            <a:solidFill>
              <a:srgbClr val="FF9966"/>
            </a:solidFill>
          </a:ln>
        </p:spPr>
      </p:pic>
      <p:pic>
        <p:nvPicPr>
          <p:cNvPr id="11269" name="Picture 10" descr="IMG_25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rot="21115719">
            <a:off x="1399236" y="4658577"/>
            <a:ext cx="2376487" cy="1782763"/>
          </a:xfrm>
          <a:prstGeom prst="roundRect">
            <a:avLst/>
          </a:prstGeom>
          <a:ln w="57150">
            <a:solidFill>
              <a:srgbClr val="FF9966"/>
            </a:solidFill>
          </a:ln>
        </p:spPr>
      </p:pic>
      <p:pic>
        <p:nvPicPr>
          <p:cNvPr id="11270" name="Picture 11" descr="IMG_25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 rot="1878625">
            <a:off x="7251510" y="2742131"/>
            <a:ext cx="1485900" cy="1981200"/>
          </a:xfrm>
          <a:prstGeom prst="roundRect">
            <a:avLst/>
          </a:prstGeom>
          <a:ln w="57150">
            <a:solidFill>
              <a:srgbClr val="FF9966"/>
            </a:solidFill>
          </a:ln>
        </p:spPr>
      </p:pic>
      <p:pic>
        <p:nvPicPr>
          <p:cNvPr id="11271" name="Picture 12" descr="IMG_25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72585">
            <a:off x="5410234" y="4843621"/>
            <a:ext cx="2303463" cy="1727200"/>
          </a:xfrm>
          <a:prstGeom prst="round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</p:spPr>
      </p:pic>
      <p:pic>
        <p:nvPicPr>
          <p:cNvPr id="11274" name="Picture 15" descr="IMG_24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14445">
            <a:off x="328999" y="2640892"/>
            <a:ext cx="1485900" cy="1981200"/>
          </a:xfrm>
          <a:prstGeom prst="round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</p:spPr>
      </p:pic>
      <p:pic>
        <p:nvPicPr>
          <p:cNvPr id="11275" name="Picture 12" descr="IMG_29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2714620"/>
            <a:ext cx="1485900" cy="1981200"/>
          </a:xfrm>
          <a:prstGeom prst="round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/>
              </a:rPr>
              <a:t>Творчество родителей</a:t>
            </a:r>
            <a:r>
              <a:rPr lang="ru-RU" smtClean="0">
                <a:solidFill>
                  <a:srgbClr val="000099"/>
                </a:solidFill>
                <a:effectLst/>
              </a:rPr>
              <a:t/>
            </a:r>
            <a:br>
              <a:rPr lang="ru-RU" smtClean="0">
                <a:solidFill>
                  <a:srgbClr val="000099"/>
                </a:solidFill>
                <a:effectLst/>
              </a:rPr>
            </a:br>
            <a:r>
              <a:rPr lang="ru-RU" sz="3600" i="1" smtClean="0">
                <a:solidFill>
                  <a:srgbClr val="000099"/>
                </a:solidFill>
                <a:effectLst/>
              </a:rPr>
              <a:t>проект «Елочка зеленая иголочка»</a:t>
            </a:r>
          </a:p>
        </p:txBody>
      </p:sp>
      <p:pic>
        <p:nvPicPr>
          <p:cNvPr id="12291" name="Содержимое 18" descr="DSC05563.JPG"/>
          <p:cNvPicPr>
            <a:picLocks noGrp="1" noChangeAspect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4286256"/>
            <a:ext cx="2641600" cy="1981200"/>
          </a:xfrm>
          <a:prstGeom prst="round2Diag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2292" name="Содержимое 17" descr="DSC05562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143636" y="2000240"/>
            <a:ext cx="2495550" cy="1871662"/>
          </a:xfrm>
          <a:prstGeom prst="round2Diag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2293" name="Содержимое 44" descr="DSC05566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000760" y="4214818"/>
            <a:ext cx="2641600" cy="1981200"/>
          </a:xfrm>
          <a:prstGeom prst="round2Diag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2294" name="Рисунок 45" descr="DSC0557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3" y="1928813"/>
            <a:ext cx="2687637" cy="2016125"/>
          </a:xfrm>
          <a:prstGeom prst="round2Diag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295" name="Рисунок 46" descr="DSC0558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2643182"/>
            <a:ext cx="2232025" cy="2976562"/>
          </a:xfrm>
          <a:prstGeom prst="round2Diag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296" name="Рисунок 8" descr="78642894_fon_MIGALKA_LETYASCHIE_snezhinki - копия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14375" y="-428625"/>
            <a:ext cx="10287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5050"/>
                </a:solidFill>
                <a:effectLst/>
              </a:rPr>
              <a:t>проект «Дары осени»</a:t>
            </a:r>
            <a:endParaRPr lang="ru-RU" dirty="0">
              <a:solidFill>
                <a:srgbClr val="FF5050"/>
              </a:solidFill>
            </a:endParaRPr>
          </a:p>
        </p:txBody>
      </p:sp>
      <p:pic>
        <p:nvPicPr>
          <p:cNvPr id="7" name="Содержимое 6" descr="DSC0373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55700" y="1981200"/>
            <a:ext cx="2641600" cy="1981200"/>
          </a:xfrm>
          <a:prstGeom prst="bevel">
            <a:avLst/>
          </a:prstGeom>
          <a:ln>
            <a:solidFill>
              <a:srgbClr val="FFC000"/>
            </a:solidFill>
          </a:ln>
        </p:spPr>
      </p:pic>
      <p:pic>
        <p:nvPicPr>
          <p:cNvPr id="8" name="Содержимое 7" descr="DSC03737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346700" y="1981200"/>
            <a:ext cx="2641600" cy="1981200"/>
          </a:xfrm>
          <a:prstGeom prst="bevel">
            <a:avLst/>
          </a:prstGeom>
          <a:ln>
            <a:solidFill>
              <a:srgbClr val="FFC000"/>
            </a:solidFill>
          </a:ln>
        </p:spPr>
      </p:pic>
      <p:pic>
        <p:nvPicPr>
          <p:cNvPr id="9" name="Содержимое 8" descr="DSC03739.JPG"/>
          <p:cNvPicPr>
            <a:picLocks noGrp="1" noChangeAspect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285720" y="4429132"/>
            <a:ext cx="2286016" cy="1981200"/>
          </a:xfrm>
          <a:prstGeom prst="bevel">
            <a:avLst/>
          </a:prstGeom>
          <a:ln>
            <a:solidFill>
              <a:srgbClr val="FFC000"/>
            </a:solidFill>
          </a:ln>
        </p:spPr>
      </p:pic>
      <p:pic>
        <p:nvPicPr>
          <p:cNvPr id="10" name="Содержимое 9" descr="DSC03742.JPG"/>
          <p:cNvPicPr>
            <a:picLocks noGrp="1" noChangeAspect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6143636" y="4429132"/>
            <a:ext cx="2641600" cy="1981200"/>
          </a:xfrm>
          <a:prstGeom prst="bevel">
            <a:avLst/>
          </a:prstGeom>
          <a:ln>
            <a:solidFill>
              <a:srgbClr val="FFC000"/>
            </a:solidFill>
          </a:ln>
        </p:spPr>
      </p:pic>
      <p:pic>
        <p:nvPicPr>
          <p:cNvPr id="11" name="Рисунок 10" descr="DSC0374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57554" y="4357694"/>
            <a:ext cx="2500330" cy="2000264"/>
          </a:xfrm>
          <a:prstGeom prst="bevel">
            <a:avLst/>
          </a:prstGeom>
          <a:ln>
            <a:solidFill>
              <a:srgbClr val="FFC000"/>
            </a:solidFill>
          </a:ln>
        </p:spPr>
      </p:pic>
      <p:pic>
        <p:nvPicPr>
          <p:cNvPr id="13320" name="Рисунок 11" descr="0_97724_a77a5e48_L - копия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5050"/>
                </a:solidFill>
                <a:effectLst/>
              </a:rPr>
              <a:t>проект «В гостях у сказки»</a:t>
            </a:r>
            <a:endParaRPr lang="ru-RU" dirty="0"/>
          </a:p>
        </p:txBody>
      </p:sp>
      <p:pic>
        <p:nvPicPr>
          <p:cNvPr id="8" name="Содержимое 7" descr="DSC0389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57224" y="1500174"/>
            <a:ext cx="2714644" cy="1928826"/>
          </a:xfrm>
          <a:prstGeom prst="round2Diag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9" name="Содержимое 8" descr="DSC03898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86116" y="3929066"/>
            <a:ext cx="2500330" cy="2143140"/>
          </a:xfrm>
          <a:prstGeom prst="round2Diag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3" name="Содержимое 12" descr="DSC03895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5500694" y="1500174"/>
            <a:ext cx="2641600" cy="1981200"/>
          </a:xfrm>
          <a:prstGeom prst="round2Diag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2" name="Содержимое 11" descr="DSC03899.JPG"/>
          <p:cNvPicPr>
            <a:picLocks noGrp="1" noChangeAspect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 rot="15552288">
            <a:off x="361904" y="4353344"/>
            <a:ext cx="2272030" cy="1737691"/>
          </a:xfrm>
          <a:prstGeom prst="round2Diag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4" name="Рисунок 13" descr="DSC0390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7212413">
            <a:off x="6488480" y="4201765"/>
            <a:ext cx="2258227" cy="1724698"/>
          </a:xfrm>
          <a:prstGeom prst="round2Diag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28625" y="142875"/>
            <a:ext cx="82296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99"/>
                </a:solidFill>
              </a:rPr>
              <a:t>Наше творчество</a:t>
            </a:r>
          </a:p>
        </p:txBody>
      </p:sp>
      <p:pic>
        <p:nvPicPr>
          <p:cNvPr id="3" name="Рисунок 2" descr="DSC038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357298"/>
            <a:ext cx="3000364" cy="2286016"/>
          </a:xfrm>
          <a:prstGeom prst="snip2Diag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Рисунок 3" descr="DSC038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1428736"/>
            <a:ext cx="3143272" cy="2143140"/>
          </a:xfrm>
          <a:prstGeom prst="snip2Diag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SC0387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4071942"/>
            <a:ext cx="2952738" cy="2214554"/>
          </a:xfrm>
          <a:prstGeom prst="snip2Diag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0388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43504" y="4214818"/>
            <a:ext cx="3071802" cy="2143116"/>
          </a:xfrm>
          <a:prstGeom prst="snip2Diag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3877.JPG"/>
          <p:cNvPicPr>
            <a:picLocks noGrp="1" noChangeAspect="1"/>
          </p:cNvPicPr>
          <p:nvPr>
            <p:ph sz="quarter" idx="3"/>
          </p:nvPr>
        </p:nvPicPr>
        <p:blipFill>
          <a:blip r:embed="rId2" cstate="screen"/>
          <a:stretch>
            <a:fillRect/>
          </a:stretch>
        </p:blipFill>
        <p:spPr>
          <a:xfrm rot="15631495">
            <a:off x="486465" y="3808788"/>
            <a:ext cx="2641600" cy="2209752"/>
          </a:xfrm>
          <a:prstGeom prst="round2DiagRect">
            <a:avLst/>
          </a:prstGeom>
          <a:ln w="57150">
            <a:solidFill>
              <a:srgbClr val="FF6600"/>
            </a:solidFill>
          </a:ln>
        </p:spPr>
      </p:pic>
      <p:pic>
        <p:nvPicPr>
          <p:cNvPr id="6" name="Содержимое 5" descr="DSC03883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 rot="16200000">
            <a:off x="642333" y="357744"/>
            <a:ext cx="2571768" cy="2427737"/>
          </a:xfrm>
          <a:prstGeom prst="round2DiagRect">
            <a:avLst/>
          </a:prstGeom>
          <a:ln w="57150">
            <a:solidFill>
              <a:srgbClr val="FF6600"/>
            </a:solidFill>
          </a:ln>
        </p:spPr>
      </p:pic>
      <p:pic>
        <p:nvPicPr>
          <p:cNvPr id="9" name="Содержимое 8" descr="DSC03884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 rot="5778104">
            <a:off x="6238179" y="3788514"/>
            <a:ext cx="2641600" cy="1981200"/>
          </a:xfrm>
          <a:prstGeom prst="round2DiagRect">
            <a:avLst/>
          </a:prstGeom>
          <a:ln w="57150">
            <a:solidFill>
              <a:srgbClr val="FF6600"/>
            </a:solidFill>
          </a:ln>
        </p:spPr>
      </p:pic>
      <p:pic>
        <p:nvPicPr>
          <p:cNvPr id="7" name="Содержимое 6" descr="DSC03879.JPG"/>
          <p:cNvPicPr>
            <a:picLocks noGrp="1" noChangeAspect="1"/>
          </p:cNvPicPr>
          <p:nvPr>
            <p:ph sz="quarter" idx="2"/>
          </p:nvPr>
        </p:nvPicPr>
        <p:blipFill>
          <a:blip r:embed="rId5" cstate="screen"/>
          <a:stretch>
            <a:fillRect/>
          </a:stretch>
        </p:blipFill>
        <p:spPr>
          <a:xfrm rot="16200000">
            <a:off x="6308646" y="483000"/>
            <a:ext cx="2769420" cy="2232000"/>
          </a:xfrm>
          <a:prstGeom prst="round2DiagRect">
            <a:avLst/>
          </a:prstGeom>
          <a:ln w="57150">
            <a:solidFill>
              <a:srgbClr val="FF6600"/>
            </a:solidFill>
          </a:ln>
        </p:spPr>
      </p:pic>
      <p:pic>
        <p:nvPicPr>
          <p:cNvPr id="10" name="Рисунок 9" descr="DSC0388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6200000">
            <a:off x="3170046" y="2402062"/>
            <a:ext cx="3034520" cy="2088000"/>
          </a:xfrm>
          <a:prstGeom prst="round2DiagRect">
            <a:avLst/>
          </a:prstGeom>
          <a:ln w="57150">
            <a:solidFill>
              <a:srgbClr val="FF6600"/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416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1214422"/>
            <a:ext cx="2641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04238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643570" y="1142984"/>
            <a:ext cx="2641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DSC04240.JPG"/>
          <p:cNvPicPr>
            <a:picLocks noGrp="1" noChangeAspect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1000100" y="3929066"/>
            <a:ext cx="2641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DSC04241.JPG"/>
          <p:cNvPicPr>
            <a:picLocks noGrp="1" noChangeAspect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5643570" y="3929066"/>
            <a:ext cx="2641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401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928670"/>
            <a:ext cx="2641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04156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786446" y="857232"/>
            <a:ext cx="2641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DSC04237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5857884" y="4357694"/>
            <a:ext cx="2641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DSC04162.JPG"/>
          <p:cNvPicPr>
            <a:picLocks noGrp="1" noChangeAspect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071538" y="4357694"/>
            <a:ext cx="2643206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Интернет-конкурс</a:t>
            </a:r>
            <a:br>
              <a:rPr lang="ru-RU" dirty="0" smtClean="0"/>
            </a:br>
            <a:r>
              <a:rPr lang="ru-RU" dirty="0" smtClean="0"/>
              <a:t>«Пластилиновая елка»</a:t>
            </a:r>
            <a:endParaRPr lang="ru-RU" dirty="0"/>
          </a:p>
        </p:txBody>
      </p:sp>
      <p:pic>
        <p:nvPicPr>
          <p:cNvPr id="7" name="Содержимое 6" descr="DSC0444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2071678"/>
            <a:ext cx="2357454" cy="1981200"/>
          </a:xfrm>
          <a:prstGeom prst="round2DiagRect">
            <a:avLst/>
          </a:prstGeom>
          <a:ln w="57150">
            <a:solidFill>
              <a:srgbClr val="003300"/>
            </a:solidFill>
          </a:ln>
        </p:spPr>
      </p:pic>
      <p:pic>
        <p:nvPicPr>
          <p:cNvPr id="8" name="Содержимое 7" descr="DSC04427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6500826" y="2000240"/>
            <a:ext cx="2143140" cy="1981200"/>
          </a:xfrm>
          <a:prstGeom prst="round2DiagRect">
            <a:avLst/>
          </a:prstGeom>
          <a:ln>
            <a:solidFill>
              <a:srgbClr val="003300"/>
            </a:solidFill>
          </a:ln>
        </p:spPr>
      </p:pic>
      <p:pic>
        <p:nvPicPr>
          <p:cNvPr id="9" name="Содержимое 8" descr="DSC04505.JPG"/>
          <p:cNvPicPr>
            <a:picLocks noGrp="1" noChangeAspect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642910" y="4500570"/>
            <a:ext cx="2641600" cy="1981200"/>
          </a:xfrm>
          <a:prstGeom prst="round2DiagRect">
            <a:avLst/>
          </a:prstGeom>
          <a:ln w="57150">
            <a:solidFill>
              <a:srgbClr val="003300"/>
            </a:solidFill>
          </a:ln>
        </p:spPr>
      </p:pic>
      <p:pic>
        <p:nvPicPr>
          <p:cNvPr id="10" name="Содержимое 9" descr="DSC04438.JPG"/>
          <p:cNvPicPr>
            <a:picLocks noGrp="1" noChangeAspect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6429388" y="4500570"/>
            <a:ext cx="2151648" cy="1981200"/>
          </a:xfrm>
          <a:prstGeom prst="round2DiagRect">
            <a:avLst/>
          </a:prstGeom>
          <a:ln>
            <a:solidFill>
              <a:srgbClr val="003300"/>
            </a:solidFill>
          </a:ln>
        </p:spPr>
      </p:pic>
      <p:pic>
        <p:nvPicPr>
          <p:cNvPr id="11" name="Рисунок 10" descr="DSC0450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43306" y="2571744"/>
            <a:ext cx="2107421" cy="2309502"/>
          </a:xfrm>
          <a:prstGeom prst="round2DiagRect">
            <a:avLst/>
          </a:prstGeom>
          <a:ln w="57150">
            <a:solidFill>
              <a:srgbClr val="003300"/>
            </a:solidFill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Интернет-конкурс</a:t>
            </a:r>
            <a:br>
              <a:rPr lang="ru-RU" dirty="0" smtClean="0"/>
            </a:br>
            <a:r>
              <a:rPr lang="ru-RU" dirty="0" smtClean="0"/>
              <a:t>«Живинка»</a:t>
            </a:r>
            <a:endParaRPr lang="ru-RU" dirty="0"/>
          </a:p>
        </p:txBody>
      </p:sp>
      <p:pic>
        <p:nvPicPr>
          <p:cNvPr id="18435" name="Содержимое 11" descr="DSC05276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857364"/>
            <a:ext cx="3489768" cy="4138314"/>
          </a:xfrm>
          <a:prstGeom prst="round2DiagRect">
            <a:avLst/>
          </a:prstGeom>
          <a:ln w="57150">
            <a:solidFill>
              <a:srgbClr val="FF6600"/>
            </a:solidFill>
          </a:ln>
        </p:spPr>
      </p:pic>
      <p:pic>
        <p:nvPicPr>
          <p:cNvPr id="18436" name="Содержимое 7" descr="DSC03893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72066" y="1857364"/>
            <a:ext cx="3684228" cy="4210876"/>
          </a:xfrm>
          <a:prstGeom prst="round2DiagRect">
            <a:avLst/>
          </a:prstGeom>
          <a:ln w="57150">
            <a:solidFill>
              <a:srgbClr val="FF6600"/>
            </a:solidFill>
          </a:ln>
        </p:spPr>
      </p:pic>
      <p:sp>
        <p:nvSpPr>
          <p:cNvPr id="18437" name="TextBox 13"/>
          <p:cNvSpPr txBox="1">
            <a:spLocks noChangeArrowheads="1"/>
          </p:cNvSpPr>
          <p:nvPr/>
        </p:nvSpPr>
        <p:spPr bwMode="auto">
          <a:xfrm>
            <a:off x="785813" y="6000750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 Работа </a:t>
            </a:r>
            <a:r>
              <a:rPr lang="ru-RU" dirty="0"/>
              <a:t>–финалист конкурса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i="1" dirty="0" smtClean="0">
                <a:solidFill>
                  <a:schemeClr val="bg2"/>
                </a:solidFill>
                <a:effectLst/>
              </a:rPr>
              <a:t>В одном мгновении видеть</a:t>
            </a:r>
            <a:r>
              <a:rPr lang="en-US" sz="3800" i="1" dirty="0" smtClean="0">
                <a:solidFill>
                  <a:schemeClr val="bg2"/>
                </a:solidFill>
                <a:effectLst/>
              </a:rPr>
              <a:t> </a:t>
            </a:r>
            <a:r>
              <a:rPr lang="ru-RU" sz="3800" i="1" dirty="0" smtClean="0">
                <a:solidFill>
                  <a:schemeClr val="bg2"/>
                </a:solidFill>
                <a:effectLst/>
              </a:rPr>
              <a:t>вечность,</a:t>
            </a:r>
            <a:br>
              <a:rPr lang="ru-RU" sz="3800" i="1" dirty="0" smtClean="0">
                <a:solidFill>
                  <a:schemeClr val="bg2"/>
                </a:solidFill>
                <a:effectLst/>
              </a:rPr>
            </a:br>
            <a:r>
              <a:rPr lang="ru-RU" sz="3800" i="1" dirty="0" smtClean="0">
                <a:solidFill>
                  <a:schemeClr val="bg2"/>
                </a:solidFill>
                <a:effectLst/>
              </a:rPr>
              <a:t>Огромный мир - в зерне песка,</a:t>
            </a:r>
            <a:br>
              <a:rPr lang="ru-RU" sz="3800" i="1" dirty="0" smtClean="0">
                <a:solidFill>
                  <a:schemeClr val="bg2"/>
                </a:solidFill>
                <a:effectLst/>
              </a:rPr>
            </a:br>
            <a:r>
              <a:rPr lang="ru-RU" sz="3800" i="1" dirty="0" smtClean="0">
                <a:solidFill>
                  <a:schemeClr val="bg2"/>
                </a:solidFill>
                <a:effectLst/>
              </a:rPr>
              <a:t>В единой горсти – бесконечность</a:t>
            </a:r>
            <a:br>
              <a:rPr lang="ru-RU" sz="3800" i="1" dirty="0" smtClean="0">
                <a:solidFill>
                  <a:schemeClr val="bg2"/>
                </a:solidFill>
                <a:effectLst/>
              </a:rPr>
            </a:br>
            <a:r>
              <a:rPr lang="ru-RU" sz="3800" i="1" dirty="0" smtClean="0">
                <a:solidFill>
                  <a:schemeClr val="bg2"/>
                </a:solidFill>
                <a:effectLst/>
              </a:rPr>
              <a:t>И небо - в чашечке цветка.</a:t>
            </a:r>
            <a:r>
              <a:rPr lang="ru-RU" sz="3800" i="1" dirty="0" smtClean="0">
                <a:solidFill>
                  <a:schemeClr val="bg2"/>
                </a:solidFill>
              </a:rPr>
              <a:t/>
            </a:r>
            <a:br>
              <a:rPr lang="ru-RU" sz="3800" i="1" dirty="0" smtClean="0">
                <a:solidFill>
                  <a:schemeClr val="bg2"/>
                </a:solidFill>
              </a:rPr>
            </a:br>
            <a:r>
              <a:rPr lang="ru-RU" sz="3800" i="1" dirty="0" smtClean="0">
                <a:solidFill>
                  <a:schemeClr val="bg2"/>
                </a:solidFill>
              </a:rPr>
              <a:t>  </a:t>
            </a:r>
            <a:br>
              <a:rPr lang="ru-RU" sz="3800" i="1" dirty="0" smtClean="0">
                <a:solidFill>
                  <a:schemeClr val="bg2"/>
                </a:solidFill>
              </a:rPr>
            </a:br>
            <a:r>
              <a:rPr lang="ru-RU" sz="4000" i="1" dirty="0" smtClean="0">
                <a:solidFill>
                  <a:schemeClr val="bg2"/>
                </a:solidFill>
              </a:rPr>
              <a:t>                            </a:t>
            </a:r>
            <a:r>
              <a:rPr lang="ru-RU" sz="4000" i="1" dirty="0" smtClean="0">
                <a:solidFill>
                  <a:schemeClr val="bg2"/>
                </a:solidFill>
                <a:effectLst/>
              </a:rPr>
              <a:t>Уильям Блейк</a:t>
            </a:r>
          </a:p>
        </p:txBody>
      </p:sp>
      <p:pic>
        <p:nvPicPr>
          <p:cNvPr id="3075" name="Рисунок 4" descr="Фото011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357562"/>
            <a:ext cx="1808261" cy="2143124"/>
          </a:xfrm>
          <a:prstGeom prst="round2Diag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" name="Рисунок 4" descr="DSC042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8860" y="4286256"/>
            <a:ext cx="1960938" cy="2044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42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4572008"/>
            <a:ext cx="1975459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" name="Содержимое 9" descr="DSC0390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3918776" y="1766984"/>
            <a:ext cx="5420628" cy="3744000"/>
          </a:xfrm>
          <a:prstGeom prst="round2DiagRect">
            <a:avLst/>
          </a:prstGeom>
          <a:ln w="57150">
            <a:solidFill>
              <a:srgbClr val="FF66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217172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9463" name="Содержимое 7" descr="DSC052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3817938" cy="2339975"/>
          </a:xfrm>
          <a:prstGeom prst="round2Diag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9464" name="Содержимое 9" descr="DSC0531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714752"/>
            <a:ext cx="3857652" cy="2517672"/>
          </a:xfrm>
          <a:prstGeom prst="round2Diag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857250" y="628650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Работы-участники конкурса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50237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0099"/>
                </a:solidFill>
                <a:effectLst/>
              </a:rPr>
              <a:t>Советы мудрого</a:t>
            </a:r>
            <a:br>
              <a:rPr lang="ru-RU" sz="3200" dirty="0" smtClean="0">
                <a:solidFill>
                  <a:srgbClr val="000099"/>
                </a:solidFill>
                <a:effectLst/>
              </a:rPr>
            </a:br>
            <a:r>
              <a:rPr lang="ru-RU" sz="3200" dirty="0" smtClean="0">
                <a:solidFill>
                  <a:srgbClr val="000099"/>
                </a:solidFill>
                <a:effectLst/>
              </a:rPr>
              <a:t> и креативного педагога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  <a:r>
              <a:rPr lang="ru-RU" dirty="0" smtClean="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85225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6600"/>
                </a:solidFill>
              </a:rPr>
              <a:t>  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• </a:t>
            </a:r>
            <a:r>
              <a:rPr lang="ru-RU" sz="2000" dirty="0" smtClean="0">
                <a:solidFill>
                  <a:schemeClr val="bg2"/>
                </a:solidFill>
                <a:effectLst/>
              </a:rPr>
              <a:t>поощрять ребенка за самостоятельные мысли и действия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>     (развитие собственного "я”)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</a:rPr>
              <a:t>• не мешать желанию ребенка сделать что-то по-своему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</a:rPr>
              <a:t>• уважать точку зрения воспитанника, как творца, как художника, какой бы она ни была – не подавлять ее собственным мнением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> </a:t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</a:rPr>
              <a:t>• творить и играть вместе с детьми, рядом, иногда меняться ролями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</a:rPr>
              <a:t>• не навязывать свою идею, наоборот пытаться понять логику творческого воображения ребенка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> </a:t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</a:rPr>
              <a:t>• вносить разнообразие в занятия, используя свои методические разработки, рекомендации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bg2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>     • создавать ситуацию в педагогическом процессе, провоцирующую ребенка к творчеству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>    </a:t>
            </a:r>
            <a:r>
              <a:rPr lang="ru-RU" sz="2000" dirty="0" smtClean="0">
                <a:solidFill>
                  <a:schemeClr val="bg2"/>
                </a:solidFill>
              </a:rPr>
              <a:t/>
            </a:r>
            <a:br>
              <a:rPr lang="ru-RU" sz="2000" dirty="0" smtClean="0">
                <a:solidFill>
                  <a:schemeClr val="bg2"/>
                </a:solidFill>
              </a:rPr>
            </a:br>
            <a:endParaRPr lang="ru-RU" sz="2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4608512"/>
          </a:xfrm>
          <a:noFill/>
        </p:spPr>
        <p:txBody>
          <a:bodyPr/>
          <a:lstStyle/>
          <a:p>
            <a:r>
              <a:rPr lang="ru-RU" sz="4000" i="1" dirty="0" smtClean="0">
                <a:solidFill>
                  <a:srgbClr val="A50021"/>
                </a:solidFill>
                <a:effectLst/>
              </a:rPr>
              <a:t>«…Мир будет счастлив только тогда, когда у каждого человека будет душа художника. Иначе говоря, когда каждый будет находить радость в своем труде.»</a:t>
            </a:r>
            <a:br>
              <a:rPr lang="ru-RU" sz="4000" i="1" dirty="0" smtClean="0">
                <a:solidFill>
                  <a:srgbClr val="A50021"/>
                </a:solidFill>
                <a:effectLst/>
              </a:rPr>
            </a:br>
            <a:r>
              <a:rPr lang="ru-RU" sz="4000" i="1" dirty="0" smtClean="0">
                <a:solidFill>
                  <a:srgbClr val="A50021"/>
                </a:solidFill>
                <a:effectLst/>
              </a:rPr>
              <a:t/>
            </a:r>
            <a:br>
              <a:rPr lang="ru-RU" sz="4000" i="1" dirty="0" smtClean="0">
                <a:solidFill>
                  <a:srgbClr val="A50021"/>
                </a:solidFill>
                <a:effectLst/>
              </a:rPr>
            </a:br>
            <a:r>
              <a:rPr lang="ru-RU" sz="4000" i="1" dirty="0" smtClean="0">
                <a:solidFill>
                  <a:srgbClr val="A50021"/>
                </a:solidFill>
                <a:effectLst/>
              </a:rPr>
              <a:t>                                   Роден</a:t>
            </a:r>
            <a:r>
              <a:rPr lang="ru-RU" sz="4000" dirty="0" smtClean="0">
                <a:effectLst/>
              </a:rPr>
              <a:t> </a:t>
            </a:r>
          </a:p>
        </p:txBody>
      </p:sp>
      <p:pic>
        <p:nvPicPr>
          <p:cNvPr id="3" name="Рисунок 2" descr="DSC0387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178563" y="4321975"/>
            <a:ext cx="2571768" cy="2071702"/>
          </a:xfrm>
          <a:prstGeom prst="snip2DiagRect">
            <a:avLst/>
          </a:prstGeom>
          <a:ln w="57150">
            <a:solidFill>
              <a:srgbClr val="A50021"/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  <a:effectLst/>
              </a:rPr>
              <a:t>Используемая литература</a:t>
            </a:r>
          </a:p>
        </p:txBody>
      </p:sp>
      <p:pic>
        <p:nvPicPr>
          <p:cNvPr id="22531" name="Picture 9" descr="IMG_24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958089">
            <a:off x="395288" y="1773238"/>
            <a:ext cx="1485900" cy="1981200"/>
          </a:xfrm>
          <a:noFill/>
        </p:spPr>
      </p:pic>
      <p:pic>
        <p:nvPicPr>
          <p:cNvPr id="22532" name="Picture 10" descr="IMG_24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1412875"/>
            <a:ext cx="1485900" cy="1981200"/>
          </a:xfrm>
          <a:noFill/>
        </p:spPr>
      </p:pic>
      <p:pic>
        <p:nvPicPr>
          <p:cNvPr id="22533" name="Picture 13" descr="IMG_245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95513" y="1412875"/>
            <a:ext cx="1485900" cy="1981200"/>
          </a:xfrm>
          <a:noFill/>
        </p:spPr>
      </p:pic>
      <p:pic>
        <p:nvPicPr>
          <p:cNvPr id="22534" name="Picture 14" descr="IMG_245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24300" y="1989138"/>
            <a:ext cx="1485900" cy="1981200"/>
          </a:xfrm>
          <a:noFill/>
        </p:spPr>
      </p:pic>
      <p:pic>
        <p:nvPicPr>
          <p:cNvPr id="22535" name="Picture 16" descr="IMG_24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2269">
            <a:off x="7380288" y="170021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7" descr="IMG_24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44844">
            <a:off x="2555875" y="422116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IMG_24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48744">
            <a:off x="4859338" y="42926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2" descr="IMG_246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4365625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4" descr="IMG_24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850" y="4365625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8" descr="IMG_24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92997">
            <a:off x="250825" y="1125538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9" descr="IMG_2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05251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0" descr="IMG_24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26841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1" descr="IMG_24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3933825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2" descr="IMG_24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7810">
            <a:off x="7451725" y="105251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3" descr="IMG_24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3357563"/>
            <a:ext cx="20875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4" descr="IMG_24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725" y="422116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5" descr="IMG_246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422116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46" descr="IMG_246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69215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4787900" y="3429000"/>
            <a:ext cx="182563" cy="142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07" bIns="45707" anchor="ctr"/>
          <a:lstStyle/>
          <a:p>
            <a:pPr algn="ctr"/>
            <a:r>
              <a:rPr lang="ru-RU" sz="80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ru-RU" sz="11900">
                <a:solidFill>
                  <a:srgbClr val="FFFFFF"/>
                </a:solidFill>
                <a:latin typeface="Arial" charset="0"/>
              </a:rPr>
              <a:t> </a:t>
            </a:r>
            <a:r>
              <a:rPr lang="ru-RU" sz="800">
                <a:solidFill>
                  <a:srgbClr val="FFFFFF"/>
                </a:solidFill>
                <a:latin typeface="Arial" charset="0"/>
              </a:rPr>
              <a:t>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23564" name="Rectangle 58"/>
          <p:cNvSpPr>
            <a:spLocks noChangeArrowheads="1"/>
          </p:cNvSpPr>
          <p:nvPr/>
        </p:nvSpPr>
        <p:spPr bwMode="auto">
          <a:xfrm>
            <a:off x="3276600" y="4352925"/>
            <a:ext cx="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ru-RU" sz="800">
              <a:solidFill>
                <a:srgbClr val="FFFFFF"/>
              </a:solidFill>
              <a:latin typeface="Arial" charset="0"/>
            </a:endParaRPr>
          </a:p>
          <a:p>
            <a:pPr eaLnBrk="0" hangingPunct="0"/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3565" name="Picture 48" descr="m00027-skazochnye-podelk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4076700"/>
            <a:ext cx="14287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34798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000099"/>
                </a:solidFill>
              </a:rPr>
              <a:t>Спасибо за внимание</a:t>
            </a:r>
            <a:r>
              <a:rPr lang="ru-RU" sz="5400" b="1" i="1" smtClean="0">
                <a:solidFill>
                  <a:srgbClr val="000099"/>
                </a:solidFill>
                <a:effectLst/>
              </a:rPr>
              <a:t>!</a:t>
            </a:r>
          </a:p>
        </p:txBody>
      </p:sp>
      <p:pic>
        <p:nvPicPr>
          <p:cNvPr id="25603" name="Picture 8" descr="kar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3284538"/>
            <a:ext cx="3024187" cy="3024187"/>
          </a:xfr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4619625" cy="1419225"/>
          </a:xfrm>
        </p:spPr>
        <p:txBody>
          <a:bodyPr/>
          <a:lstStyle/>
          <a:p>
            <a:pPr eaLnBrk="1" hangingPunct="1"/>
            <a:r>
              <a:rPr lang="ru-RU" u="sng" smtClean="0">
                <a:solidFill>
                  <a:srgbClr val="000099"/>
                </a:solidFill>
                <a:effectLst/>
              </a:rPr>
              <a:t> Актуальность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208963" cy="41036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bg2"/>
              </a:solidFill>
              <a:effectLst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/>
                </a:solidFill>
                <a:effectLst/>
              </a:rPr>
              <a:t>Развивая творческий потенциал с раннего детства, мы не только совершенствуем познавательные процессы и способности к творчеству, но и формируем личность ребенка. Очень важно знакомить</a:t>
            </a:r>
            <a:r>
              <a:rPr lang="en-US" sz="2400" dirty="0" smtClean="0">
                <a:solidFill>
                  <a:schemeClr val="bg2"/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effectLst/>
              </a:rPr>
              <a:t>ребенка с окружающей действительностью, чтобы он мог увидеть, понять ее и изобразить, оперируя образами и  создавая на их основе новые.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/>
                </a:solidFill>
                <a:effectLst/>
              </a:rPr>
              <a:t>Художественный труд – </a:t>
            </a:r>
            <a:r>
              <a:rPr lang="ru-RU" sz="2400" dirty="0" smtClean="0">
                <a:solidFill>
                  <a:schemeClr val="bg2"/>
                </a:solidFill>
                <a:effectLst/>
                <a:latin typeface="Arial" charset="0"/>
              </a:rPr>
              <a:t>это умение увидеть и дать не нужным вещам вторую жизнь.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chemeClr val="bg2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chemeClr val="bg2"/>
              </a:solidFill>
              <a:effectLst/>
            </a:endParaRPr>
          </a:p>
        </p:txBody>
      </p:sp>
      <p:pic>
        <p:nvPicPr>
          <p:cNvPr id="4100" name="Picture 9" descr="ANd9GcRxzfZnmh8t_6ziOc_80i8aT0SyNBM2CzCJy1dg0UVjwLWizFEj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73573">
            <a:off x="5249863" y="369888"/>
            <a:ext cx="1727200" cy="126523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101" name="Рисунок 5" descr="фотографии 4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85328">
            <a:off x="7124700" y="536575"/>
            <a:ext cx="1728788" cy="12954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04813"/>
            <a:ext cx="5689600" cy="863600"/>
          </a:xfrm>
        </p:spPr>
        <p:txBody>
          <a:bodyPr/>
          <a:lstStyle/>
          <a:p>
            <a:pPr eaLnBrk="1" hangingPunct="1"/>
            <a:r>
              <a:rPr lang="ru-RU" sz="4800" u="sng" smtClean="0">
                <a:solidFill>
                  <a:srgbClr val="000099"/>
                </a:solidFill>
                <a:effectLst/>
              </a:rPr>
              <a:t>Задачи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3597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  <a:latin typeface="Arial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  <a:latin typeface="Arial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bg2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>• формировать у детей прочные навыки и умения действовать с разными материалами для творчества и возможность переноса сформированных навыков и умений работы с одним материалом на другой </a:t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</a:rPr>
              <a:t>• создавать условия для экспериментирования с различными художественными материалами, инструментами</a:t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</a:rPr>
              <a:t>• направлять детей в воплощении своих мыслей, представлений, переживаний, чувств в художественной форме; проявлять инициативу; поддерживать личностное творческое начало </a:t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</a:rPr>
              <a:t>• развивать стремление самостоятельно сочетать знакомые техники для придания продукту детского творчества еще большей индивидуальности и выразительности </a:t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</a:rPr>
              <a:t>• развивать фантазию, воображение и индивидуальность в работе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  <a:latin typeface="Arial" charset="0"/>
              </a:rPr>
              <a:t>     </a:t>
            </a:r>
            <a:r>
              <a:rPr lang="ru-RU" sz="2000" dirty="0" smtClean="0">
                <a:solidFill>
                  <a:schemeClr val="bg2"/>
                </a:solidFill>
                <a:effectLst/>
              </a:rPr>
              <a:t>• развивать мелкую моторику рук, глазомер </a:t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</a:rPr>
              <a:t>• воспитывать усидчивость, аккуратность и терпение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2"/>
                </a:solidFill>
                <a:effectLst/>
              </a:rPr>
            </a:br>
            <a:r>
              <a:rPr lang="ru-RU" sz="1600" dirty="0" smtClean="0">
                <a:solidFill>
                  <a:schemeClr val="bg2"/>
                </a:solidFill>
              </a:rPr>
              <a:t/>
            </a:r>
            <a:br>
              <a:rPr lang="ru-RU" sz="1600" dirty="0" smtClean="0">
                <a:solidFill>
                  <a:schemeClr val="bg2"/>
                </a:solidFill>
              </a:rPr>
            </a:br>
            <a:endParaRPr lang="ru-RU" sz="1600" dirty="0" smtClean="0">
              <a:solidFill>
                <a:schemeClr val="bg2"/>
              </a:solidFill>
            </a:endParaRPr>
          </a:p>
        </p:txBody>
      </p:sp>
      <p:pic>
        <p:nvPicPr>
          <p:cNvPr id="5" name="Рисунок 4" descr="Фото01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771384" y="85817"/>
            <a:ext cx="1868177" cy="2268000"/>
          </a:xfrm>
          <a:prstGeom prst="round2DiagRect">
            <a:avLst/>
          </a:prstGeom>
          <a:ln w="57150">
            <a:solidFill>
              <a:srgbClr val="FF66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6994525" cy="1176338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99"/>
                </a:solidFill>
                <a:effectLst/>
              </a:rPr>
              <a:t> </a:t>
            </a:r>
            <a:r>
              <a:rPr lang="ru-RU" sz="3300" u="sng" dirty="0" smtClean="0">
                <a:solidFill>
                  <a:srgbClr val="000099"/>
                </a:solidFill>
                <a:effectLst/>
              </a:rPr>
              <a:t>Условия успешной организации творческой деятельности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/>
                </a:solidFill>
                <a:effectLst/>
                <a:latin typeface="Arial" charset="0"/>
              </a:rPr>
              <a:t>    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• насыщенная изо материалами и разнообразными материалами для детского художественного творчества предметно - развивающая среда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/>
                </a:solidFill>
                <a:effectLst/>
              </a:rPr>
              <a:t> </a:t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>• свободный доступ к материалам и возможность экспериментирования с ними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>• создание эмоционально-положительной творческой атмосферы в процессе совместной педагогической деятельности с детьми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/>
                </a:solidFill>
                <a:effectLst/>
              </a:rPr>
              <a:t>  </a:t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>• использование созданных детьми продуктов художественного творчества для оформления дошкольного учреждения, подготовки атрибутов спектаклей, организации выставок, участия в конкурсах; создание музея детских поделок и мини-библиотеки детских рукописных книг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/>
                </a:solidFill>
                <a:effectLst/>
              </a:rPr>
              <a:t> </a:t>
            </a:r>
            <a:br>
              <a:rPr lang="ru-RU" sz="1800" dirty="0" smtClean="0">
                <a:solidFill>
                  <a:schemeClr val="bg2"/>
                </a:solidFill>
                <a:effectLst/>
              </a:rPr>
            </a:br>
            <a:r>
              <a:rPr lang="ru-RU" sz="1800" dirty="0" smtClean="0">
                <a:solidFill>
                  <a:schemeClr val="bg2"/>
                </a:solidFill>
                <a:effectLst/>
              </a:rPr>
              <a:t>• непосредственное вовлечение родителей в процесс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/>
                </a:solidFill>
                <a:effectLst/>
              </a:rPr>
              <a:t>       творческой деятельности с детьми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/>
                </a:solidFill>
                <a:effectLst/>
                <a:latin typeface="Arial" charset="0"/>
              </a:rPr>
              <a:t>    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• провоцировать родителей на оценивание результатов художественного творчества детей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 smtClean="0"/>
          </a:p>
        </p:txBody>
      </p:sp>
      <p:pic>
        <p:nvPicPr>
          <p:cNvPr id="6" name="Рисунок 5" descr="Фото01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29454" y="4857760"/>
            <a:ext cx="1979362" cy="1714512"/>
          </a:xfrm>
          <a:prstGeom prst="round2DiagRect">
            <a:avLst/>
          </a:prstGeom>
          <a:ln w="57150">
            <a:solidFill>
              <a:srgbClr val="FF66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rgbClr val="000099"/>
                </a:solidFill>
                <a:effectLst/>
              </a:rPr>
              <a:t>Развивающая среда в группе</a:t>
            </a:r>
          </a:p>
        </p:txBody>
      </p:sp>
      <p:pic>
        <p:nvPicPr>
          <p:cNvPr id="7171" name="Picture 13" descr="CIMG474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149725"/>
            <a:ext cx="1485900" cy="1981200"/>
          </a:xfrm>
          <a:prstGeom prst="round2DiagRect">
            <a:avLst/>
          </a:prstGeom>
          <a:noFill/>
          <a:ln w="57150">
            <a:solidFill>
              <a:srgbClr val="CC3399"/>
            </a:solidFill>
          </a:ln>
        </p:spPr>
      </p:pic>
      <p:pic>
        <p:nvPicPr>
          <p:cNvPr id="7172" name="Picture 14" descr="CIMG475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785926"/>
            <a:ext cx="4249737" cy="4321175"/>
          </a:xfrm>
          <a:prstGeom prst="round2DiagRect">
            <a:avLst/>
          </a:prstGeom>
          <a:noFill/>
          <a:ln w="57150">
            <a:solidFill>
              <a:srgbClr val="CC3399"/>
            </a:solidFill>
          </a:ln>
        </p:spPr>
      </p:pic>
      <p:pic>
        <p:nvPicPr>
          <p:cNvPr id="7173" name="Picture 7" descr="IMG_29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844675"/>
            <a:ext cx="1485900" cy="1981200"/>
          </a:xfrm>
          <a:prstGeom prst="round2DiagRect">
            <a:avLst/>
          </a:prstGeom>
          <a:noFill/>
          <a:ln w="57150">
            <a:solidFill>
              <a:srgbClr val="CC3399"/>
            </a:solidFill>
            <a:miter lim="800000"/>
            <a:headEnd/>
            <a:tailEnd/>
          </a:ln>
        </p:spPr>
      </p:pic>
      <p:pic>
        <p:nvPicPr>
          <p:cNvPr id="7174" name="Picture 8" descr="IMG_29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4437063"/>
            <a:ext cx="2303463" cy="1727200"/>
          </a:xfrm>
          <a:prstGeom prst="round2DiagRect">
            <a:avLst/>
          </a:prstGeom>
          <a:noFill/>
          <a:ln w="57150">
            <a:solidFill>
              <a:srgbClr val="CC3399"/>
            </a:solidFill>
            <a:miter lim="800000"/>
            <a:headEnd/>
            <a:tailEnd/>
          </a:ln>
        </p:spPr>
      </p:pic>
      <p:pic>
        <p:nvPicPr>
          <p:cNvPr id="7175" name="Picture 9" descr="IMG_29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844675"/>
            <a:ext cx="2376488" cy="1782763"/>
          </a:xfrm>
          <a:prstGeom prst="round2DiagRect">
            <a:avLst/>
          </a:prstGeom>
          <a:noFill/>
          <a:ln w="57150">
            <a:solidFill>
              <a:srgbClr val="CC33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71600"/>
          </a:xfrm>
        </p:spPr>
        <p:txBody>
          <a:bodyPr/>
          <a:lstStyle/>
          <a:p>
            <a:pPr eaLnBrk="1" hangingPunct="1"/>
            <a:r>
              <a:rPr lang="ru-RU" u="sng" smtClean="0">
                <a:solidFill>
                  <a:srgbClr val="000099"/>
                </a:solidFill>
                <a:effectLst/>
              </a:rPr>
              <a:t>Предварительная работа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97088"/>
            <a:ext cx="8229600" cy="47609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/>
              <a:t>Рассматривание картин</a:t>
            </a:r>
            <a:endParaRPr lang="ru-RU" sz="2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Просматривание диафильмов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Наблюдения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Слушание музыки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Создание выставок</a:t>
            </a:r>
            <a:endParaRPr lang="ru-RU" sz="20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      Создание коллекций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         </a:t>
            </a:r>
            <a:r>
              <a:rPr lang="ru-RU" sz="2000" dirty="0" smtClean="0"/>
              <a:t>Экспериментирование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                                                     </a:t>
            </a:r>
            <a:r>
              <a:rPr lang="ru-RU" sz="2000" dirty="0" smtClean="0"/>
              <a:t>Чтение литературы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                                                       </a:t>
            </a:r>
            <a:r>
              <a:rPr lang="ru-RU" sz="2000" dirty="0" smtClean="0"/>
              <a:t>Игры на фантазию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                                                         </a:t>
            </a:r>
            <a:r>
              <a:rPr lang="ru-RU" sz="2000" dirty="0" smtClean="0"/>
              <a:t>Игры – имитации</a:t>
            </a:r>
            <a:endParaRPr lang="ru-RU" sz="2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                                                           Разучивание стихов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                                                             Экскурсии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                                                                Коллажи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                                                                  Беседы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                                                                     </a:t>
            </a:r>
            <a:r>
              <a:rPr lang="ru-RU" sz="2000" dirty="0" smtClean="0"/>
              <a:t>Гимнастики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8198" name="Picture 7" descr="IMG_26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1800225" cy="1350963"/>
          </a:xfrm>
          <a:prstGeom prst="snip2Diag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8199" name="Picture 8" descr="x_fbe844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643050"/>
            <a:ext cx="1903413" cy="1427162"/>
          </a:xfrm>
          <a:prstGeom prst="snip2Diag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" name="Рисунок 9" descr="DSC0293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2000" y="2285992"/>
            <a:ext cx="2118089" cy="1476000"/>
          </a:xfrm>
          <a:prstGeom prst="round2Diag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2" name="Рисунок 11" descr="DSC0297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357422" y="4714884"/>
            <a:ext cx="1857388" cy="1658382"/>
          </a:xfrm>
          <a:prstGeom prst="round2Diag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pPr eaLnBrk="1" hangingPunct="1"/>
            <a:r>
              <a:rPr lang="ru-RU" u="sng" smtClean="0">
                <a:solidFill>
                  <a:srgbClr val="000099"/>
                </a:solidFill>
                <a:effectLst/>
              </a:rPr>
              <a:t>Материалы для творчества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Природный материал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Коробочки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Бутылочки и баночки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Диски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Крышки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Трубочки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Вата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Крупа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Нитки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Одноразовая посуда</a:t>
            </a:r>
            <a:endParaRPr lang="ru-RU" sz="2000" smtClean="0">
              <a:solidFill>
                <a:schemeClr val="bg2"/>
              </a:solidFill>
              <a:effectLst/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  <a:latin typeface="Arial" charset="0"/>
              </a:rPr>
              <a:t>Фантики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  <a:latin typeface="Arial" charset="0"/>
              </a:rPr>
              <a:t>Пробки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  <a:latin typeface="Arial" charset="0"/>
              </a:rPr>
              <a:t>Пуговицы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  <a:latin typeface="Arial" charset="0"/>
              </a:rPr>
              <a:t>Ячейки от таблеток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2"/>
                </a:solidFill>
                <a:effectLst/>
              </a:rPr>
              <a:t>И многое другое…</a:t>
            </a:r>
          </a:p>
        </p:txBody>
      </p:sp>
      <p:pic>
        <p:nvPicPr>
          <p:cNvPr id="9220" name="Picture 6" descr="68109081_1292859415_DSC04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6901">
            <a:off x="3781836" y="1528543"/>
            <a:ext cx="1944687" cy="1633454"/>
          </a:xfrm>
          <a:prstGeom prst="round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1" name="Picture 7" descr="i-117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30281">
            <a:off x="5532346" y="2964195"/>
            <a:ext cx="1381125" cy="2089150"/>
          </a:xfrm>
          <a:prstGeom prst="round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2" name="Picture 8" descr="75534584_larg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658">
            <a:off x="6803483" y="4810757"/>
            <a:ext cx="1962614" cy="1628771"/>
          </a:xfrm>
          <a:prstGeom prst="round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3" name="Picture 8" descr="IMG_25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60331">
            <a:off x="3543283" y="4847366"/>
            <a:ext cx="2087563" cy="1565275"/>
          </a:xfrm>
          <a:prstGeom prst="round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4" name="Picture 9" descr="IMG_25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56639">
            <a:off x="7067140" y="1673218"/>
            <a:ext cx="1756076" cy="1753322"/>
          </a:xfrm>
          <a:prstGeom prst="round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928687"/>
          </a:xfrm>
        </p:spPr>
        <p:txBody>
          <a:bodyPr/>
          <a:lstStyle/>
          <a:p>
            <a:pPr eaLnBrk="1" hangingPunct="1"/>
            <a:r>
              <a:rPr lang="ru-RU" u="sng" smtClean="0">
                <a:solidFill>
                  <a:srgbClr val="000099"/>
                </a:solidFill>
                <a:effectLst/>
              </a:rPr>
              <a:t>Работа с родителями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5338762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Родительские собрания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Анкетирование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Тестирование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Консультации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Информационные листы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Папки-передвижки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Листы-памятки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Мастер-классы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Конкурсы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Презентации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Проекты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Выставки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Создание альбомов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Пополнение развивающей среды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Виртуальное общение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Экскурсии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Совместные праздники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  <a:effectLst/>
                <a:latin typeface="Arial" charset="0"/>
              </a:rPr>
              <a:t>Фотогазеты </a:t>
            </a:r>
          </a:p>
        </p:txBody>
      </p:sp>
      <p:pic>
        <p:nvPicPr>
          <p:cNvPr id="12" name="Рисунок 11" descr="DSC0253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357950" y="1428736"/>
            <a:ext cx="2279451" cy="2736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3" name="Рисунок 12" descr="DSC025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4286256"/>
            <a:ext cx="2714644" cy="2214578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1065</TotalTime>
  <Words>333</Words>
  <Application>Microsoft Office PowerPoint</Application>
  <PresentationFormat>Экран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Текстура</vt:lpstr>
      <vt:lpstr>Художественный труд- как средство полноценного развития детей дошкольного возраста</vt:lpstr>
      <vt:lpstr>В одном мгновении видеть вечность, Огромный мир - в зерне песка, В единой горсти – бесконечность И небо - в чашечке цветка.                                Уильям Блейк</vt:lpstr>
      <vt:lpstr> Актуальность</vt:lpstr>
      <vt:lpstr>Задачи</vt:lpstr>
      <vt:lpstr> Условия успешной организации творческой деятельности</vt:lpstr>
      <vt:lpstr>Развивающая среда в группе</vt:lpstr>
      <vt:lpstr>Предварительная работа </vt:lpstr>
      <vt:lpstr>Материалы для творчества</vt:lpstr>
      <vt:lpstr>Работа с родителями</vt:lpstr>
      <vt:lpstr>Коллекции </vt:lpstr>
      <vt:lpstr>Творчество родителей проект «Елочка зеленая иголочка»</vt:lpstr>
      <vt:lpstr>проект «Дары осени»</vt:lpstr>
      <vt:lpstr>проект «В гостях у сказки»</vt:lpstr>
      <vt:lpstr>Наше творчество</vt:lpstr>
      <vt:lpstr>Слайд 15</vt:lpstr>
      <vt:lpstr>Слайд 16</vt:lpstr>
      <vt:lpstr>Слайд 17</vt:lpstr>
      <vt:lpstr>Интернет-конкурс «Пластилиновая елка»</vt:lpstr>
      <vt:lpstr>Интернет-конкурс «Живинка»</vt:lpstr>
      <vt:lpstr>Слайд 20</vt:lpstr>
      <vt:lpstr>Советы мудрого  и креативного педагога. </vt:lpstr>
      <vt:lpstr>«…Мир будет счастлив только тогда, когда у каждого человека будет душа художника. Иначе говоря, когда каждый будет находить радость в своем труде.»                                     Роден </vt:lpstr>
      <vt:lpstr>Используемая литература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труд- как средство развития творческого потенциала дошкольников.</dc:title>
  <dc:creator>Леночка</dc:creator>
  <cp:lastModifiedBy>Roma</cp:lastModifiedBy>
  <cp:revision>82</cp:revision>
  <dcterms:created xsi:type="dcterms:W3CDTF">2012-03-12T18:45:33Z</dcterms:created>
  <dcterms:modified xsi:type="dcterms:W3CDTF">2016-03-24T10:38:05Z</dcterms:modified>
</cp:coreProperties>
</file>