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3" r:id="rId2"/>
    <p:sldId id="257" r:id="rId3"/>
    <p:sldId id="258" r:id="rId4"/>
    <p:sldId id="261" r:id="rId5"/>
    <p:sldId id="262" r:id="rId6"/>
    <p:sldId id="267" r:id="rId7"/>
    <p:sldId id="265" r:id="rId8"/>
    <p:sldId id="269" r:id="rId9"/>
    <p:sldId id="266" r:id="rId10"/>
    <p:sldId id="268" r:id="rId11"/>
    <p:sldId id="264" r:id="rId12"/>
    <p:sldId id="270" r:id="rId13"/>
    <p:sldId id="279" r:id="rId14"/>
    <p:sldId id="271" r:id="rId15"/>
    <p:sldId id="278" r:id="rId16"/>
    <p:sldId id="277" r:id="rId17"/>
    <p:sldId id="280" r:id="rId18"/>
    <p:sldId id="281" r:id="rId19"/>
    <p:sldId id="282"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25205" autoAdjust="0"/>
    <p:restoredTop sz="96849" autoAdjust="0"/>
  </p:normalViewPr>
  <p:slideViewPr>
    <p:cSldViewPr>
      <p:cViewPr>
        <p:scale>
          <a:sx n="100" d="100"/>
          <a:sy n="100" d="100"/>
        </p:scale>
        <p:origin x="-50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DBE583-9E5D-4AAA-84C8-31489CDE9263}" type="datetimeFigureOut">
              <a:rPr lang="ru-RU" smtClean="0"/>
              <a:pPr/>
              <a:t>19.02.2015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3AA162-7501-47F7-8FDE-7498FB747110}"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 </a:t>
            </a:r>
          </a:p>
          <a:p>
            <a:endParaRPr lang="ru-RU" dirty="0"/>
          </a:p>
        </p:txBody>
      </p:sp>
      <p:sp>
        <p:nvSpPr>
          <p:cNvPr id="4" name="Номер слайда 3"/>
          <p:cNvSpPr>
            <a:spLocks noGrp="1"/>
          </p:cNvSpPr>
          <p:nvPr>
            <p:ph type="sldNum" sz="quarter" idx="10"/>
          </p:nvPr>
        </p:nvSpPr>
        <p:spPr/>
        <p:txBody>
          <a:bodyPr/>
          <a:lstStyle/>
          <a:p>
            <a:fld id="{753AA162-7501-47F7-8FDE-7498FB747110}" type="slidenum">
              <a:rPr lang="ru-RU" smtClean="0"/>
              <a:pPr/>
              <a:t>2</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53AA162-7501-47F7-8FDE-7498FB747110}" type="slidenum">
              <a:rPr lang="ru-RU" smtClean="0"/>
              <a:pPr/>
              <a:t>7</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174ECD3-5D2B-403D-ACE3-26E59CBCB8A2}" type="datetimeFigureOut">
              <a:rPr lang="ru-RU" smtClean="0"/>
              <a:pPr/>
              <a:t>19.02.2015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6C6DB67-A565-4809-BEA1-4FAF714F3B91}"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174ECD3-5D2B-403D-ACE3-26E59CBCB8A2}" type="datetimeFigureOut">
              <a:rPr lang="ru-RU" smtClean="0"/>
              <a:pPr/>
              <a:t>19.02.2015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6C6DB67-A565-4809-BEA1-4FAF714F3B9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174ECD3-5D2B-403D-ACE3-26E59CBCB8A2}" type="datetimeFigureOut">
              <a:rPr lang="ru-RU" smtClean="0"/>
              <a:pPr/>
              <a:t>19.02.2015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6C6DB67-A565-4809-BEA1-4FAF714F3B9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174ECD3-5D2B-403D-ACE3-26E59CBCB8A2}" type="datetimeFigureOut">
              <a:rPr lang="ru-RU" smtClean="0"/>
              <a:pPr/>
              <a:t>19.02.2015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6C6DB67-A565-4809-BEA1-4FAF714F3B91}"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174ECD3-5D2B-403D-ACE3-26E59CBCB8A2}" type="datetimeFigureOut">
              <a:rPr lang="ru-RU" smtClean="0"/>
              <a:pPr/>
              <a:t>19.02.2015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6C6DB67-A565-4809-BEA1-4FAF714F3B91}"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174ECD3-5D2B-403D-ACE3-26E59CBCB8A2}" type="datetimeFigureOut">
              <a:rPr lang="ru-RU" smtClean="0"/>
              <a:pPr/>
              <a:t>19.02.2015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6C6DB67-A565-4809-BEA1-4FAF714F3B91}"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174ECD3-5D2B-403D-ACE3-26E59CBCB8A2}" type="datetimeFigureOut">
              <a:rPr lang="ru-RU" smtClean="0"/>
              <a:pPr/>
              <a:t>19.02.2015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6C6DB67-A565-4809-BEA1-4FAF714F3B91}"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174ECD3-5D2B-403D-ACE3-26E59CBCB8A2}" type="datetimeFigureOut">
              <a:rPr lang="ru-RU" smtClean="0"/>
              <a:pPr/>
              <a:t>19.02.2015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6C6DB67-A565-4809-BEA1-4FAF714F3B91}"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174ECD3-5D2B-403D-ACE3-26E59CBCB8A2}" type="datetimeFigureOut">
              <a:rPr lang="ru-RU" smtClean="0"/>
              <a:pPr/>
              <a:t>19.02.2015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6C6DB67-A565-4809-BEA1-4FAF714F3B9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174ECD3-5D2B-403D-ACE3-26E59CBCB8A2}" type="datetimeFigureOut">
              <a:rPr lang="ru-RU" smtClean="0"/>
              <a:pPr/>
              <a:t>19.02.2015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6C6DB67-A565-4809-BEA1-4FAF714F3B91}"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174ECD3-5D2B-403D-ACE3-26E59CBCB8A2}" type="datetimeFigureOut">
              <a:rPr lang="ru-RU" smtClean="0"/>
              <a:pPr/>
              <a:t>19.02.2015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6C6DB67-A565-4809-BEA1-4FAF714F3B91}"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74ECD3-5D2B-403D-ACE3-26E59CBCB8A2}" type="datetimeFigureOut">
              <a:rPr lang="ru-RU" smtClean="0"/>
              <a:pPr/>
              <a:t>19.02.2015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C6DB67-A565-4809-BEA1-4FAF714F3B91}"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wmf"/></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F:\фоны\фоны\i.jpeg"/>
          <p:cNvPicPr>
            <a:picLocks noChangeAspect="1" noChangeArrowheads="1"/>
          </p:cNvPicPr>
          <p:nvPr/>
        </p:nvPicPr>
        <p:blipFill>
          <a:blip r:embed="rId2"/>
          <a:srcRect/>
          <a:stretch>
            <a:fillRect/>
          </a:stretch>
        </p:blipFill>
        <p:spPr bwMode="auto">
          <a:xfrm>
            <a:off x="0" y="0"/>
            <a:ext cx="9144000" cy="6857999"/>
          </a:xfrm>
          <a:prstGeom prst="rect">
            <a:avLst/>
          </a:prstGeom>
          <a:noFill/>
        </p:spPr>
      </p:pic>
      <p:sp>
        <p:nvSpPr>
          <p:cNvPr id="3" name="TextBox 2"/>
          <p:cNvSpPr txBox="1"/>
          <p:nvPr/>
        </p:nvSpPr>
        <p:spPr>
          <a:xfrm>
            <a:off x="1000100" y="500042"/>
            <a:ext cx="7429552" cy="2800767"/>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8800" b="1" cap="all" dirty="0" smtClean="0">
                <a:ln/>
                <a:solidFill>
                  <a:schemeClr val="accent5">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МУЖСКИЕ      АРХЕТИПЫ</a:t>
            </a:r>
            <a:endParaRPr lang="ru-RU" sz="8800" b="1" cap="all" dirty="0">
              <a:ln/>
              <a:solidFill>
                <a:schemeClr val="accent5">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фоны\фоны\i.jpeg"/>
          <p:cNvPicPr>
            <a:picLocks noChangeAspect="1" noChangeArrowheads="1"/>
          </p:cNvPicPr>
          <p:nvPr/>
        </p:nvPicPr>
        <p:blipFill>
          <a:blip r:embed="rId2">
            <a:duotone>
              <a:schemeClr val="accent6">
                <a:shade val="45000"/>
                <a:satMod val="135000"/>
              </a:schemeClr>
              <a:prstClr val="white"/>
            </a:duotone>
          </a:blip>
          <a:srcRect/>
          <a:stretch>
            <a:fillRect/>
          </a:stretch>
        </p:blipFill>
        <p:spPr bwMode="auto">
          <a:xfrm>
            <a:off x="0" y="0"/>
            <a:ext cx="9144000" cy="6857999"/>
          </a:xfrm>
          <a:prstGeom prst="rect">
            <a:avLst/>
          </a:prstGeom>
          <a:noFill/>
        </p:spPr>
      </p:pic>
      <p:pic>
        <p:nvPicPr>
          <p:cNvPr id="2" name="Рисунок 1" descr="&amp;Vcy;&amp;iecy;&amp;rcy;&amp;acy; &amp;Mcy;&amp;ucy;&amp;khcy;&amp;icy;&amp;ncy;&amp;acy;. &amp;Mcy;&amp;ocy;&amp;dcy;&amp;acy; &amp;dcy;&amp;lcy;&amp;yacy; &amp;zhcy;&amp;iecy;&amp;ncy;&amp;shchcy;&amp;icy;&amp;ncy;&amp;ycy; &amp;ncy;&amp;ocy;&amp;vcy;&amp;ocy;&amp;jcy; &amp;ecy;&amp;pcy;&amp;ocy;&amp;khcy;&amp;icy; - &amp;YAcy;&amp;rcy;&amp;mcy;&amp;acy;&amp;rcy;&amp;kcy;&amp;acy; &amp;Mcy;&amp;acy;&amp;scy;&amp;tcy;&amp;iecy;&amp;rcy;&amp;ocy;&amp;vcy; - &amp;rcy;&amp;ucy;&amp;chcy;&amp;ncy;&amp;acy;&amp;yacy; &amp;rcy;&amp;acy;&amp;bcy;&amp;ocy;&amp;tcy;&amp;acy;, handmade"/>
          <p:cNvPicPr/>
          <p:nvPr/>
        </p:nvPicPr>
        <p:blipFill>
          <a:blip r:embed="rId3"/>
          <a:srcRect l="5000" t="8515" r="20000" b="12882"/>
          <a:stretch>
            <a:fillRect/>
          </a:stretch>
        </p:blipFill>
        <p:spPr bwMode="auto">
          <a:xfrm>
            <a:off x="4857720" y="1714464"/>
            <a:ext cx="4286280" cy="5143536"/>
          </a:xfrm>
          <a:prstGeom prst="rect">
            <a:avLst/>
          </a:prstGeom>
          <a:noFill/>
          <a:ln w="9525">
            <a:noFill/>
            <a:miter lim="800000"/>
            <a:headEnd/>
            <a:tailEnd/>
          </a:ln>
        </p:spPr>
      </p:pic>
      <p:sp>
        <p:nvSpPr>
          <p:cNvPr id="20481" name="Rectangle 1"/>
          <p:cNvSpPr>
            <a:spLocks noChangeArrowheads="1"/>
          </p:cNvSpPr>
          <p:nvPr/>
        </p:nvSpPr>
        <p:spPr bwMode="auto">
          <a:xfrm>
            <a:off x="428596" y="642918"/>
            <a:ext cx="4286280"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pitchFamily="34" charset="0"/>
                <a:ea typeface="MS ??" charset="-128"/>
                <a:cs typeface="Times New Roman" pitchFamily="18" charset="0"/>
              </a:rPr>
              <a:t>Слуга –</a:t>
            </a:r>
            <a:r>
              <a:rPr kumimoji="0" lang="ru-RU" b="0" i="0" u="none" strike="noStrike" cap="none" normalizeH="0" baseline="0" dirty="0" smtClean="0">
                <a:ln>
                  <a:noFill/>
                </a:ln>
                <a:solidFill>
                  <a:schemeClr val="tx1"/>
                </a:solidFill>
                <a:effectLst/>
                <a:latin typeface="Arial" pitchFamily="34" charset="0"/>
                <a:ea typeface="MS ??" charset="-128"/>
                <a:cs typeface="Times New Roman" pitchFamily="18" charset="0"/>
              </a:rPr>
              <a:t> формирует в мужчине стремление и способность служить кому-то другому, подчиняться правилам, не обсуждая их целесообразность, терпимость к невзгодам и лишениям. Теневая сторона Раба делает мужчину завистливым, неуверенным в себе, тревожным, безответственным, недовольным установленными правилами и своими «хозяевами», и при этом отчаянно желающим обладать всеми благами мира БЕСПЛАТНО И СРАЗУ. Гармонично представленный Раб дает мужчине силу подчинения НЕОБХОДИМОСТИ; способность адаптироваться в системе «пирамиды», жесткой иерархии; стремление четко выполнять приказы, не обсуждая и не критикуя их.  </a:t>
            </a:r>
            <a:endParaRPr kumimoji="0" lang="ru-RU"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фоны\фоны\i.jpeg"/>
          <p:cNvPicPr>
            <a:picLocks noChangeAspect="1" noChangeArrowheads="1"/>
          </p:cNvPicPr>
          <p:nvPr/>
        </p:nvPicPr>
        <p:blipFill>
          <a:blip r:embed="rId2">
            <a:clrChange>
              <a:clrFrom>
                <a:srgbClr val="84563C"/>
              </a:clrFrom>
              <a:clrTo>
                <a:srgbClr val="84563C">
                  <a:alpha val="0"/>
                </a:srgbClr>
              </a:clrTo>
            </a:clrChange>
            <a:duotone>
              <a:schemeClr val="accent1">
                <a:shade val="45000"/>
                <a:satMod val="135000"/>
              </a:schemeClr>
              <a:prstClr val="white"/>
            </a:duotone>
          </a:blip>
          <a:srcRect/>
          <a:stretch>
            <a:fillRect/>
          </a:stretch>
        </p:blipFill>
        <p:spPr bwMode="auto">
          <a:xfrm>
            <a:off x="0" y="0"/>
            <a:ext cx="9144000" cy="6857999"/>
          </a:xfrm>
          <a:prstGeom prst="rect">
            <a:avLst/>
          </a:prstGeom>
          <a:noFill/>
        </p:spPr>
      </p:pic>
      <p:sp>
        <p:nvSpPr>
          <p:cNvPr id="3" name="TextBox 2"/>
          <p:cNvSpPr txBox="1"/>
          <p:nvPr/>
        </p:nvSpPr>
        <p:spPr>
          <a:xfrm>
            <a:off x="928662" y="214290"/>
            <a:ext cx="7572428" cy="1015663"/>
          </a:xfrm>
          <a:prstGeom prst="rect">
            <a:avLst/>
          </a:prstGeom>
          <a:noFill/>
        </p:spPr>
        <p:txBody>
          <a:bodyPr wrap="square" rtlCol="0">
            <a:spAutoFit/>
          </a:bodyPr>
          <a:lstStyle/>
          <a:p>
            <a:r>
              <a:rPr lang="ru-RU" sz="2000" dirty="0" smtClean="0">
                <a:solidFill>
                  <a:srgbClr val="7030A0"/>
                </a:solidFill>
                <a:latin typeface="Arial Black" pitchFamily="34" charset="0"/>
              </a:rPr>
              <a:t>А как применить знания о мужских архетипах</a:t>
            </a:r>
          </a:p>
          <a:p>
            <a:r>
              <a:rPr lang="ru-RU" sz="2000" dirty="0" smtClean="0">
                <a:solidFill>
                  <a:srgbClr val="7030A0"/>
                </a:solidFill>
                <a:latin typeface="Arial Black" pitchFamily="34" charset="0"/>
              </a:rPr>
              <a:t> в вопросах воспитания детей, а в частности мальчиков?</a:t>
            </a:r>
            <a:endParaRPr lang="ru-RU" sz="2000" dirty="0">
              <a:solidFill>
                <a:srgbClr val="7030A0"/>
              </a:solidFill>
              <a:latin typeface="Arial Black" pitchFamily="34" charset="0"/>
            </a:endParaRPr>
          </a:p>
        </p:txBody>
      </p:sp>
      <p:sp>
        <p:nvSpPr>
          <p:cNvPr id="1027" name="Rectangle 3"/>
          <p:cNvSpPr>
            <a:spLocks noChangeArrowheads="1"/>
          </p:cNvSpPr>
          <p:nvPr/>
        </p:nvSpPr>
        <p:spPr bwMode="auto">
          <a:xfrm>
            <a:off x="3428992" y="1214422"/>
            <a:ext cx="5572164"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7030A0"/>
                </a:solidFill>
                <a:effectLst/>
                <a:latin typeface="Times New Roman" pitchFamily="18" charset="0"/>
                <a:ea typeface="MS ??" charset="-128"/>
                <a:cs typeface="Times New Roman" pitchFamily="18" charset="0"/>
              </a:rPr>
              <a:t>   Что касается нашего процесса воспитания. К какому мужскому архетипу мы неосознанно взываем, когда выдаем сыновьям «воспитательные тексты»? Вы правы – к архетипу Философа.</a:t>
            </a:r>
            <a:endParaRPr kumimoji="0" lang="ru-RU" b="0" i="0" u="none" strike="noStrike" cap="none" normalizeH="0" baseline="0" dirty="0" smtClean="0">
              <a:ln>
                <a:noFill/>
              </a:ln>
              <a:solidFill>
                <a:srgbClr val="7030A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7030A0"/>
                </a:solidFill>
                <a:effectLst/>
                <a:latin typeface="Times New Roman" pitchFamily="18" charset="0"/>
                <a:ea typeface="MS ??" charset="-128"/>
                <a:cs typeface="Times New Roman" pitchFamily="18" charset="0"/>
              </a:rPr>
              <a:t>   Когда мы говорим нашим сыновьям: «Ты мой кормилец!», мы неосознанно активизируем архетипы Крестьянина и Монарха. А когда взываем: «Защити меня!» активизируем лучшую сторону архетипа Воина.</a:t>
            </a:r>
            <a:endParaRPr kumimoji="0" lang="ru-RU" b="0" i="0" u="none" strike="noStrike" cap="none" normalizeH="0" baseline="0" dirty="0" smtClean="0">
              <a:ln>
                <a:noFill/>
              </a:ln>
              <a:solidFill>
                <a:srgbClr val="7030A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7030A0"/>
                </a:solidFill>
                <a:effectLst/>
                <a:latin typeface="Times New Roman" pitchFamily="18" charset="0"/>
                <a:ea typeface="MS ??" charset="-128"/>
                <a:cs typeface="Times New Roman" pitchFamily="18" charset="0"/>
              </a:rPr>
              <a:t>   Все это происходит часто неосознанно, интуитивно, и главное – естественно</a:t>
            </a:r>
            <a:r>
              <a:rPr lang="ru-RU" dirty="0" smtClean="0">
                <a:solidFill>
                  <a:srgbClr val="7030A0"/>
                </a:solidFill>
                <a:latin typeface="Times New Roman" pitchFamily="18" charset="0"/>
                <a:ea typeface="MS ??" charset="-128"/>
                <a:cs typeface="Times New Roman" pitchFamily="18" charset="0"/>
              </a:rPr>
              <a:t>.</a:t>
            </a:r>
            <a:endParaRPr kumimoji="0" lang="ru-RU" b="0" i="0" u="none" strike="noStrike" cap="none" normalizeH="0" baseline="0" dirty="0" smtClean="0">
              <a:ln>
                <a:noFill/>
              </a:ln>
              <a:solidFill>
                <a:srgbClr val="7030A0"/>
              </a:solidFill>
              <a:effectLst/>
              <a:latin typeface="Times New Roman" pitchFamily="18" charset="0"/>
              <a:cs typeface="Times New Roman" pitchFamily="18" charset="0"/>
            </a:endParaRPr>
          </a:p>
        </p:txBody>
      </p:sp>
      <p:sp>
        <p:nvSpPr>
          <p:cNvPr id="1028" name="Rectangle 4"/>
          <p:cNvSpPr>
            <a:spLocks noChangeArrowheads="1"/>
          </p:cNvSpPr>
          <p:nvPr/>
        </p:nvSpPr>
        <p:spPr bwMode="auto">
          <a:xfrm>
            <a:off x="3428992" y="4429132"/>
            <a:ext cx="5286412"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7030A0"/>
                </a:solidFill>
                <a:effectLst/>
                <a:latin typeface="Times New Roman" pitchFamily="18" charset="0"/>
                <a:ea typeface="MS ??" charset="-128"/>
                <a:cs typeface="Times New Roman" pitchFamily="18" charset="0"/>
              </a:rPr>
              <a:t>   Не надо чрезмерно «</a:t>
            </a:r>
            <a:r>
              <a:rPr kumimoji="0" lang="ru-RU" b="0" i="0" u="none" strike="noStrike" cap="none" normalizeH="0" baseline="0" dirty="0" err="1" smtClean="0">
                <a:ln>
                  <a:noFill/>
                </a:ln>
                <a:solidFill>
                  <a:srgbClr val="7030A0"/>
                </a:solidFill>
                <a:effectLst/>
                <a:latin typeface="Times New Roman" pitchFamily="18" charset="0"/>
                <a:ea typeface="MS ??" charset="-128"/>
                <a:cs typeface="Times New Roman" pitchFamily="18" charset="0"/>
              </a:rPr>
              <a:t>зацикливаться</a:t>
            </a:r>
            <a:r>
              <a:rPr kumimoji="0" lang="ru-RU" b="0" i="0" u="none" strike="noStrike" cap="none" normalizeH="0" baseline="0" dirty="0" smtClean="0">
                <a:ln>
                  <a:noFill/>
                </a:ln>
                <a:solidFill>
                  <a:srgbClr val="7030A0"/>
                </a:solidFill>
                <a:effectLst/>
                <a:latin typeface="Times New Roman" pitchFamily="18" charset="0"/>
                <a:ea typeface="MS ??" charset="-128"/>
                <a:cs typeface="Times New Roman" pitchFamily="18" charset="0"/>
              </a:rPr>
              <a:t>» на этой информации, она естественно вплетена в кружево нашей жизни. Тут как в музыке: если пианист начнет думать, каким пальцем какую клавишу ему нажать, он провалит концерт.</a:t>
            </a:r>
            <a:endParaRPr kumimoji="0" lang="ru-RU" b="0" i="0" u="none" strike="noStrike" cap="none" normalizeH="0" baseline="0" dirty="0" smtClean="0">
              <a:ln>
                <a:noFill/>
              </a:ln>
              <a:solidFill>
                <a:srgbClr val="7030A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7030A0"/>
                </a:solidFill>
                <a:effectLst/>
                <a:latin typeface="Times New Roman" pitchFamily="18" charset="0"/>
                <a:ea typeface="MS ??" charset="-128"/>
                <a:cs typeface="Times New Roman" pitchFamily="18" charset="0"/>
              </a:rPr>
              <a:t>   Тем не менее, мы можем развивать силу каждого архетипа в наших детях. Рассказывая истории, правильно ставя вопросы, организуя жизнь</a:t>
            </a:r>
            <a:r>
              <a:rPr kumimoji="0" lang="ru-RU" sz="1600" b="0" i="0" u="none" strike="noStrike" cap="none" normalizeH="0" baseline="0" dirty="0" smtClean="0">
                <a:ln>
                  <a:noFill/>
                </a:ln>
                <a:solidFill>
                  <a:srgbClr val="7030A0"/>
                </a:solidFill>
                <a:effectLst/>
                <a:latin typeface="Arial" pitchFamily="34" charset="0"/>
                <a:ea typeface="MS ??" charset="-128"/>
                <a:cs typeface="Times New Roman" pitchFamily="18" charset="0"/>
              </a:rPr>
              <a:t>.</a:t>
            </a:r>
            <a:endParaRPr kumimoji="0" lang="ru-RU" sz="1600" b="0" i="0" u="none" strike="noStrike" cap="none" normalizeH="0" baseline="0" dirty="0" smtClean="0">
              <a:ln>
                <a:noFill/>
              </a:ln>
              <a:solidFill>
                <a:srgbClr val="7030A0"/>
              </a:solidFill>
              <a:effectLst/>
              <a:latin typeface="Arial" pitchFamily="34" charset="0"/>
            </a:endParaRPr>
          </a:p>
        </p:txBody>
      </p:sp>
      <p:pic>
        <p:nvPicPr>
          <p:cNvPr id="13" name="Рисунок 12" descr="NikSite.Ru &amp;YUcy;&amp;mcy;&amp;ocy;&amp;rcy; &amp;Kcy;&amp;acy;&amp;rcy;&amp;tcy;&amp;icy;&amp;ncy;&amp;kcy;&amp;icy; &amp;Dcy;&amp;iecy;&amp;tcy;&amp;icy;."/>
          <p:cNvPicPr/>
          <p:nvPr/>
        </p:nvPicPr>
        <p:blipFill>
          <a:blip r:embed="rId3"/>
          <a:srcRect l="6667" t="4348" r="4444" b="7246"/>
          <a:stretch>
            <a:fillRect/>
          </a:stretch>
        </p:blipFill>
        <p:spPr bwMode="auto">
          <a:xfrm>
            <a:off x="357158" y="1714488"/>
            <a:ext cx="2857520" cy="43577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фоны\фоны\i.jpeg"/>
          <p:cNvPicPr>
            <a:picLocks noChangeAspect="1" noChangeArrowheads="1"/>
          </p:cNvPicPr>
          <p:nvPr/>
        </p:nvPicPr>
        <p:blipFill>
          <a:blip r:embed="rId2">
            <a:clrChange>
              <a:clrFrom>
                <a:srgbClr val="84563C"/>
              </a:clrFrom>
              <a:clrTo>
                <a:srgbClr val="84563C">
                  <a:alpha val="0"/>
                </a:srgbClr>
              </a:clrTo>
            </a:clrChange>
            <a:duotone>
              <a:schemeClr val="accent1">
                <a:shade val="45000"/>
                <a:satMod val="135000"/>
              </a:schemeClr>
              <a:prstClr val="white"/>
            </a:duotone>
          </a:blip>
          <a:srcRect/>
          <a:stretch>
            <a:fillRect/>
          </a:stretch>
        </p:blipFill>
        <p:spPr bwMode="auto">
          <a:xfrm>
            <a:off x="0" y="0"/>
            <a:ext cx="9144000" cy="6857999"/>
          </a:xfrm>
          <a:prstGeom prst="rect">
            <a:avLst/>
          </a:prstGeom>
          <a:noFill/>
        </p:spPr>
      </p:pic>
      <p:pic>
        <p:nvPicPr>
          <p:cNvPr id="2" name="Рисунок 1" descr="&amp;Gcy;&amp;icy;&amp;pcy;&amp;iecy;&amp;rcy;&amp;acy;&amp;kcy;&amp;tcy;&amp;icy;&amp;vcy;&amp;ncy;&amp;ycy;&amp;iecy; &amp;dcy;&amp;iecy;&amp;tcy;&amp;icy; &amp;ncy;&amp;iecy; &amp;scy;&amp;pcy;&amp;ocy;&amp;scy;&amp;ocy;&amp;bcy;&amp;ncy;&amp;ycy; &amp;dcy;&amp;ocy;&amp;bcy;&amp;icy;&amp;tcy;&amp;softcy;&amp;scy;&amp;yacy; &amp;vcy; &amp;zhcy;&amp;icy;&amp;zcy;&amp;ncy;&amp;icy; &amp;bcy;&amp;ocy;&amp;lcy;&amp;softcy;&amp;shcy;&amp;icy;&amp;khcy; &amp;ucy;&amp;scy;&amp;pcy;&amp;iecy;&amp;khcy;&amp;ocy;&amp;vcy; FaceNews"/>
          <p:cNvPicPr/>
          <p:nvPr/>
        </p:nvPicPr>
        <p:blipFill>
          <a:blip r:embed="rId3"/>
          <a:srcRect l="45190" r="19936" b="11345"/>
          <a:stretch>
            <a:fillRect/>
          </a:stretch>
        </p:blipFill>
        <p:spPr bwMode="auto">
          <a:xfrm>
            <a:off x="0" y="571480"/>
            <a:ext cx="2071702" cy="4214842"/>
          </a:xfrm>
          <a:prstGeom prst="rect">
            <a:avLst/>
          </a:prstGeom>
          <a:noFill/>
          <a:ln w="9525">
            <a:noFill/>
            <a:miter lim="800000"/>
            <a:headEnd/>
            <a:tailEnd/>
          </a:ln>
        </p:spPr>
      </p:pic>
      <p:pic>
        <p:nvPicPr>
          <p:cNvPr id="5" name="Picture 2" descr="F:\фоны\фоны\i.jpeg"/>
          <p:cNvPicPr>
            <a:picLocks noChangeAspect="1" noChangeArrowheads="1"/>
          </p:cNvPicPr>
          <p:nvPr/>
        </p:nvPicPr>
        <p:blipFill>
          <a:blip r:embed="rId2">
            <a:clrChange>
              <a:clrFrom>
                <a:srgbClr val="84563C"/>
              </a:clrFrom>
              <a:clrTo>
                <a:srgbClr val="84563C">
                  <a:alpha val="0"/>
                </a:srgbClr>
              </a:clrTo>
            </a:clrChange>
          </a:blip>
          <a:srcRect/>
          <a:stretch>
            <a:fillRect/>
          </a:stretch>
        </p:blipFill>
        <p:spPr bwMode="auto">
          <a:xfrm>
            <a:off x="0" y="1"/>
            <a:ext cx="9144000" cy="6857999"/>
          </a:xfrm>
          <a:prstGeom prst="rect">
            <a:avLst/>
          </a:prstGeom>
          <a:noFill/>
        </p:spPr>
      </p:pic>
      <p:graphicFrame>
        <p:nvGraphicFramePr>
          <p:cNvPr id="6" name="Таблица 5"/>
          <p:cNvGraphicFramePr>
            <a:graphicFrameLocks noGrp="1"/>
          </p:cNvGraphicFramePr>
          <p:nvPr/>
        </p:nvGraphicFramePr>
        <p:xfrm>
          <a:off x="2143108" y="-71462"/>
          <a:ext cx="7000924" cy="12652594"/>
        </p:xfrm>
        <a:graphic>
          <a:graphicData uri="http://schemas.openxmlformats.org/drawingml/2006/table">
            <a:tbl>
              <a:tblPr/>
              <a:tblGrid>
                <a:gridCol w="7000924"/>
              </a:tblGrid>
              <a:tr h="12652594">
                <a:tc>
                  <a:txBody>
                    <a:bodyPr/>
                    <a:lstStyle/>
                    <a:p>
                      <a:pPr algn="just">
                        <a:lnSpc>
                          <a:spcPct val="200000"/>
                        </a:lnSpc>
                        <a:spcAft>
                          <a:spcPts val="0"/>
                        </a:spcAft>
                      </a:pPr>
                      <a:r>
                        <a:rPr lang="ru-RU" sz="2000" dirty="0" smtClean="0">
                          <a:latin typeface="Arial"/>
                          <a:ea typeface="MS ??"/>
                        </a:rPr>
                        <a:t>Архетип  </a:t>
                      </a:r>
                      <a:r>
                        <a:rPr lang="ru-RU" sz="3200" dirty="0" smtClean="0">
                          <a:solidFill>
                            <a:schemeClr val="accent6">
                              <a:lumMod val="50000"/>
                            </a:schemeClr>
                          </a:solidFill>
                          <a:latin typeface="Georgia" pitchFamily="18" charset="0"/>
                          <a:ea typeface="MS ??"/>
                        </a:rPr>
                        <a:t>воина</a:t>
                      </a:r>
                      <a:r>
                        <a:rPr lang="ru-RU" sz="2000" dirty="0" smtClean="0">
                          <a:solidFill>
                            <a:schemeClr val="accent6">
                              <a:lumMod val="50000"/>
                            </a:schemeClr>
                          </a:solidFill>
                          <a:latin typeface="Arial"/>
                          <a:ea typeface="MS ??"/>
                        </a:rPr>
                        <a:t> </a:t>
                      </a:r>
                      <a:r>
                        <a:rPr lang="ru-RU" sz="2000" dirty="0" smtClean="0">
                          <a:latin typeface="Arial"/>
                          <a:ea typeface="MS ??"/>
                        </a:rPr>
                        <a:t>и его яркая персонификация в герое:</a:t>
                      </a:r>
                    </a:p>
                    <a:p>
                      <a:pPr algn="just">
                        <a:lnSpc>
                          <a:spcPct val="150000"/>
                        </a:lnSpc>
                        <a:spcAft>
                          <a:spcPts val="0"/>
                        </a:spcAft>
                      </a:pPr>
                      <a:r>
                        <a:rPr lang="ru-RU" sz="1600" dirty="0" smtClean="0">
                          <a:latin typeface="Arial"/>
                          <a:ea typeface="MS ??"/>
                        </a:rPr>
                        <a:t>         Геракл, Илья</a:t>
                      </a:r>
                      <a:r>
                        <a:rPr lang="ru-RU" sz="1600" baseline="0" dirty="0" smtClean="0">
                          <a:latin typeface="Arial"/>
                          <a:ea typeface="MS ??"/>
                        </a:rPr>
                        <a:t> </a:t>
                      </a:r>
                      <a:r>
                        <a:rPr lang="ru-RU" sz="1600" dirty="0" smtClean="0">
                          <a:latin typeface="Arial"/>
                          <a:ea typeface="MS ??"/>
                        </a:rPr>
                        <a:t>Муромец,  Соловей-Разбойник, А.В. Суворов</a:t>
                      </a:r>
                      <a:endParaRPr lang="ru-RU" sz="1600" dirty="0" smtClean="0">
                        <a:latin typeface="Times New Roman"/>
                        <a:ea typeface="MS ??"/>
                      </a:endParaRPr>
                    </a:p>
                    <a:p>
                      <a:pPr algn="just">
                        <a:lnSpc>
                          <a:spcPct val="150000"/>
                        </a:lnSpc>
                        <a:spcAft>
                          <a:spcPts val="0"/>
                        </a:spcAft>
                      </a:pPr>
                      <a:r>
                        <a:rPr lang="ru-RU" sz="1800" dirty="0" smtClean="0">
                          <a:latin typeface="Arial"/>
                          <a:ea typeface="MS ??"/>
                        </a:rPr>
                        <a:t>Что делать, если архетип представлен слабо:</a:t>
                      </a:r>
                      <a:endParaRPr lang="ru-RU" sz="1800" dirty="0" smtClean="0">
                        <a:latin typeface="Times New Roman"/>
                        <a:ea typeface="MS ??"/>
                      </a:endParaRPr>
                    </a:p>
                    <a:p>
                      <a:pPr marL="0" marR="0" indent="0" algn="just" defTabSz="914400" rtl="0" eaLnBrk="1" fontAlgn="auto" latinLnBrk="0" hangingPunct="1">
                        <a:lnSpc>
                          <a:spcPct val="150000"/>
                        </a:lnSpc>
                        <a:spcBef>
                          <a:spcPts val="0"/>
                        </a:spcBef>
                        <a:spcAft>
                          <a:spcPts val="0"/>
                        </a:spcAft>
                        <a:buClrTx/>
                        <a:buSzTx/>
                        <a:buFontTx/>
                        <a:buNone/>
                        <a:tabLst/>
                        <a:defRPr/>
                      </a:pPr>
                      <a:r>
                        <a:rPr lang="ru-RU" sz="1400" dirty="0" smtClean="0">
                          <a:latin typeface="Arial"/>
                          <a:ea typeface="MS ??"/>
                        </a:rPr>
                        <a:t>Читать, сочинять истории о том, как слабый становится сильным. Развивать физическую форму (зарядка, питание, режим, подвижные игры на воздухе и пр.). Целенаправленно формировать уверенность в себе, создавать ситуации успеха, работать с голосом. </a:t>
                      </a:r>
                    </a:p>
                    <a:p>
                      <a:pPr marL="0" marR="0" indent="0" algn="just" defTabSz="914400" rtl="0" eaLnBrk="1" fontAlgn="auto" latinLnBrk="0" hangingPunct="1">
                        <a:lnSpc>
                          <a:spcPct val="150000"/>
                        </a:lnSpc>
                        <a:spcBef>
                          <a:spcPts val="0"/>
                        </a:spcBef>
                        <a:spcAft>
                          <a:spcPts val="0"/>
                        </a:spcAft>
                        <a:buClrTx/>
                        <a:buSzTx/>
                        <a:buFontTx/>
                        <a:buNone/>
                        <a:tabLst/>
                        <a:defRPr/>
                      </a:pPr>
                      <a:endParaRPr lang="ru-RU" sz="1400" dirty="0" smtClean="0">
                        <a:latin typeface="Arial"/>
                        <a:ea typeface="MS ??"/>
                      </a:endParaRPr>
                    </a:p>
                    <a:p>
                      <a:pPr marL="0" marR="0" indent="0" algn="just" defTabSz="914400" rtl="0" eaLnBrk="1" fontAlgn="auto" latinLnBrk="0" hangingPunct="1">
                        <a:lnSpc>
                          <a:spcPct val="100000"/>
                        </a:lnSpc>
                        <a:spcBef>
                          <a:spcPts val="0"/>
                        </a:spcBef>
                        <a:spcAft>
                          <a:spcPts val="0"/>
                        </a:spcAft>
                        <a:buClrTx/>
                        <a:buSzTx/>
                        <a:buFontTx/>
                        <a:buNone/>
                        <a:tabLst/>
                        <a:defRPr/>
                      </a:pPr>
                      <a:r>
                        <a:rPr lang="ru-RU" sz="1800" dirty="0" smtClean="0">
                          <a:latin typeface="Arial"/>
                          <a:ea typeface="MS ??"/>
                        </a:rPr>
                        <a:t>Что делать, если архетип представлен на низком эволюционном уровне: </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800" dirty="0" smtClean="0">
                          <a:latin typeface="Arial"/>
                          <a:ea typeface="MS ??"/>
                        </a:rPr>
                        <a:t>      </a:t>
                      </a:r>
                      <a:r>
                        <a:rPr lang="ru-RU" sz="1400" dirty="0" smtClean="0">
                          <a:latin typeface="Arial"/>
                          <a:ea typeface="MS ??"/>
                        </a:rPr>
                        <a:t>(дисгармонично,</a:t>
                      </a:r>
                      <a:r>
                        <a:rPr lang="ru-RU" sz="1400" baseline="0" dirty="0" smtClean="0">
                          <a:latin typeface="Arial"/>
                          <a:ea typeface="MS ??"/>
                        </a:rPr>
                        <a:t> т.е под это описание подходят  и </a:t>
                      </a:r>
                      <a:r>
                        <a:rPr lang="ru-RU" sz="1400" baseline="0" dirty="0" err="1" smtClean="0">
                          <a:latin typeface="Arial"/>
                          <a:ea typeface="MS ??"/>
                        </a:rPr>
                        <a:t>гиперактивные</a:t>
                      </a:r>
                      <a:r>
                        <a:rPr lang="ru-RU" sz="1400" baseline="0" dirty="0" smtClean="0">
                          <a:latin typeface="Arial"/>
                          <a:ea typeface="MS ??"/>
                        </a:rPr>
                        <a:t> дети)</a:t>
                      </a:r>
                      <a:endParaRPr lang="ru-RU" sz="1400" dirty="0" smtClean="0">
                        <a:latin typeface="Times New Roman"/>
                        <a:ea typeface="MS ??"/>
                      </a:endParaRPr>
                    </a:p>
                    <a:p>
                      <a:pPr algn="just">
                        <a:lnSpc>
                          <a:spcPct val="150000"/>
                        </a:lnSpc>
                        <a:spcAft>
                          <a:spcPts val="0"/>
                        </a:spcAft>
                      </a:pPr>
                      <a:r>
                        <a:rPr lang="ru-RU" sz="1400" dirty="0" smtClean="0">
                          <a:latin typeface="Arial"/>
                          <a:ea typeface="MS ??"/>
                        </a:rPr>
                        <a:t>Четкий распорядок дня и четкое обозначение территории. Подбор достойного наставника, тренера. Спорт. Читать, сочинять истории об известных воинах-защитниках, которые действовали на основе принципа Справедливости, использовали свою силу во благо. Предупреждать о последствиях использования своей силы во зло (причины подвигов Геракла). Полезны походы, военно-спортивные, поисково-спасательные игры. Главное – научить пользоваться энергией Воина, сформировать кодекс чести Воина.</a:t>
                      </a:r>
                      <a:endParaRPr lang="ru-RU" sz="1400" dirty="0">
                        <a:latin typeface="Times New Roman"/>
                        <a:ea typeface="MS ??"/>
                      </a:endParaRPr>
                    </a:p>
                  </a:txBody>
                  <a:tcPr marL="33130" marR="3313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7" name="Рисунок 6" descr="&amp;Gcy;&amp;icy;&amp;pcy;&amp;iecy;&amp;rcy;&amp;acy;&amp;kcy;&amp;tcy;&amp;icy;&amp;vcy;&amp;ncy;&amp;ycy;&amp;iecy; &amp;dcy;&amp;iecy;&amp;tcy;&amp;icy; &amp;ncy;&amp;iecy; &amp;scy;&amp;pcy;&amp;ocy;&amp;scy;&amp;ocy;&amp;bcy;&amp;ncy;&amp;ycy; &amp;dcy;&amp;ocy;&amp;bcy;&amp;icy;&amp;tcy;&amp;softcy;&amp;scy;&amp;yacy; &amp;vcy; &amp;zhcy;&amp;icy;&amp;zcy;&amp;ncy;&amp;icy; &amp;bcy;&amp;ocy;&amp;lcy;&amp;softcy;&amp;shcy;&amp;icy;&amp;khcy; &amp;ucy;&amp;scy;&amp;pcy;&amp;iecy;&amp;khcy;&amp;ocy;&amp;vcy; FaceNews"/>
          <p:cNvPicPr/>
          <p:nvPr/>
        </p:nvPicPr>
        <p:blipFill>
          <a:blip r:embed="rId3"/>
          <a:srcRect l="45190" r="21138" b="10932"/>
          <a:stretch>
            <a:fillRect/>
          </a:stretch>
        </p:blipFill>
        <p:spPr bwMode="auto">
          <a:xfrm>
            <a:off x="142844" y="1928802"/>
            <a:ext cx="2000264" cy="42344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фоны\фоны\i.jpeg"/>
          <p:cNvPicPr>
            <a:picLocks noChangeAspect="1" noChangeArrowheads="1"/>
          </p:cNvPicPr>
          <p:nvPr/>
        </p:nvPicPr>
        <p:blipFill>
          <a:blip r:embed="rId2">
            <a:duotone>
              <a:schemeClr val="accent4">
                <a:shade val="45000"/>
                <a:satMod val="135000"/>
              </a:schemeClr>
              <a:prstClr val="white"/>
            </a:duotone>
          </a:blip>
          <a:srcRect/>
          <a:stretch>
            <a:fillRect/>
          </a:stretch>
        </p:blipFill>
        <p:spPr bwMode="auto">
          <a:xfrm>
            <a:off x="0" y="1"/>
            <a:ext cx="9144000" cy="6857999"/>
          </a:xfrm>
          <a:prstGeom prst="rect">
            <a:avLst/>
          </a:prstGeom>
          <a:noFill/>
        </p:spPr>
      </p:pic>
      <p:pic>
        <p:nvPicPr>
          <p:cNvPr id="3" name="Рисунок 2" descr="&amp;Dcy;&amp;iecy;&amp;tcy;&amp;icy; &amp;pcy;&amp;ocy;&amp;lcy;&amp;icy;&amp;gcy;&amp;ocy;&amp;ncy;&amp;acy; &amp;icy;&amp;lcy;&amp;icy; &amp;yucy;&amp;mcy;&amp;ocy;&amp;rcy; &amp;vcy; &amp;kcy;&amp;ocy;&amp;rcy;&amp;ocy;&amp;tcy;&amp;kcy;&amp;icy;&amp;khcy; &amp;shcy;&amp;tcy;&amp;acy;&amp;ncy;&amp;icy;&amp;shcy;&amp;kcy;&amp;acy;&amp;khcy;"/>
          <p:cNvPicPr/>
          <p:nvPr/>
        </p:nvPicPr>
        <p:blipFill>
          <a:blip r:embed="rId3"/>
          <a:srcRect l="33164" t="6332" r="3100"/>
          <a:stretch>
            <a:fillRect/>
          </a:stretch>
        </p:blipFill>
        <p:spPr bwMode="auto">
          <a:xfrm>
            <a:off x="0" y="2571744"/>
            <a:ext cx="3786214" cy="4286256"/>
          </a:xfrm>
          <a:prstGeom prst="rect">
            <a:avLst/>
          </a:prstGeom>
          <a:noFill/>
          <a:ln w="9525">
            <a:noFill/>
            <a:miter lim="800000"/>
            <a:headEnd/>
            <a:tailEnd/>
          </a:ln>
        </p:spPr>
      </p:pic>
      <p:sp>
        <p:nvSpPr>
          <p:cNvPr id="37889" name="Rectangle 1"/>
          <p:cNvSpPr>
            <a:spLocks noChangeArrowheads="1"/>
          </p:cNvSpPr>
          <p:nvPr/>
        </p:nvSpPr>
        <p:spPr bwMode="auto">
          <a:xfrm>
            <a:off x="0" y="0"/>
            <a:ext cx="7143768"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pitchFamily="34" charset="0"/>
                <a:ea typeface="MS ??" charset="-128"/>
                <a:cs typeface="Arial" pitchFamily="34" charset="0"/>
              </a:rPr>
              <a:t>                              Архетип </a:t>
            </a:r>
            <a:r>
              <a:rPr kumimoji="0" lang="ru-RU" sz="2400" b="1" i="0" u="none" strike="noStrike" cap="none" normalizeH="0" baseline="0" dirty="0" smtClean="0">
                <a:ln>
                  <a:noFill/>
                </a:ln>
                <a:solidFill>
                  <a:schemeClr val="accent4">
                    <a:lumMod val="75000"/>
                  </a:schemeClr>
                </a:solidFill>
                <a:effectLst/>
                <a:latin typeface="Georgia" pitchFamily="18" charset="0"/>
                <a:ea typeface="MS ??" charset="-128"/>
                <a:cs typeface="Arial" pitchFamily="34" charset="0"/>
              </a:rPr>
              <a:t>ФИЛОСОФА:</a:t>
            </a:r>
            <a:r>
              <a:rPr lang="ru-RU" sz="2400" b="1" dirty="0" smtClean="0">
                <a:solidFill>
                  <a:schemeClr val="accent4">
                    <a:lumMod val="75000"/>
                  </a:schemeClr>
                </a:solidFill>
                <a:latin typeface="Georgia" pitchFamily="18" charset="0"/>
                <a:ea typeface="MS ??" charset="-128"/>
                <a:cs typeface="Arial" pitchFamily="34" charset="0"/>
              </a:rPr>
              <a:t>  </a:t>
            </a:r>
            <a:r>
              <a:rPr kumimoji="0" lang="ru-RU" b="0" i="0" u="none" strike="noStrike" cap="none" normalizeH="0" baseline="0" dirty="0" smtClean="0">
                <a:ln>
                  <a:noFill/>
                </a:ln>
                <a:solidFill>
                  <a:schemeClr val="tx1"/>
                </a:solidFill>
                <a:effectLst/>
                <a:latin typeface="Times New Roman" pitchFamily="18" charset="0"/>
                <a:ea typeface="MS ??" charset="-128"/>
                <a:cs typeface="Times New Roman" pitchFamily="18" charset="0"/>
              </a:rPr>
              <a:t>  Ученые, </a:t>
            </a:r>
            <a:r>
              <a:rPr lang="ru-RU" dirty="0" smtClean="0">
                <a:latin typeface="Times New Roman" pitchFamily="18" charset="0"/>
                <a:ea typeface="MS ??" charset="-128"/>
                <a:cs typeface="Times New Roman" pitchFamily="18" charset="0"/>
              </a:rPr>
              <a:t>ф</a:t>
            </a:r>
            <a:r>
              <a:rPr kumimoji="0" lang="ru-RU" b="0" i="0" u="none" strike="noStrike" cap="none" normalizeH="0" baseline="0" dirty="0" smtClean="0">
                <a:ln>
                  <a:noFill/>
                </a:ln>
                <a:solidFill>
                  <a:schemeClr val="tx1"/>
                </a:solidFill>
                <a:effectLst/>
                <a:latin typeface="Times New Roman" pitchFamily="18" charset="0"/>
                <a:ea typeface="MS ??" charset="-128"/>
                <a:cs typeface="Times New Roman" pitchFamily="18" charset="0"/>
              </a:rPr>
              <a:t>илософы, мыслители, авторы теорий, </a:t>
            </a:r>
            <a:r>
              <a:rPr kumimoji="0" lang="ru-RU" b="0" i="0" u="none" strike="noStrike" cap="none" normalizeH="0" baseline="0" dirty="0" err="1" smtClean="0">
                <a:ln>
                  <a:noFill/>
                </a:ln>
                <a:solidFill>
                  <a:schemeClr val="tx1"/>
                </a:solidFill>
                <a:effectLst/>
                <a:latin typeface="Times New Roman" pitchFamily="18" charset="0"/>
                <a:ea typeface="MS ??" charset="-128"/>
                <a:cs typeface="Times New Roman" pitchFamily="18" charset="0"/>
              </a:rPr>
              <a:t>Знайка</a:t>
            </a:r>
            <a:r>
              <a:rPr kumimoji="0" lang="ru-RU" b="0" i="0" u="none" strike="noStrike" cap="none" normalizeH="0" baseline="0" dirty="0" smtClean="0">
                <a:ln>
                  <a:noFill/>
                </a:ln>
                <a:solidFill>
                  <a:schemeClr val="tx1"/>
                </a:solidFill>
                <a:effectLst/>
                <a:latin typeface="Times New Roman" pitchFamily="18" charset="0"/>
                <a:ea typeface="MS ??" charset="-128"/>
                <a:cs typeface="Times New Roman" pitchFamily="18" charset="0"/>
              </a:rPr>
              <a:t>, М.Жванецкий</a:t>
            </a:r>
            <a:r>
              <a:rPr kumimoji="0" lang="ru-RU" b="0" i="0" u="none" strike="noStrike" cap="none" normalizeH="0" baseline="0" dirty="0" smtClean="0">
                <a:ln>
                  <a:noFill/>
                </a:ln>
                <a:solidFill>
                  <a:schemeClr val="tx1"/>
                </a:solidFill>
                <a:effectLst/>
                <a:latin typeface="Times New Roman" pitchFamily="18" charset="0"/>
                <a:cs typeface="Times New Roman" pitchFamily="18" charset="0"/>
              </a:rPr>
              <a:t> </a:t>
            </a:r>
          </a:p>
        </p:txBody>
      </p:sp>
      <p:sp>
        <p:nvSpPr>
          <p:cNvPr id="5" name="Прямоугольник 4"/>
          <p:cNvSpPr/>
          <p:nvPr/>
        </p:nvSpPr>
        <p:spPr>
          <a:xfrm>
            <a:off x="1142976" y="714356"/>
            <a:ext cx="6429420" cy="430887"/>
          </a:xfrm>
          <a:prstGeom prst="rect">
            <a:avLst/>
          </a:prstGeom>
        </p:spPr>
        <p:txBody>
          <a:bodyPr wrap="square">
            <a:spAutoFit/>
          </a:bodyPr>
          <a:lstStyle/>
          <a:p>
            <a:r>
              <a:rPr lang="ru-RU" sz="2200" dirty="0" smtClean="0">
                <a:latin typeface="Times New Roman" pitchFamily="18" charset="0"/>
                <a:cs typeface="Times New Roman" pitchFamily="18" charset="0"/>
              </a:rPr>
              <a:t>Что делать, если архетип представлен слабо:</a:t>
            </a:r>
            <a:endParaRPr lang="ru-RU" sz="2200" dirty="0">
              <a:latin typeface="Times New Roman" pitchFamily="18" charset="0"/>
              <a:cs typeface="Times New Roman" pitchFamily="18" charset="0"/>
            </a:endParaRPr>
          </a:p>
        </p:txBody>
      </p:sp>
      <p:sp>
        <p:nvSpPr>
          <p:cNvPr id="6" name="Прямоугольник 5"/>
          <p:cNvSpPr/>
          <p:nvPr/>
        </p:nvSpPr>
        <p:spPr>
          <a:xfrm>
            <a:off x="0" y="1142984"/>
            <a:ext cx="7143768" cy="1754326"/>
          </a:xfrm>
          <a:prstGeom prst="rect">
            <a:avLst/>
          </a:prstGeom>
        </p:spPr>
        <p:txBody>
          <a:bodyPr wrap="square">
            <a:spAutoFit/>
          </a:bodyPr>
          <a:lstStyle/>
          <a:p>
            <a:r>
              <a:rPr lang="ru-RU" dirty="0" smtClean="0">
                <a:latin typeface="Times New Roman" pitchFamily="18" charset="0"/>
                <a:cs typeface="Times New Roman" pitchFamily="18" charset="0"/>
              </a:rPr>
              <a:t>Чтение и обсуждение книг, статей. Ролевые игры «Учитель-Ученик». Развитие логического и абстрактного мышления. Развитие способности формулировать грамотные вопросы, отслеживать причинно-следственные связи явлений, событий. Формировать </a:t>
            </a:r>
            <a:r>
              <a:rPr lang="ru-RU" dirty="0" smtClean="0"/>
              <a:t>привычку к размышлениям, самооценке собственных действий. Формирование мотивации к учению.</a:t>
            </a:r>
            <a:endParaRPr lang="ru-RU" dirty="0"/>
          </a:p>
        </p:txBody>
      </p:sp>
      <p:sp>
        <p:nvSpPr>
          <p:cNvPr id="7" name="Прямоугольник 6"/>
          <p:cNvSpPr/>
          <p:nvPr/>
        </p:nvSpPr>
        <p:spPr>
          <a:xfrm>
            <a:off x="3857620" y="2786059"/>
            <a:ext cx="5286380" cy="1015663"/>
          </a:xfrm>
          <a:prstGeom prst="rect">
            <a:avLst/>
          </a:prstGeom>
        </p:spPr>
        <p:txBody>
          <a:bodyPr wrap="square">
            <a:spAutoFit/>
          </a:bodyPr>
          <a:lstStyle/>
          <a:p>
            <a:r>
              <a:rPr lang="ru-RU" sz="2000" dirty="0" smtClean="0">
                <a:latin typeface="Times New Roman" pitchFamily="18" charset="0"/>
                <a:cs typeface="Times New Roman" pitchFamily="18" charset="0"/>
              </a:rPr>
              <a:t>Что делать, если архетип представлен на низком эволюционном уровне (дисгармонично):</a:t>
            </a:r>
            <a:endParaRPr lang="ru-RU" dirty="0"/>
          </a:p>
        </p:txBody>
      </p:sp>
      <p:sp>
        <p:nvSpPr>
          <p:cNvPr id="8" name="Прямоугольник 7"/>
          <p:cNvSpPr/>
          <p:nvPr/>
        </p:nvSpPr>
        <p:spPr>
          <a:xfrm>
            <a:off x="3857620" y="4000504"/>
            <a:ext cx="5143536" cy="2031325"/>
          </a:xfrm>
          <a:prstGeom prst="rect">
            <a:avLst/>
          </a:prstGeom>
        </p:spPr>
        <p:txBody>
          <a:bodyPr wrap="square">
            <a:spAutoFit/>
          </a:bodyPr>
          <a:lstStyle/>
          <a:p>
            <a:r>
              <a:rPr lang="ru-RU" dirty="0" smtClean="0">
                <a:latin typeface="Times New Roman" pitchFamily="18" charset="0"/>
                <a:cs typeface="Times New Roman" pitchFamily="18" charset="0"/>
              </a:rPr>
              <a:t>Целенаправленно обучение слушать других, их мнения, суждения, анализировать их, выделять главную мысль, выделять сильные и слабые стороны собственной позиции и позиции другого. Обучение искусству спора. Развитие творческого мышления. Изучение жизненного пути известных людей: писателей, мыслителей, философов.</a:t>
            </a:r>
            <a:endParaRPr lang="ru-RU" dirty="0">
              <a:latin typeface="Times New Roman" pitchFamily="18" charset="0"/>
              <a:cs typeface="Times New Roman" pitchFamily="18" charset="0"/>
            </a:endParaRPr>
          </a:p>
        </p:txBody>
      </p:sp>
      <p:pic>
        <p:nvPicPr>
          <p:cNvPr id="9" name="Рисунок 8" descr="&amp;Dcy;&amp;iecy;&amp;tcy;&amp;icy; &amp;dcy;&amp;ocy;&amp;shcy;&amp;kcy;&amp;ocy;&amp;lcy;&amp;softcy;&amp;ncy;&amp;icy;&amp;kcy;&amp;icy; &amp;kcy;&amp;acy;&amp;rcy;&amp;tcy;&amp;icy;&amp;ncy;&amp;kcy;&amp;icy;"/>
          <p:cNvPicPr/>
          <p:nvPr/>
        </p:nvPicPr>
        <p:blipFill>
          <a:blip r:embed="rId4"/>
          <a:srcRect l="19000" t="21377" r="46667" b="13301"/>
          <a:stretch>
            <a:fillRect/>
          </a:stretch>
        </p:blipFill>
        <p:spPr bwMode="auto">
          <a:xfrm>
            <a:off x="7181850" y="285728"/>
            <a:ext cx="1962150" cy="2619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фоны\фоны\i.jpeg"/>
          <p:cNvPicPr>
            <a:picLocks noChangeAspect="1" noChangeArrowheads="1"/>
          </p:cNvPicPr>
          <p:nvPr/>
        </p:nvPicPr>
        <p:blipFill>
          <a:blip r:embed="rId2">
            <a:clrChange>
              <a:clrFrom>
                <a:srgbClr val="84563C"/>
              </a:clrFrom>
              <a:clrTo>
                <a:srgbClr val="84563C">
                  <a:alpha val="0"/>
                </a:srgbClr>
              </a:clrTo>
            </a:clrChange>
            <a:duotone>
              <a:schemeClr val="accent1">
                <a:shade val="45000"/>
                <a:satMod val="135000"/>
              </a:schemeClr>
              <a:prstClr val="white"/>
            </a:duotone>
          </a:blip>
          <a:srcRect/>
          <a:stretch>
            <a:fillRect/>
          </a:stretch>
        </p:blipFill>
        <p:spPr bwMode="auto">
          <a:xfrm>
            <a:off x="0" y="0"/>
            <a:ext cx="9144000" cy="6857999"/>
          </a:xfrm>
          <a:prstGeom prst="rect">
            <a:avLst/>
          </a:prstGeom>
          <a:noFill/>
        </p:spPr>
      </p:pic>
      <p:pic>
        <p:nvPicPr>
          <p:cNvPr id="3" name="Picture 2" descr="F:\фоны\фоны\i.jpeg"/>
          <p:cNvPicPr>
            <a:picLocks noChangeAspect="1" noChangeArrowheads="1"/>
          </p:cNvPicPr>
          <p:nvPr/>
        </p:nvPicPr>
        <p:blipFill>
          <a:blip r:embed="rId2">
            <a:clrChange>
              <a:clrFrom>
                <a:srgbClr val="84563C"/>
              </a:clrFrom>
              <a:clrTo>
                <a:srgbClr val="84563C">
                  <a:alpha val="0"/>
                </a:srgbClr>
              </a:clrTo>
            </a:clrChange>
            <a:duotone>
              <a:schemeClr val="accent2">
                <a:shade val="45000"/>
                <a:satMod val="135000"/>
              </a:schemeClr>
              <a:prstClr val="white"/>
            </a:duotone>
          </a:blip>
          <a:srcRect/>
          <a:stretch>
            <a:fillRect/>
          </a:stretch>
        </p:blipFill>
        <p:spPr bwMode="auto">
          <a:xfrm>
            <a:off x="142844" y="-142900"/>
            <a:ext cx="9144000" cy="6857999"/>
          </a:xfrm>
          <a:prstGeom prst="rect">
            <a:avLst/>
          </a:prstGeom>
          <a:noFill/>
        </p:spPr>
      </p:pic>
      <p:sp>
        <p:nvSpPr>
          <p:cNvPr id="32769" name="Rectangle 1"/>
          <p:cNvSpPr>
            <a:spLocks noChangeArrowheads="1"/>
          </p:cNvSpPr>
          <p:nvPr/>
        </p:nvSpPr>
        <p:spPr bwMode="auto">
          <a:xfrm>
            <a:off x="0" y="0"/>
            <a:ext cx="9144000" cy="6771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pitchFamily="34" charset="0"/>
                <a:ea typeface="MS ??" charset="-128"/>
                <a:cs typeface="Arial" pitchFamily="34" charset="0"/>
              </a:rPr>
              <a:t>                                Архетип   </a:t>
            </a:r>
            <a:r>
              <a:rPr kumimoji="0" lang="ru-RU" sz="2000" b="1" i="0" u="none" strike="noStrike" cap="none" normalizeH="0" baseline="0" dirty="0" smtClean="0">
                <a:ln>
                  <a:noFill/>
                </a:ln>
                <a:solidFill>
                  <a:srgbClr val="7030A0"/>
                </a:solidFill>
                <a:effectLst/>
                <a:latin typeface="Arial" pitchFamily="34" charset="0"/>
                <a:ea typeface="MS ??" charset="-128"/>
                <a:cs typeface="Arial" pitchFamily="34" charset="0"/>
              </a:rPr>
              <a:t>МОНАРХ</a:t>
            </a:r>
            <a:r>
              <a:rPr lang="ru-RU" sz="2000" b="1" dirty="0" smtClean="0">
                <a:solidFill>
                  <a:srgbClr val="7030A0"/>
                </a:solidFill>
                <a:latin typeface="Arial" pitchFamily="34" charset="0"/>
                <a:ea typeface="MS ??" charset="-128"/>
                <a:cs typeface="Arial" pitchFamily="34" charset="0"/>
              </a:rPr>
              <a:t>А :</a:t>
            </a:r>
            <a:endParaRPr kumimoji="0" lang="ru-RU" sz="2000" b="1" i="0" u="none" strike="noStrike" cap="none" normalizeH="0" baseline="0" dirty="0" smtClean="0">
              <a:ln>
                <a:noFill/>
              </a:ln>
              <a:solidFill>
                <a:srgbClr val="7030A0"/>
              </a:solidFill>
              <a:effectLst/>
              <a:latin typeface="Arial" pitchFamily="34" charset="0"/>
              <a:ea typeface="MS ??"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MS ??" charset="-128"/>
                <a:cs typeface="Times New Roman" pitchFamily="18" charset="0"/>
              </a:rPr>
              <a:t>Цари, короли, вожди, герои, которые берут на себя ответственность за других, лидируют</a:t>
            </a:r>
            <a:r>
              <a:rPr kumimoji="0" lang="ru-RU" b="0" i="0" u="none" strike="noStrike" cap="none" normalizeH="0" baseline="0" dirty="0" smtClean="0">
                <a:ln>
                  <a:noFill/>
                </a:ln>
                <a:solidFill>
                  <a:schemeClr val="tx1"/>
                </a:solidFill>
                <a:effectLst/>
                <a:latin typeface="Times New Roman" pitchFamily="18" charset="0"/>
                <a:cs typeface="Times New Roman" pitchFamily="18" charset="0"/>
              </a:rPr>
              <a:t> </a:t>
            </a:r>
          </a:p>
        </p:txBody>
      </p:sp>
      <p:pic>
        <p:nvPicPr>
          <p:cNvPr id="5" name="Рисунок 4" descr="&amp;Dcy;&amp;iecy;&amp;tcy;&amp;icy; Tous les albums Dudu"/>
          <p:cNvPicPr/>
          <p:nvPr/>
        </p:nvPicPr>
        <p:blipFill>
          <a:blip r:embed="rId3"/>
          <a:srcRect l="7143" t="3003" r="5357" b="3904"/>
          <a:stretch>
            <a:fillRect/>
          </a:stretch>
        </p:blipFill>
        <p:spPr bwMode="auto">
          <a:xfrm>
            <a:off x="142844" y="1571612"/>
            <a:ext cx="3500462" cy="4429156"/>
          </a:xfrm>
          <a:prstGeom prst="rect">
            <a:avLst/>
          </a:prstGeom>
          <a:noFill/>
          <a:ln w="9525">
            <a:noFill/>
            <a:miter lim="800000"/>
            <a:headEnd/>
            <a:tailEnd/>
          </a:ln>
        </p:spPr>
      </p:pic>
      <p:sp>
        <p:nvSpPr>
          <p:cNvPr id="6" name="Прямоугольник 5"/>
          <p:cNvSpPr/>
          <p:nvPr/>
        </p:nvSpPr>
        <p:spPr>
          <a:xfrm>
            <a:off x="2428860" y="642919"/>
            <a:ext cx="6858048" cy="461665"/>
          </a:xfrm>
          <a:prstGeom prst="rect">
            <a:avLst/>
          </a:prstGeom>
        </p:spPr>
        <p:txBody>
          <a:bodyPr wrap="square">
            <a:spAutoFit/>
          </a:bodyPr>
          <a:lstStyle/>
          <a:p>
            <a:r>
              <a:rPr lang="ru-RU" sz="2400" dirty="0" smtClean="0">
                <a:latin typeface="Times New Roman" pitchFamily="18" charset="0"/>
                <a:cs typeface="Times New Roman" pitchFamily="18" charset="0"/>
              </a:rPr>
              <a:t>Что делать, если архетип представлен слабо:</a:t>
            </a:r>
            <a:endParaRPr lang="ru-RU" sz="2400" dirty="0">
              <a:latin typeface="Times New Roman" pitchFamily="18" charset="0"/>
              <a:cs typeface="Times New Roman" pitchFamily="18" charset="0"/>
            </a:endParaRPr>
          </a:p>
        </p:txBody>
      </p:sp>
      <p:sp>
        <p:nvSpPr>
          <p:cNvPr id="7" name="Прямоугольник 6"/>
          <p:cNvSpPr/>
          <p:nvPr/>
        </p:nvSpPr>
        <p:spPr>
          <a:xfrm>
            <a:off x="3786182" y="1000108"/>
            <a:ext cx="5357818" cy="2031325"/>
          </a:xfrm>
          <a:prstGeom prst="rect">
            <a:avLst/>
          </a:prstGeom>
        </p:spPr>
        <p:txBody>
          <a:bodyPr wrap="square">
            <a:spAutoFit/>
          </a:bodyPr>
          <a:lstStyle/>
          <a:p>
            <a:r>
              <a:rPr lang="ru-RU" dirty="0" smtClean="0">
                <a:latin typeface="Times New Roman" pitchFamily="18" charset="0"/>
                <a:cs typeface="Times New Roman" pitchFamily="18" charset="0"/>
              </a:rPr>
              <a:t>Рассказывать о родоначальнике, обладавшем монаршими качествами. Работать с речью, костюмом и походкой. Целенаправленно развивать лидерские качества. Учить управлению, создавать ситуации успешного управления другими. Чаще обращаться за помощью и поддержкой. Работать с архетипом Государства.</a:t>
            </a:r>
            <a:endParaRPr lang="ru-RU" dirty="0">
              <a:latin typeface="Times New Roman" pitchFamily="18" charset="0"/>
              <a:cs typeface="Times New Roman" pitchFamily="18" charset="0"/>
            </a:endParaRPr>
          </a:p>
        </p:txBody>
      </p:sp>
      <p:sp>
        <p:nvSpPr>
          <p:cNvPr id="8" name="Прямоугольник 7"/>
          <p:cNvSpPr/>
          <p:nvPr/>
        </p:nvSpPr>
        <p:spPr>
          <a:xfrm>
            <a:off x="3786182" y="3000372"/>
            <a:ext cx="5500726" cy="1107996"/>
          </a:xfrm>
          <a:prstGeom prst="rect">
            <a:avLst/>
          </a:prstGeom>
        </p:spPr>
        <p:txBody>
          <a:bodyPr wrap="square">
            <a:spAutoFit/>
          </a:bodyPr>
          <a:lstStyle/>
          <a:p>
            <a:r>
              <a:rPr lang="ru-RU" sz="2200" dirty="0" smtClean="0"/>
              <a:t>Что делать, если архетип представлен на низком эволюционном уровне (дисгармонично):</a:t>
            </a:r>
            <a:endParaRPr lang="ru-RU" sz="2200" dirty="0"/>
          </a:p>
        </p:txBody>
      </p:sp>
      <p:sp>
        <p:nvSpPr>
          <p:cNvPr id="10" name="Прямоугольник 9"/>
          <p:cNvSpPr/>
          <p:nvPr/>
        </p:nvSpPr>
        <p:spPr>
          <a:xfrm>
            <a:off x="3714744" y="4143380"/>
            <a:ext cx="5429256" cy="2585323"/>
          </a:xfrm>
          <a:prstGeom prst="rect">
            <a:avLst/>
          </a:prstGeom>
        </p:spPr>
        <p:txBody>
          <a:bodyPr wrap="square">
            <a:spAutoFit/>
          </a:bodyPr>
          <a:lstStyle/>
          <a:p>
            <a:r>
              <a:rPr lang="ru-RU" dirty="0" smtClean="0"/>
              <a:t>Обучение </a:t>
            </a:r>
            <a:r>
              <a:rPr lang="ru-RU" dirty="0" err="1" smtClean="0"/>
              <a:t>эмпатическому</a:t>
            </a:r>
            <a:r>
              <a:rPr lang="ru-RU" dirty="0" smtClean="0"/>
              <a:t> слушанию, принятию других. Разбор индивидуальных сильных и слабых сторон. Сочинение истории, в которых деспотические качества героя доводятся до абсурда и приводят к печальным последствиям. Подбор историй, сочинение историй о достойных правителях, о тех, кто брал на себя ответственность за других, выводил из кризиса, умел заботиться, грамотно распределять обязанности.</a:t>
            </a: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фоны\фоны\i.jpeg"/>
          <p:cNvPicPr>
            <a:picLocks noChangeAspect="1" noChangeArrowheads="1"/>
          </p:cNvPicPr>
          <p:nvPr/>
        </p:nvPicPr>
        <p:blipFill>
          <a:blip r:embed="rId2">
            <a:duotone>
              <a:schemeClr val="accent1">
                <a:shade val="45000"/>
                <a:satMod val="135000"/>
              </a:schemeClr>
              <a:prstClr val="white"/>
            </a:duotone>
          </a:blip>
          <a:srcRect/>
          <a:stretch>
            <a:fillRect/>
          </a:stretch>
        </p:blipFill>
        <p:spPr bwMode="auto">
          <a:xfrm>
            <a:off x="0" y="-428651"/>
            <a:ext cx="9144000" cy="7286651"/>
          </a:xfrm>
          <a:prstGeom prst="rect">
            <a:avLst/>
          </a:prstGeom>
          <a:noFill/>
        </p:spPr>
      </p:pic>
      <p:sp>
        <p:nvSpPr>
          <p:cNvPr id="4" name="Прямоугольник 3"/>
          <p:cNvSpPr/>
          <p:nvPr/>
        </p:nvSpPr>
        <p:spPr>
          <a:xfrm>
            <a:off x="3571868" y="3643314"/>
            <a:ext cx="5572132" cy="1107996"/>
          </a:xfrm>
          <a:prstGeom prst="rect">
            <a:avLst/>
          </a:prstGeom>
        </p:spPr>
        <p:txBody>
          <a:bodyPr wrap="square">
            <a:spAutoFit/>
          </a:bodyPr>
          <a:lstStyle/>
          <a:p>
            <a:r>
              <a:rPr lang="ru-RU" sz="2200" dirty="0" smtClean="0"/>
              <a:t>Что делать, если архетип представлен на низком эволюционном уровне (дисгармонично)?</a:t>
            </a:r>
            <a:endParaRPr lang="ru-RU" sz="2200" dirty="0"/>
          </a:p>
        </p:txBody>
      </p:sp>
      <p:sp>
        <p:nvSpPr>
          <p:cNvPr id="22529" name="Rectangle 1"/>
          <p:cNvSpPr>
            <a:spLocks noChangeArrowheads="1"/>
          </p:cNvSpPr>
          <p:nvPr/>
        </p:nvSpPr>
        <p:spPr bwMode="auto">
          <a:xfrm>
            <a:off x="0" y="0"/>
            <a:ext cx="8758488" cy="113877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pitchFamily="34" charset="0"/>
                <a:ea typeface="MS ??"/>
                <a:cs typeface="Arial" pitchFamily="34" charset="0"/>
              </a:rPr>
              <a:t>                             Архетип </a:t>
            </a:r>
            <a:r>
              <a:rPr kumimoji="0" lang="ru-RU" sz="2400" b="0" i="0" u="none" strike="noStrike" cap="none" normalizeH="0" baseline="0" dirty="0" smtClean="0">
                <a:ln>
                  <a:noFill/>
                </a:ln>
                <a:solidFill>
                  <a:srgbClr val="0070C0"/>
                </a:solidFill>
                <a:effectLst/>
                <a:latin typeface="Arial" pitchFamily="34" charset="0"/>
                <a:ea typeface="MS ??"/>
                <a:cs typeface="Arial" pitchFamily="34" charset="0"/>
              </a:rPr>
              <a:t>МОНАХА:</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rgbClr val="0070C0"/>
              </a:solidFill>
              <a:effectLst/>
              <a:latin typeface="Arial" pitchFamily="34" charset="0"/>
              <a:ea typeface="MS ??"/>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pitchFamily="34" charset="0"/>
                <a:ea typeface="MS ??"/>
              </a:rPr>
              <a:t>Главный герой к/</a:t>
            </a:r>
            <a:r>
              <a:rPr kumimoji="0" lang="ru-RU" sz="2000" b="0" i="0" u="none" strike="noStrike" cap="none" normalizeH="0" baseline="0" dirty="0" err="1" smtClean="0">
                <a:ln>
                  <a:noFill/>
                </a:ln>
                <a:solidFill>
                  <a:schemeClr val="tx1"/>
                </a:solidFill>
                <a:effectLst/>
                <a:latin typeface="Arial" pitchFamily="34" charset="0"/>
                <a:ea typeface="MS ??"/>
              </a:rPr>
              <a:t>ф</a:t>
            </a:r>
            <a:r>
              <a:rPr kumimoji="0" lang="ru-RU" sz="2000" b="0" i="0" u="none" strike="noStrike" cap="none" normalizeH="0" baseline="0" dirty="0" smtClean="0">
                <a:ln>
                  <a:noFill/>
                </a:ln>
                <a:solidFill>
                  <a:schemeClr val="tx1"/>
                </a:solidFill>
                <a:effectLst/>
                <a:latin typeface="Arial" pitchFamily="34" charset="0"/>
                <a:ea typeface="MS ??"/>
              </a:rPr>
              <a:t> «Остров», герои </a:t>
            </a:r>
            <a:r>
              <a:rPr kumimoji="0" lang="ru-RU" sz="2000" b="0" i="0" u="none" strike="noStrike" cap="none" normalizeH="0" baseline="0" dirty="0" err="1" smtClean="0">
                <a:ln>
                  <a:noFill/>
                </a:ln>
                <a:solidFill>
                  <a:schemeClr val="tx1"/>
                </a:solidFill>
                <a:effectLst/>
                <a:latin typeface="Arial" pitchFamily="34" charset="0"/>
                <a:ea typeface="MS ??"/>
              </a:rPr>
              <a:t>суффийских</a:t>
            </a:r>
            <a:r>
              <a:rPr kumimoji="0" lang="ru-RU" sz="2000" b="0" i="0" u="none" strike="noStrike" cap="none" normalizeH="0" baseline="0" dirty="0" smtClean="0">
                <a:ln>
                  <a:noFill/>
                </a:ln>
                <a:solidFill>
                  <a:schemeClr val="tx1"/>
                </a:solidFill>
                <a:effectLst/>
                <a:latin typeface="Arial" pitchFamily="34" charset="0"/>
                <a:ea typeface="MS ??"/>
              </a:rPr>
              <a:t> притч, герои-одиночки</a:t>
            </a:r>
            <a:r>
              <a:rPr kumimoji="0" lang="ru-RU" sz="2000" b="0" i="0" u="none" strike="noStrike" cap="none" normalizeH="0" baseline="0" dirty="0" smtClean="0">
                <a:ln>
                  <a:noFill/>
                </a:ln>
                <a:solidFill>
                  <a:schemeClr val="tx1"/>
                </a:solidFill>
                <a:effectLst/>
                <a:latin typeface="Arial" pitchFamily="34" charset="0"/>
              </a:rPr>
              <a:t> </a:t>
            </a:r>
          </a:p>
        </p:txBody>
      </p:sp>
      <p:sp>
        <p:nvSpPr>
          <p:cNvPr id="8" name="Прямоугольник 7"/>
          <p:cNvSpPr/>
          <p:nvPr/>
        </p:nvSpPr>
        <p:spPr>
          <a:xfrm>
            <a:off x="3714744" y="1785926"/>
            <a:ext cx="5429256" cy="1754326"/>
          </a:xfrm>
          <a:prstGeom prst="rect">
            <a:avLst/>
          </a:prstGeom>
        </p:spPr>
        <p:txBody>
          <a:bodyPr wrap="square">
            <a:spAutoFit/>
          </a:bodyPr>
          <a:lstStyle/>
          <a:p>
            <a:r>
              <a:rPr lang="ru-RU" dirty="0" smtClean="0"/>
              <a:t>Читать притчи. Размышлять о предназначении человека. Размышлять о Боге, религиях. Учить ставить перед собой вопросы о собственной Миссии, предназначении способностей и особенностей. Развитие самодисциплины, </a:t>
            </a:r>
            <a:r>
              <a:rPr lang="ru-RU" dirty="0" err="1" smtClean="0"/>
              <a:t>саморегуляции</a:t>
            </a:r>
            <a:r>
              <a:rPr lang="ru-RU" dirty="0" smtClean="0"/>
              <a:t>. Развитие умения определять собственные потребности.</a:t>
            </a:r>
            <a:endParaRPr lang="ru-RU" dirty="0"/>
          </a:p>
        </p:txBody>
      </p:sp>
      <p:pic>
        <p:nvPicPr>
          <p:cNvPr id="9" name="Рисунок 8" descr="&amp;Ncy;&amp;iecy;&amp;ocy;&amp;bcy;&amp;ycy;&amp;chcy;&amp;ncy;&amp;ycy;&amp;iecy; &amp;dcy;&amp;rcy;&amp;ucy;&amp;zcy;&amp;softcy;&amp;yacy; (7 &amp;fcy;&amp;ocy;&amp;tcy;&amp;ocy;) &quot; &amp;Lcy;&amp;iecy;&amp;ncy;&amp;tcy;&amp;acy; &amp;pcy;&amp;rcy;&amp;icy;&amp;kcy;&amp;ocy;&amp;lcy;&amp;ocy;&amp;vcy; &amp;Kcy;&amp;ocy;&amp;lcy;&amp;yacy;&amp;ncy;&amp;acy; - &amp;Zcy;&amp;acy;&amp;jcy;&amp;dcy;&amp;iocy;&amp;shcy;&amp;softcy; &amp;rcy;&amp;acy;&amp;zcy; &amp;icy; &amp;ocy;&amp;scy;&amp;tcy;&amp;acy;&amp;ncy;&amp;iecy;&amp;shcy;&amp;softcy;&amp;scy;&amp;yacy; &amp;ncy;&amp;acy;&amp;vcy;&amp;scy;&amp;iecy;&amp;gcy;&amp;dcy;&amp;acy;"/>
          <p:cNvPicPr/>
          <p:nvPr/>
        </p:nvPicPr>
        <p:blipFill>
          <a:blip r:embed="rId3"/>
          <a:srcRect l="2405" t="17273" r="38669" b="13635"/>
          <a:stretch>
            <a:fillRect/>
          </a:stretch>
        </p:blipFill>
        <p:spPr bwMode="auto">
          <a:xfrm>
            <a:off x="0" y="1142960"/>
            <a:ext cx="3500462" cy="5715040"/>
          </a:xfrm>
          <a:prstGeom prst="rect">
            <a:avLst/>
          </a:prstGeom>
          <a:noFill/>
          <a:ln w="9525">
            <a:noFill/>
            <a:miter lim="800000"/>
            <a:headEnd/>
            <a:tailEnd/>
          </a:ln>
        </p:spPr>
      </p:pic>
      <p:sp>
        <p:nvSpPr>
          <p:cNvPr id="10" name="Прямоугольник 9"/>
          <p:cNvSpPr/>
          <p:nvPr/>
        </p:nvSpPr>
        <p:spPr>
          <a:xfrm>
            <a:off x="3428992" y="1214422"/>
            <a:ext cx="5715008" cy="430887"/>
          </a:xfrm>
          <a:prstGeom prst="rect">
            <a:avLst/>
          </a:prstGeom>
        </p:spPr>
        <p:txBody>
          <a:bodyPr wrap="square">
            <a:spAutoFit/>
          </a:bodyPr>
          <a:lstStyle/>
          <a:p>
            <a:r>
              <a:rPr lang="ru-RU" sz="2200" dirty="0" smtClean="0">
                <a:latin typeface="Times New Roman" pitchFamily="18" charset="0"/>
                <a:cs typeface="Times New Roman" pitchFamily="18" charset="0"/>
              </a:rPr>
              <a:t>Что делать, если архетип представлен слабо?</a:t>
            </a:r>
            <a:endParaRPr lang="ru-RU" sz="2200" dirty="0">
              <a:latin typeface="Times New Roman" pitchFamily="18" charset="0"/>
              <a:cs typeface="Times New Roman" pitchFamily="18" charset="0"/>
            </a:endParaRPr>
          </a:p>
        </p:txBody>
      </p:sp>
      <p:sp>
        <p:nvSpPr>
          <p:cNvPr id="11" name="Прямоугольник 10"/>
          <p:cNvSpPr/>
          <p:nvPr/>
        </p:nvSpPr>
        <p:spPr>
          <a:xfrm>
            <a:off x="3643306" y="4786322"/>
            <a:ext cx="5500694" cy="1477328"/>
          </a:xfrm>
          <a:prstGeom prst="rect">
            <a:avLst/>
          </a:prstGeom>
        </p:spPr>
        <p:txBody>
          <a:bodyPr wrap="square">
            <a:spAutoFit/>
          </a:bodyPr>
          <a:lstStyle/>
          <a:p>
            <a:r>
              <a:rPr lang="ru-RU" dirty="0" smtClean="0"/>
              <a:t>Развитие коммуникативных навыков. Обретение доверенного человека, друга, наставника, с которым можно обсуждать вопросы внутренние, сакральные, духовные. Развитие позитивного мышления, терпимости. Обретение Бога для себя.</a:t>
            </a:r>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фоны\фоны\i.jpeg"/>
          <p:cNvPicPr>
            <a:picLocks noChangeAspect="1" noChangeArrowheads="1"/>
          </p:cNvPicPr>
          <p:nvPr/>
        </p:nvPicPr>
        <p:blipFill>
          <a:blip r:embed="rId2">
            <a:duotone>
              <a:schemeClr val="accent3">
                <a:shade val="45000"/>
                <a:satMod val="135000"/>
              </a:schemeClr>
              <a:prstClr val="white"/>
            </a:duotone>
          </a:blip>
          <a:srcRect/>
          <a:stretch>
            <a:fillRect/>
          </a:stretch>
        </p:blipFill>
        <p:spPr bwMode="auto">
          <a:xfrm>
            <a:off x="-142908" y="-142900"/>
            <a:ext cx="9144000" cy="6857999"/>
          </a:xfrm>
          <a:prstGeom prst="rect">
            <a:avLst/>
          </a:prstGeom>
          <a:noFill/>
        </p:spPr>
      </p:pic>
      <p:sp>
        <p:nvSpPr>
          <p:cNvPr id="3" name="Прямоугольник 2"/>
          <p:cNvSpPr/>
          <p:nvPr/>
        </p:nvSpPr>
        <p:spPr>
          <a:xfrm>
            <a:off x="2928926" y="1456714"/>
            <a:ext cx="6000792" cy="430887"/>
          </a:xfrm>
          <a:prstGeom prst="rect">
            <a:avLst/>
          </a:prstGeom>
        </p:spPr>
        <p:txBody>
          <a:bodyPr wrap="square">
            <a:spAutoFit/>
          </a:bodyPr>
          <a:lstStyle/>
          <a:p>
            <a:r>
              <a:rPr lang="ru-RU" sz="2200" dirty="0" smtClean="0"/>
              <a:t>Что делать, если архетип представлен слабо?</a:t>
            </a:r>
            <a:endParaRPr lang="ru-RU" sz="2200" dirty="0"/>
          </a:p>
        </p:txBody>
      </p:sp>
      <p:sp>
        <p:nvSpPr>
          <p:cNvPr id="4" name="Прямоугольник 3"/>
          <p:cNvSpPr/>
          <p:nvPr/>
        </p:nvSpPr>
        <p:spPr>
          <a:xfrm>
            <a:off x="2857488" y="3571876"/>
            <a:ext cx="6286512" cy="707886"/>
          </a:xfrm>
          <a:prstGeom prst="rect">
            <a:avLst/>
          </a:prstGeom>
        </p:spPr>
        <p:txBody>
          <a:bodyPr wrap="square">
            <a:spAutoFit/>
          </a:bodyPr>
          <a:lstStyle/>
          <a:p>
            <a:r>
              <a:rPr lang="ru-RU" sz="2000" dirty="0" smtClean="0"/>
              <a:t>    Что делать, если архетип представлен на низком    эволюционном уровне (дисгармонично):</a:t>
            </a:r>
            <a:endParaRPr lang="ru-RU" sz="2000" dirty="0"/>
          </a:p>
        </p:txBody>
      </p:sp>
      <p:pic>
        <p:nvPicPr>
          <p:cNvPr id="5" name="Рисунок 4" descr="&amp;Kcy;&amp;icy;&amp;mcy; &amp;Acy;&amp;ncy;&amp;dcy;&amp;iecy;&amp;rcy;&amp;scy;&amp;ocy;&amp;ncy; - &amp;pcy;&amp;ocy;&amp;zcy;&amp;icy;&amp;tcy;&amp;icy;&amp;vcy; &amp;vcy; &amp;fcy;&amp;ocy;&amp;tcy;&amp;ocy; &amp;Rcy;&amp;ZHcy;&amp;Acy;&amp;Kcy;&amp;Acy;"/>
          <p:cNvPicPr/>
          <p:nvPr/>
        </p:nvPicPr>
        <p:blipFill>
          <a:blip r:embed="rId3"/>
          <a:srcRect l="19940" r="21443"/>
          <a:stretch>
            <a:fillRect/>
          </a:stretch>
        </p:blipFill>
        <p:spPr bwMode="auto">
          <a:xfrm>
            <a:off x="0" y="214290"/>
            <a:ext cx="2786082" cy="7096125"/>
          </a:xfrm>
          <a:prstGeom prst="rect">
            <a:avLst/>
          </a:prstGeom>
          <a:noFill/>
          <a:ln w="9525">
            <a:noFill/>
            <a:miter lim="800000"/>
            <a:headEnd/>
            <a:tailEnd/>
          </a:ln>
        </p:spPr>
      </p:pic>
      <p:sp>
        <p:nvSpPr>
          <p:cNvPr id="39937" name="Rectangle 1"/>
          <p:cNvSpPr>
            <a:spLocks noChangeArrowheads="1"/>
          </p:cNvSpPr>
          <p:nvPr/>
        </p:nvSpPr>
        <p:spPr bwMode="auto">
          <a:xfrm>
            <a:off x="2857488" y="0"/>
            <a:ext cx="6286512"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MS ??" charset="-128"/>
                <a:cs typeface="Times New Roman" pitchFamily="18" charset="0"/>
              </a:rPr>
              <a:t>                     Архетип </a:t>
            </a:r>
            <a:r>
              <a:rPr kumimoji="0" lang="ru-RU" sz="2400" b="0" i="0" u="none" strike="noStrike" cap="none" normalizeH="0" baseline="0" dirty="0" smtClean="0">
                <a:ln>
                  <a:noFill/>
                </a:ln>
                <a:solidFill>
                  <a:srgbClr val="C00000"/>
                </a:solidFill>
                <a:effectLst/>
                <a:latin typeface="Constantia" pitchFamily="18" charset="0"/>
                <a:ea typeface="MS ??" charset="-128"/>
                <a:cs typeface="Times New Roman" pitchFamily="18" charset="0"/>
              </a:rPr>
              <a:t>КУПЦА</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dirty="0" smtClean="0">
                <a:ln>
                  <a:noFill/>
                </a:ln>
                <a:solidFill>
                  <a:srgbClr val="C00000"/>
                </a:solidFill>
                <a:effectLst/>
                <a:latin typeface="Constantia" pitchFamily="18" charset="0"/>
                <a:ea typeface="MS ??" charset="-128"/>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lang="ru-RU" sz="2000" dirty="0" smtClean="0">
                <a:latin typeface="Times New Roman" pitchFamily="18" charset="0"/>
                <a:ea typeface="MS ??" charset="-128"/>
                <a:cs typeface="Times New Roman" pitchFamily="18" charset="0"/>
              </a:rPr>
              <a:t>             </a:t>
            </a:r>
            <a:r>
              <a:rPr kumimoji="0" lang="ru-RU" sz="2000" b="0" i="0" u="none" strike="noStrike" cap="none" normalizeH="0" dirty="0" smtClean="0">
                <a:ln>
                  <a:noFill/>
                </a:ln>
                <a:solidFill>
                  <a:schemeClr val="tx1"/>
                </a:solidFill>
                <a:effectLst/>
                <a:latin typeface="Times New Roman" pitchFamily="18" charset="0"/>
                <a:ea typeface="MS ??" charset="-128"/>
                <a:cs typeface="Times New Roman" pitchFamily="18" charset="0"/>
              </a:rPr>
              <a:t>и его яркая персонификация в </a:t>
            </a:r>
            <a:r>
              <a:rPr lang="ru-RU" sz="2000" dirty="0" smtClean="0">
                <a:latin typeface="Times New Roman" pitchFamily="18" charset="0"/>
                <a:ea typeface="MS ??" charset="-128"/>
                <a:cs typeface="Times New Roman" pitchFamily="18" charset="0"/>
              </a:rPr>
              <a:t>герое</a:t>
            </a:r>
            <a:r>
              <a:rPr kumimoji="0" lang="ru-RU" sz="2000" b="0" i="0" u="none" strike="noStrike" cap="none" normalizeH="0" dirty="0" smtClean="0">
                <a:ln>
                  <a:noFill/>
                </a:ln>
                <a:solidFill>
                  <a:schemeClr val="tx1"/>
                </a:solidFill>
                <a:effectLst/>
                <a:latin typeface="Times New Roman" pitchFamily="18" charset="0"/>
                <a:ea typeface="MS ??" charset="-128"/>
                <a:cs typeface="Times New Roman" pitchFamily="18" charset="0"/>
              </a:rPr>
              <a:t>:</a:t>
            </a:r>
            <a:endParaRPr kumimoji="0" lang="ru-RU" sz="2000" b="0" i="0" u="none" strike="noStrike" cap="none" normalizeH="0" baseline="0" dirty="0" smtClean="0">
              <a:ln>
                <a:noFill/>
              </a:ln>
              <a:solidFill>
                <a:schemeClr val="tx1"/>
              </a:solidFill>
              <a:effectLst/>
              <a:latin typeface="Times New Roman" pitchFamily="18" charset="0"/>
              <a:ea typeface="MS ??"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MS ??" charset="-128"/>
                <a:cs typeface="Times New Roman" pitchFamily="18" charset="0"/>
              </a:rPr>
              <a:t>               Садко, Одиссей, Остап Бендер, Лиса</a:t>
            </a: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 </a:t>
            </a:r>
          </a:p>
        </p:txBody>
      </p:sp>
      <p:sp>
        <p:nvSpPr>
          <p:cNvPr id="7" name="Прямоугольник 6"/>
          <p:cNvSpPr/>
          <p:nvPr/>
        </p:nvSpPr>
        <p:spPr>
          <a:xfrm>
            <a:off x="2857488" y="1928802"/>
            <a:ext cx="6286512" cy="1477328"/>
          </a:xfrm>
          <a:prstGeom prst="rect">
            <a:avLst/>
          </a:prstGeom>
        </p:spPr>
        <p:txBody>
          <a:bodyPr wrap="square">
            <a:spAutoFit/>
          </a:bodyPr>
          <a:lstStyle/>
          <a:p>
            <a:r>
              <a:rPr lang="ru-RU" dirty="0" smtClean="0">
                <a:latin typeface="Times New Roman" pitchFamily="18" charset="0"/>
                <a:cs typeface="Times New Roman" pitchFamily="18" charset="0"/>
              </a:rPr>
              <a:t>Читать, сочинять истории о предприимчивых, успешных, веселых людях. Развитие способности понимать и чувствовать других людей, их особенности, ожидания. Развитие гибкости поведения, творческих способностей, способностей комбинировать, развитие воображения</a:t>
            </a:r>
            <a:endParaRPr lang="ru-RU" dirty="0">
              <a:latin typeface="Times New Roman" pitchFamily="18" charset="0"/>
              <a:cs typeface="Times New Roman" pitchFamily="18" charset="0"/>
            </a:endParaRPr>
          </a:p>
        </p:txBody>
      </p:sp>
      <p:sp>
        <p:nvSpPr>
          <p:cNvPr id="8" name="Прямоугольник 7"/>
          <p:cNvSpPr/>
          <p:nvPr/>
        </p:nvSpPr>
        <p:spPr>
          <a:xfrm>
            <a:off x="2857488" y="4429132"/>
            <a:ext cx="6286512" cy="2031325"/>
          </a:xfrm>
          <a:prstGeom prst="rect">
            <a:avLst/>
          </a:prstGeom>
        </p:spPr>
        <p:txBody>
          <a:bodyPr wrap="square">
            <a:spAutoFit/>
          </a:bodyPr>
          <a:lstStyle/>
          <a:p>
            <a:r>
              <a:rPr lang="ru-RU" dirty="0" smtClean="0">
                <a:latin typeface="Times New Roman" pitchFamily="18" charset="0"/>
                <a:cs typeface="Times New Roman" pitchFamily="18" charset="0"/>
              </a:rPr>
              <a:t>Сочинять, подбирать истории о хитроумных героях, обладающих чувством юмора и здоровой системой нравственных ценностей. Сказки «</a:t>
            </a:r>
            <a:r>
              <a:rPr lang="ru-RU" dirty="0" err="1" smtClean="0">
                <a:latin typeface="Times New Roman" pitchFamily="18" charset="0"/>
                <a:cs typeface="Times New Roman" pitchFamily="18" charset="0"/>
              </a:rPr>
              <a:t>Цветик-Семицветик</a:t>
            </a:r>
            <a:r>
              <a:rPr lang="ru-RU" dirty="0" smtClean="0">
                <a:latin typeface="Times New Roman" pitchFamily="18" charset="0"/>
                <a:cs typeface="Times New Roman" pitchFamily="18" charset="0"/>
              </a:rPr>
              <a:t>», история о Золотой антилопе, миф о царе Мидасе. Целенаправленное формирование внимательного отношения к людям, понимания последствий </a:t>
            </a:r>
            <a:r>
              <a:rPr lang="ru-RU" dirty="0" err="1" smtClean="0">
                <a:latin typeface="Times New Roman" pitchFamily="18" charset="0"/>
                <a:cs typeface="Times New Roman" pitchFamily="18" charset="0"/>
              </a:rPr>
              <a:t>манипулятивного</a:t>
            </a:r>
            <a:r>
              <a:rPr lang="ru-RU" dirty="0" smtClean="0">
                <a:latin typeface="Times New Roman" pitchFamily="18" charset="0"/>
                <a:cs typeface="Times New Roman" pitchFamily="18" charset="0"/>
              </a:rPr>
              <a:t> поведения.</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фоны\фоны\i.jpeg"/>
          <p:cNvPicPr>
            <a:picLocks noChangeAspect="1" noChangeArrowheads="1"/>
          </p:cNvPicPr>
          <p:nvPr/>
        </p:nvPicPr>
        <p:blipFill>
          <a:blip r:embed="rId2">
            <a:duotone>
              <a:schemeClr val="accent6">
                <a:shade val="45000"/>
                <a:satMod val="135000"/>
              </a:schemeClr>
              <a:prstClr val="white"/>
            </a:duotone>
          </a:blip>
          <a:srcRect/>
          <a:stretch>
            <a:fillRect/>
          </a:stretch>
        </p:blipFill>
        <p:spPr bwMode="auto">
          <a:xfrm>
            <a:off x="0" y="0"/>
            <a:ext cx="9144000" cy="6857999"/>
          </a:xfrm>
          <a:prstGeom prst="rect">
            <a:avLst/>
          </a:prstGeom>
          <a:noFill/>
        </p:spPr>
      </p:pic>
      <p:sp>
        <p:nvSpPr>
          <p:cNvPr id="3" name="Прямоугольник 2"/>
          <p:cNvSpPr/>
          <p:nvPr/>
        </p:nvSpPr>
        <p:spPr>
          <a:xfrm>
            <a:off x="142844" y="1000108"/>
            <a:ext cx="5643602" cy="400110"/>
          </a:xfrm>
          <a:prstGeom prst="rect">
            <a:avLst/>
          </a:prstGeom>
        </p:spPr>
        <p:txBody>
          <a:bodyPr wrap="square">
            <a:spAutoFit/>
          </a:bodyPr>
          <a:lstStyle/>
          <a:p>
            <a:r>
              <a:rPr lang="ru-RU" sz="2000" dirty="0" smtClean="0">
                <a:latin typeface="Times New Roman" pitchFamily="18" charset="0"/>
                <a:cs typeface="Times New Roman" pitchFamily="18" charset="0"/>
              </a:rPr>
              <a:t>Что делать, если архетип представлен слабо:</a:t>
            </a:r>
            <a:endParaRPr lang="ru-RU" sz="2000" dirty="0">
              <a:latin typeface="Times New Roman" pitchFamily="18" charset="0"/>
              <a:cs typeface="Times New Roman" pitchFamily="18" charset="0"/>
            </a:endParaRPr>
          </a:p>
        </p:txBody>
      </p:sp>
      <p:sp>
        <p:nvSpPr>
          <p:cNvPr id="4" name="Прямоугольник 3"/>
          <p:cNvSpPr/>
          <p:nvPr/>
        </p:nvSpPr>
        <p:spPr>
          <a:xfrm>
            <a:off x="0" y="3214686"/>
            <a:ext cx="5286380" cy="1015663"/>
          </a:xfrm>
          <a:prstGeom prst="rect">
            <a:avLst/>
          </a:prstGeom>
        </p:spPr>
        <p:txBody>
          <a:bodyPr wrap="square">
            <a:spAutoFit/>
          </a:bodyPr>
          <a:lstStyle/>
          <a:p>
            <a:r>
              <a:rPr lang="ru-RU" sz="2000" dirty="0" smtClean="0">
                <a:latin typeface="Times New Roman" pitchFamily="18" charset="0"/>
                <a:cs typeface="Times New Roman" pitchFamily="18" charset="0"/>
              </a:rPr>
              <a:t>Что делать, если архетип представлен на низком эволюционном уровне (дисгармонично):</a:t>
            </a:r>
            <a:endParaRPr lang="ru-RU" sz="2000" dirty="0">
              <a:latin typeface="Times New Roman" pitchFamily="18" charset="0"/>
              <a:cs typeface="Times New Roman" pitchFamily="18" charset="0"/>
            </a:endParaRPr>
          </a:p>
        </p:txBody>
      </p:sp>
      <p:sp>
        <p:nvSpPr>
          <p:cNvPr id="21505" name="Rectangle 1"/>
          <p:cNvSpPr>
            <a:spLocks noChangeArrowheads="1"/>
          </p:cNvSpPr>
          <p:nvPr/>
        </p:nvSpPr>
        <p:spPr bwMode="auto">
          <a:xfrm>
            <a:off x="0" y="0"/>
            <a:ext cx="9144000" cy="9848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dirty="0" smtClean="0">
                <a:ln>
                  <a:noFill/>
                </a:ln>
                <a:solidFill>
                  <a:schemeClr val="tx1"/>
                </a:solidFill>
                <a:effectLst/>
                <a:latin typeface="Arial" pitchFamily="34" charset="0"/>
                <a:ea typeface="MS ??"/>
                <a:cs typeface="Arial" pitchFamily="34" charset="0"/>
              </a:rPr>
              <a:t>                              Архетип </a:t>
            </a:r>
            <a:r>
              <a:rPr kumimoji="0" lang="ru-RU" sz="2200" b="0" i="0" u="none" strike="noStrike" cap="none" normalizeH="0" baseline="0" dirty="0" smtClean="0">
                <a:ln>
                  <a:noFill/>
                </a:ln>
                <a:solidFill>
                  <a:srgbClr val="C00000"/>
                </a:solidFill>
                <a:effectLst/>
                <a:latin typeface="Comic Sans MS" pitchFamily="66" charset="0"/>
                <a:ea typeface="MS ??"/>
                <a:cs typeface="Arial" pitchFamily="34" charset="0"/>
              </a:rPr>
              <a:t>КРЕСТЬЯНИНА:</a:t>
            </a:r>
            <a:endParaRPr kumimoji="0" lang="ru-RU" sz="2200" b="0" i="0" u="none" strike="noStrike" cap="none" normalizeH="0" baseline="0" dirty="0" smtClean="0">
              <a:ln>
                <a:noFill/>
              </a:ln>
              <a:solidFill>
                <a:srgbClr val="C00000"/>
              </a:solidFill>
              <a:effectLst/>
              <a:latin typeface="Comic Sans MS" pitchFamily="66" charset="0"/>
              <a:ea typeface="MS ??"/>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ea typeface="MS ??"/>
              </a:rPr>
              <a:t> </a:t>
            </a:r>
            <a:r>
              <a:rPr kumimoji="0" lang="ru-RU" b="0" i="0" u="none" strike="noStrike" cap="none" normalizeH="0" baseline="0" dirty="0" smtClean="0">
                <a:ln>
                  <a:noFill/>
                </a:ln>
                <a:solidFill>
                  <a:schemeClr val="tx1"/>
                </a:solidFill>
                <a:effectLst/>
                <a:latin typeface="Times New Roman" pitchFamily="18" charset="0"/>
                <a:ea typeface="MS ??"/>
                <a:cs typeface="Times New Roman" pitchFamily="18" charset="0"/>
              </a:rPr>
              <a:t>Кот </a:t>
            </a:r>
            <a:r>
              <a:rPr kumimoji="0" lang="ru-RU" b="0" i="0" u="none" strike="noStrike" cap="none" normalizeH="0" baseline="0" dirty="0" err="1" smtClean="0">
                <a:ln>
                  <a:noFill/>
                </a:ln>
                <a:solidFill>
                  <a:schemeClr val="tx1"/>
                </a:solidFill>
                <a:effectLst/>
                <a:latin typeface="Times New Roman" pitchFamily="18" charset="0"/>
                <a:ea typeface="MS ??"/>
                <a:cs typeface="Times New Roman" pitchFamily="18" charset="0"/>
              </a:rPr>
              <a:t>Матроскин</a:t>
            </a:r>
            <a:r>
              <a:rPr kumimoji="0" lang="ru-RU" b="0" i="0" u="none" strike="noStrike" cap="none" normalizeH="0" baseline="0" dirty="0" smtClean="0">
                <a:ln>
                  <a:noFill/>
                </a:ln>
                <a:solidFill>
                  <a:schemeClr val="tx1"/>
                </a:solidFill>
                <a:effectLst/>
                <a:latin typeface="Times New Roman" pitchFamily="18" charset="0"/>
                <a:ea typeface="MS ??"/>
                <a:cs typeface="Times New Roman" pitchFamily="18" charset="0"/>
              </a:rPr>
              <a:t>, незаметный человек, умеющий хорошо выполнять свое дело,  способный многое делать своими руками.</a:t>
            </a:r>
            <a:r>
              <a:rPr kumimoji="0" lang="ru-RU" b="0" i="0" u="none" strike="noStrike" cap="none" normalizeH="0" baseline="0" dirty="0" smtClean="0">
                <a:ln>
                  <a:noFill/>
                </a:ln>
                <a:solidFill>
                  <a:schemeClr val="tx1"/>
                </a:solidFill>
                <a:effectLst/>
                <a:latin typeface="Times New Roman" pitchFamily="18" charset="0"/>
                <a:cs typeface="Times New Roman" pitchFamily="18" charset="0"/>
              </a:rPr>
              <a:t> </a:t>
            </a:r>
          </a:p>
        </p:txBody>
      </p:sp>
      <p:pic>
        <p:nvPicPr>
          <p:cNvPr id="6" name="Рисунок 5" descr="&amp;dcy;&amp;iecy;&amp;tcy;&amp;icy; &amp;acy;&amp;ncy;&amp;gcy;&amp;iecy;&amp;lcy;&amp;ycy; &amp;ocy;&amp;bcy;&amp;ocy;&amp;icy;, &amp;fcy;&amp;ocy;&amp;tcy;&amp;ocy;, &amp;rcy;&amp;iecy;&amp;bcy;&amp;iecy;&amp;ncy;&amp;ocy;&amp;kcy; &amp;icy; &amp;tcy;&amp;ycy;&amp;kcy;&amp;vcy;&amp;acy;, &amp;acy;&amp;ncy;&amp;gcy;&amp;iecy;&amp;lcy;&amp;ycy;, &amp;kcy;&amp;acy;&amp;rcy;&amp;tcy;&amp;icy;&amp;ncy;&amp;kcy;&amp;icy; &amp;dcy;&amp;lcy;&amp;yacy; &amp;rcy;&amp;acy;&amp;bcy;&amp;ocy;&amp;chcy;&amp;iecy;&amp;gcy;&amp;ocy; &amp;scy;&amp;tcy;&amp;ocy;&amp;lcy;&amp;acy;, &amp;fcy;&amp;ocy;&amp;ncy;, &amp;scy;&amp;kcy;&amp;acy;&amp;chcy;&amp;acy;&amp;tcy;&amp;softcy; &amp;bcy;&amp;iecy;&amp;scy;&amp;pcy;&amp;lcy;&amp;acy;&amp;tcy;&amp;ncy;&amp;ocy;."/>
          <p:cNvPicPr/>
          <p:nvPr/>
        </p:nvPicPr>
        <p:blipFill>
          <a:blip r:embed="rId3"/>
          <a:srcRect l="18613" t="6852" r="17526" b="4817"/>
          <a:stretch>
            <a:fillRect/>
          </a:stretch>
        </p:blipFill>
        <p:spPr bwMode="auto">
          <a:xfrm>
            <a:off x="5353050" y="2928915"/>
            <a:ext cx="3790950" cy="3929085"/>
          </a:xfrm>
          <a:prstGeom prst="rect">
            <a:avLst/>
          </a:prstGeom>
          <a:noFill/>
          <a:ln w="9525">
            <a:noFill/>
            <a:miter lim="800000"/>
            <a:headEnd/>
            <a:tailEnd/>
          </a:ln>
        </p:spPr>
      </p:pic>
      <p:sp>
        <p:nvSpPr>
          <p:cNvPr id="7" name="Прямоугольник 6"/>
          <p:cNvSpPr/>
          <p:nvPr/>
        </p:nvSpPr>
        <p:spPr>
          <a:xfrm>
            <a:off x="0" y="1428736"/>
            <a:ext cx="6858000" cy="1754326"/>
          </a:xfrm>
          <a:prstGeom prst="rect">
            <a:avLst/>
          </a:prstGeom>
        </p:spPr>
        <p:txBody>
          <a:bodyPr wrap="square">
            <a:spAutoFit/>
          </a:bodyPr>
          <a:lstStyle/>
          <a:p>
            <a:r>
              <a:rPr lang="ru-RU" dirty="0" smtClean="0"/>
              <a:t>Формирование бережного отношения к вещам. Ведение книги «Прихода и расхода денежных средств», ведение учета материальных ценностей (книг, других значимых вещей). Развитие навыков ведения хозяйства. Наблюдение за природой, животными. Создание историй на основе архетипа Сезонности. Формирование и соблюдение традиций семьи. </a:t>
            </a:r>
            <a:endParaRPr lang="ru-RU" dirty="0"/>
          </a:p>
        </p:txBody>
      </p:sp>
      <p:sp>
        <p:nvSpPr>
          <p:cNvPr id="8" name="Прямоугольник 7"/>
          <p:cNvSpPr/>
          <p:nvPr/>
        </p:nvSpPr>
        <p:spPr>
          <a:xfrm>
            <a:off x="0" y="4286256"/>
            <a:ext cx="5357818" cy="2308324"/>
          </a:xfrm>
          <a:prstGeom prst="rect">
            <a:avLst/>
          </a:prstGeom>
        </p:spPr>
        <p:txBody>
          <a:bodyPr wrap="square">
            <a:spAutoFit/>
          </a:bodyPr>
          <a:lstStyle/>
          <a:p>
            <a:r>
              <a:rPr lang="ru-RU" dirty="0" smtClean="0"/>
              <a:t>Знакомство со сказками, притчами, в которых есть тема «Богач-бедняк». Формирование отношения к богатству на основании тезиса: «Богат не тот, кто много имеет, а тот, кому достаточно». Формирование отношения к материальным ценностям, как к возможностям. Обучение ремеслу, которое «делается руками» и всегда «может прокормить».</a:t>
            </a:r>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фоны\фоны\i.jpeg"/>
          <p:cNvPicPr>
            <a:picLocks noChangeAspect="1" noChangeArrowheads="1"/>
          </p:cNvPicPr>
          <p:nvPr/>
        </p:nvPicPr>
        <p:blipFill>
          <a:blip r:embed="rId2">
            <a:duotone>
              <a:schemeClr val="accent6">
                <a:shade val="45000"/>
                <a:satMod val="135000"/>
              </a:schemeClr>
              <a:prstClr val="white"/>
            </a:duotone>
          </a:blip>
          <a:srcRect/>
          <a:stretch>
            <a:fillRect/>
          </a:stretch>
        </p:blipFill>
        <p:spPr bwMode="auto">
          <a:xfrm>
            <a:off x="0" y="0"/>
            <a:ext cx="9144000" cy="6857999"/>
          </a:xfrm>
          <a:prstGeom prst="rect">
            <a:avLst/>
          </a:prstGeom>
          <a:noFill/>
        </p:spPr>
      </p:pic>
      <p:sp>
        <p:nvSpPr>
          <p:cNvPr id="3" name="Прямоугольник 2"/>
          <p:cNvSpPr/>
          <p:nvPr/>
        </p:nvSpPr>
        <p:spPr>
          <a:xfrm>
            <a:off x="3786182" y="2143116"/>
            <a:ext cx="5357818" cy="400110"/>
          </a:xfrm>
          <a:prstGeom prst="rect">
            <a:avLst/>
          </a:prstGeom>
        </p:spPr>
        <p:txBody>
          <a:bodyPr wrap="square">
            <a:spAutoFit/>
          </a:bodyPr>
          <a:lstStyle/>
          <a:p>
            <a:r>
              <a:rPr lang="ru-RU" sz="2000" dirty="0" smtClean="0">
                <a:latin typeface="Times New Roman" pitchFamily="18" charset="0"/>
                <a:cs typeface="Times New Roman" pitchFamily="18" charset="0"/>
              </a:rPr>
              <a:t>Что делать, если архетип представлен слабо:</a:t>
            </a:r>
            <a:endParaRPr lang="ru-RU" sz="2000" dirty="0">
              <a:latin typeface="Times New Roman" pitchFamily="18" charset="0"/>
              <a:cs typeface="Times New Roman" pitchFamily="18" charset="0"/>
            </a:endParaRPr>
          </a:p>
        </p:txBody>
      </p:sp>
      <p:sp>
        <p:nvSpPr>
          <p:cNvPr id="4" name="Прямоугольник 3"/>
          <p:cNvSpPr/>
          <p:nvPr/>
        </p:nvSpPr>
        <p:spPr>
          <a:xfrm>
            <a:off x="0" y="4357694"/>
            <a:ext cx="8001024" cy="384721"/>
          </a:xfrm>
          <a:prstGeom prst="rect">
            <a:avLst/>
          </a:prstGeom>
        </p:spPr>
        <p:txBody>
          <a:bodyPr wrap="square">
            <a:spAutoFit/>
          </a:bodyPr>
          <a:lstStyle/>
          <a:p>
            <a:r>
              <a:rPr lang="ru-RU" sz="1900" dirty="0" smtClean="0">
                <a:latin typeface="Times New Roman" pitchFamily="18" charset="0"/>
                <a:cs typeface="Times New Roman" pitchFamily="18" charset="0"/>
              </a:rPr>
              <a:t>Что делать, если архетип представлен на низком эволюционном уровне:</a:t>
            </a:r>
            <a:endParaRPr lang="ru-RU" sz="1900" dirty="0">
              <a:latin typeface="Times New Roman" pitchFamily="18" charset="0"/>
              <a:cs typeface="Times New Roman" pitchFamily="18" charset="0"/>
            </a:endParaRPr>
          </a:p>
        </p:txBody>
      </p:sp>
      <p:pic>
        <p:nvPicPr>
          <p:cNvPr id="5" name="Рисунок 4" descr="http://chat.kulichki.net/photos/13/26697.big.jpg"/>
          <p:cNvPicPr/>
          <p:nvPr/>
        </p:nvPicPr>
        <p:blipFill>
          <a:blip r:embed="rId3"/>
          <a:srcRect l="20045" t="12681" r="17389" b="18478"/>
          <a:stretch>
            <a:fillRect/>
          </a:stretch>
        </p:blipFill>
        <p:spPr bwMode="auto">
          <a:xfrm>
            <a:off x="0" y="0"/>
            <a:ext cx="3714744" cy="2714620"/>
          </a:xfrm>
          <a:prstGeom prst="rect">
            <a:avLst/>
          </a:prstGeom>
          <a:noFill/>
          <a:ln w="9525">
            <a:noFill/>
            <a:miter lim="800000"/>
            <a:headEnd/>
            <a:tailEnd/>
          </a:ln>
        </p:spPr>
      </p:pic>
      <p:pic>
        <p:nvPicPr>
          <p:cNvPr id="6" name="Рисунок 5" descr="http:/aboutbloom.narod.ru &amp;Ocy;&amp;rcy;&amp;acy;&amp;lcy;&amp;ncy;&amp;dcy;&amp;ocy; &amp;Bcy;&amp;lcy;&amp;ucy;&amp;mcy; &amp;Pcy;&amp;ocy;&amp;scy;&amp;tcy;&amp;iecy;&amp;rcy;&amp;ycy;"/>
          <p:cNvPicPr/>
          <p:nvPr/>
        </p:nvPicPr>
        <p:blipFill>
          <a:blip r:embed="rId4"/>
          <a:srcRect l="45750" t="22320" r="11750"/>
          <a:stretch>
            <a:fillRect/>
          </a:stretch>
        </p:blipFill>
        <p:spPr bwMode="auto">
          <a:xfrm>
            <a:off x="7524750" y="2647950"/>
            <a:ext cx="1619250" cy="4210050"/>
          </a:xfrm>
          <a:prstGeom prst="rect">
            <a:avLst/>
          </a:prstGeom>
          <a:noFill/>
          <a:ln w="9525">
            <a:noFill/>
            <a:miter lim="800000"/>
            <a:headEnd/>
            <a:tailEnd/>
          </a:ln>
        </p:spPr>
      </p:pic>
      <p:sp>
        <p:nvSpPr>
          <p:cNvPr id="20481" name="Rectangle 1"/>
          <p:cNvSpPr>
            <a:spLocks noChangeArrowheads="1"/>
          </p:cNvSpPr>
          <p:nvPr/>
        </p:nvSpPr>
        <p:spPr bwMode="auto">
          <a:xfrm>
            <a:off x="3786182" y="0"/>
            <a:ext cx="5357818" cy="17144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MS ??"/>
                <a:cs typeface="Times New Roman" pitchFamily="18" charset="0"/>
              </a:rPr>
              <a:t>     Архетип  </a:t>
            </a:r>
            <a:r>
              <a:rPr kumimoji="0" lang="ru-RU" sz="2400" b="1" i="0" u="none" strike="noStrike" cap="none" normalizeH="0" baseline="0" dirty="0" smtClean="0">
                <a:ln>
                  <a:noFill/>
                </a:ln>
                <a:solidFill>
                  <a:srgbClr val="00B050"/>
                </a:solidFill>
                <a:effectLst/>
                <a:latin typeface="Century" pitchFamily="18" charset="0"/>
                <a:ea typeface="MS ??"/>
                <a:cs typeface="Times New Roman" pitchFamily="18" charset="0"/>
              </a:rPr>
              <a:t>СЛУГИ</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rgbClr val="00B050"/>
              </a:solidFill>
              <a:effectLst/>
              <a:latin typeface="Century" pitchFamily="18" charset="0"/>
              <a:ea typeface="MS ??"/>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dirty="0" smtClean="0">
                <a:ln>
                  <a:noFill/>
                </a:ln>
                <a:solidFill>
                  <a:schemeClr val="tx1"/>
                </a:solidFill>
                <a:effectLst/>
                <a:latin typeface="Times New Roman" pitchFamily="18" charset="0"/>
                <a:ea typeface="MS ??"/>
                <a:cs typeface="Times New Roman" pitchFamily="18" charset="0"/>
              </a:rPr>
              <a:t> и его яркая персонификация в герое:</a:t>
            </a:r>
            <a:endParaRPr kumimoji="0" lang="ru-RU" b="0" i="0" u="none" strike="noStrike" cap="none" normalizeH="0" baseline="0" dirty="0" smtClean="0">
              <a:ln>
                <a:noFill/>
              </a:ln>
              <a:solidFill>
                <a:schemeClr val="tx1"/>
              </a:solidFill>
              <a:effectLst/>
              <a:latin typeface="Times New Roman" pitchFamily="18" charset="0"/>
              <a:ea typeface="MS ??"/>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MS ??"/>
                <a:cs typeface="Times New Roman" pitchFamily="18" charset="0"/>
              </a:rPr>
              <a:t>Паж Феи из сказки «Золушка», Дед из «Сказки о Золотой рыбке», </a:t>
            </a:r>
            <a:r>
              <a:rPr kumimoji="0" lang="ru-RU" b="0" i="0" u="none" strike="noStrike" cap="none" normalizeH="0" baseline="0" dirty="0" err="1" smtClean="0">
                <a:ln>
                  <a:noFill/>
                </a:ln>
                <a:solidFill>
                  <a:schemeClr val="tx1"/>
                </a:solidFill>
                <a:effectLst/>
                <a:latin typeface="Times New Roman" pitchFamily="18" charset="0"/>
                <a:ea typeface="MS ??"/>
                <a:cs typeface="Times New Roman" pitchFamily="18" charset="0"/>
              </a:rPr>
              <a:t>Санчо</a:t>
            </a:r>
            <a:r>
              <a:rPr kumimoji="0" lang="ru-RU" b="0" i="0" u="none" strike="noStrike" cap="none" normalizeH="0" baseline="0" dirty="0" smtClean="0">
                <a:ln>
                  <a:noFill/>
                </a:ln>
                <a:solidFill>
                  <a:schemeClr val="tx1"/>
                </a:solidFill>
                <a:effectLst/>
                <a:latin typeface="Times New Roman" pitchFamily="18" charset="0"/>
                <a:ea typeface="MS ??"/>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MS ??"/>
                <a:cs typeface="Times New Roman" pitchFamily="18" charset="0"/>
              </a:rPr>
              <a:t>Пансо</a:t>
            </a:r>
            <a:r>
              <a:rPr kumimoji="0" lang="ru-RU" b="0" i="0" u="none" strike="noStrike" cap="none" normalizeH="0" baseline="0" dirty="0" smtClean="0">
                <a:ln>
                  <a:noFill/>
                </a:ln>
                <a:solidFill>
                  <a:schemeClr val="tx1"/>
                </a:solidFill>
                <a:effectLst/>
                <a:latin typeface="Times New Roman" pitchFamily="18" charset="0"/>
                <a:cs typeface="Times New Roman" pitchFamily="18" charset="0"/>
              </a:rPr>
              <a:t> </a:t>
            </a:r>
          </a:p>
        </p:txBody>
      </p:sp>
      <p:sp>
        <p:nvSpPr>
          <p:cNvPr id="8" name="Прямоугольник 7"/>
          <p:cNvSpPr/>
          <p:nvPr/>
        </p:nvSpPr>
        <p:spPr>
          <a:xfrm>
            <a:off x="0" y="2643182"/>
            <a:ext cx="7500958" cy="1754326"/>
          </a:xfrm>
          <a:prstGeom prst="rect">
            <a:avLst/>
          </a:prstGeom>
        </p:spPr>
        <p:txBody>
          <a:bodyPr wrap="square">
            <a:spAutoFit/>
          </a:bodyPr>
          <a:lstStyle/>
          <a:p>
            <a:r>
              <a:rPr lang="ru-RU" dirty="0" smtClean="0"/>
              <a:t>Обучение искусству подчиняться правилам, уважая их, и понимая их назначение. Развитие выносливости. Развитие силы воли и самодисциплины. Формирование навыка подчинения вышестоящему без подавляемого внутреннего протеста. Сочинение историй, подбор историй, в которых главный герой вынужден выполнять волю вышестоящего, служить, извлекая уроки.</a:t>
            </a:r>
            <a:endParaRPr lang="ru-RU" dirty="0"/>
          </a:p>
        </p:txBody>
      </p:sp>
      <p:sp>
        <p:nvSpPr>
          <p:cNvPr id="9" name="Прямоугольник 8"/>
          <p:cNvSpPr/>
          <p:nvPr/>
        </p:nvSpPr>
        <p:spPr>
          <a:xfrm>
            <a:off x="214282" y="4826675"/>
            <a:ext cx="7286676" cy="2031325"/>
          </a:xfrm>
          <a:prstGeom prst="rect">
            <a:avLst/>
          </a:prstGeom>
        </p:spPr>
        <p:txBody>
          <a:bodyPr wrap="square">
            <a:spAutoFit/>
          </a:bodyPr>
          <a:lstStyle/>
          <a:p>
            <a:r>
              <a:rPr lang="ru-RU" dirty="0" smtClean="0"/>
              <a:t>Открывать больше возможностей для самостоятельного принятия решений. Учить делать выбор из нескольких альтернатив. Учить слушать себя, свои потребности, склонности. Корректировать угодливость. Развивать, поддерживать стремление нести ответственность за достигаемые результаты. Формировать стремление доводить все дела до конца. Поощрять успехи, достижения, доведенные до конца дела.</a:t>
            </a:r>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фоны\фоны\i.jpeg"/>
          <p:cNvPicPr>
            <a:picLocks noChangeAspect="1" noChangeArrowheads="1"/>
          </p:cNvPicPr>
          <p:nvPr/>
        </p:nvPicPr>
        <p:blipFill>
          <a:blip r:embed="rId2"/>
          <a:srcRect/>
          <a:stretch>
            <a:fillRect/>
          </a:stretch>
        </p:blipFill>
        <p:spPr bwMode="auto">
          <a:xfrm>
            <a:off x="0" y="1"/>
            <a:ext cx="9144000" cy="6857999"/>
          </a:xfrm>
          <a:prstGeom prst="rect">
            <a:avLst/>
          </a:prstGeom>
          <a:noFill/>
        </p:spPr>
      </p:pic>
      <p:sp>
        <p:nvSpPr>
          <p:cNvPr id="3" name="Прямоугольник 2"/>
          <p:cNvSpPr/>
          <p:nvPr/>
        </p:nvSpPr>
        <p:spPr>
          <a:xfrm>
            <a:off x="2286000" y="3105835"/>
            <a:ext cx="4572000" cy="369332"/>
          </a:xfrm>
          <a:prstGeom prst="rect">
            <a:avLst/>
          </a:prstGeom>
        </p:spPr>
        <p:txBody>
          <a:bodyPr>
            <a:spAutoFit/>
          </a:bodyPr>
          <a:lstStyle/>
          <a:p>
            <a:endParaRPr lang="ru-RU" dirty="0"/>
          </a:p>
        </p:txBody>
      </p:sp>
      <p:sp>
        <p:nvSpPr>
          <p:cNvPr id="4" name="Прямоугольник 3"/>
          <p:cNvSpPr/>
          <p:nvPr/>
        </p:nvSpPr>
        <p:spPr>
          <a:xfrm>
            <a:off x="2286000" y="2967335"/>
            <a:ext cx="4572000" cy="369332"/>
          </a:xfrm>
          <a:prstGeom prst="rect">
            <a:avLst/>
          </a:prstGeom>
        </p:spPr>
        <p:txBody>
          <a:bodyPr>
            <a:spAutoFit/>
          </a:bodyPr>
          <a:lstStyle/>
          <a:p>
            <a:endParaRPr lang="ru-RU" dirty="0"/>
          </a:p>
        </p:txBody>
      </p:sp>
      <p:sp>
        <p:nvSpPr>
          <p:cNvPr id="5" name="TextBox 4"/>
          <p:cNvSpPr txBox="1"/>
          <p:nvPr/>
        </p:nvSpPr>
        <p:spPr>
          <a:xfrm>
            <a:off x="0" y="2928934"/>
            <a:ext cx="9144000" cy="1384995"/>
          </a:xfrm>
          <a:prstGeom prst="rect">
            <a:avLst/>
          </a:prstGeom>
          <a:noFill/>
        </p:spPr>
        <p:txBody>
          <a:bodyPr wrap="square" rtlCol="0">
            <a:spAutoFit/>
          </a:bodyPr>
          <a:lstStyle/>
          <a:p>
            <a:r>
              <a:rPr lang="ru-RU" sz="2800" dirty="0" smtClean="0">
                <a:solidFill>
                  <a:srgbClr val="7030A0"/>
                </a:solidFill>
              </a:rPr>
              <a:t>Эту презентацию для вас </a:t>
            </a:r>
            <a:r>
              <a:rPr lang="ru-RU" sz="2800" dirty="0" err="1" smtClean="0">
                <a:solidFill>
                  <a:srgbClr val="7030A0"/>
                </a:solidFill>
              </a:rPr>
              <a:t>искуссно</a:t>
            </a:r>
            <a:r>
              <a:rPr lang="ru-RU" sz="2800" dirty="0" smtClean="0">
                <a:solidFill>
                  <a:srgbClr val="7030A0"/>
                </a:solidFill>
              </a:rPr>
              <a:t> и самостоятельно состряпала </a:t>
            </a:r>
            <a:r>
              <a:rPr lang="ru-RU" sz="2800" dirty="0" err="1" smtClean="0">
                <a:solidFill>
                  <a:srgbClr val="7030A0"/>
                </a:solidFill>
              </a:rPr>
              <a:t>василиса</a:t>
            </a:r>
            <a:r>
              <a:rPr lang="ru-RU" sz="2800" dirty="0" smtClean="0">
                <a:solidFill>
                  <a:srgbClr val="7030A0"/>
                </a:solidFill>
              </a:rPr>
              <a:t> Гришина Светлана Вадимовна,</a:t>
            </a:r>
          </a:p>
          <a:p>
            <a:r>
              <a:rPr lang="ru-RU" sz="2800" dirty="0" smtClean="0">
                <a:solidFill>
                  <a:srgbClr val="7030A0"/>
                </a:solidFill>
              </a:rPr>
              <a:t>              она же педагог-психолог С.П.№4</a:t>
            </a:r>
            <a:endParaRPr lang="ru-RU" sz="2800" dirty="0">
              <a:solidFill>
                <a:srgbClr val="7030A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F:\фоны\фоны\i.jpeg"/>
          <p:cNvPicPr>
            <a:picLocks noChangeAspect="1" noChangeArrowheads="1"/>
          </p:cNvPicPr>
          <p:nvPr/>
        </p:nvPicPr>
        <p:blipFill>
          <a:blip r:embed="rId3">
            <a:duotone>
              <a:schemeClr val="bg2">
                <a:shade val="45000"/>
                <a:satMod val="135000"/>
              </a:schemeClr>
              <a:prstClr val="white"/>
            </a:duotone>
          </a:blip>
          <a:srcRect/>
          <a:stretch>
            <a:fillRect/>
          </a:stretch>
        </p:blipFill>
        <p:spPr bwMode="auto">
          <a:xfrm>
            <a:off x="0" y="0"/>
            <a:ext cx="9144000" cy="6857999"/>
          </a:xfrm>
          <a:prstGeom prst="rect">
            <a:avLst/>
          </a:prstGeom>
          <a:noFill/>
        </p:spPr>
      </p:pic>
      <p:pic>
        <p:nvPicPr>
          <p:cNvPr id="1026" name="Picture 2" descr="C:\Program Files\Microsoft Office\MEDIA\CAGCAT10\j0149481.wmf"/>
          <p:cNvPicPr>
            <a:picLocks noChangeAspect="1" noChangeArrowheads="1"/>
          </p:cNvPicPr>
          <p:nvPr/>
        </p:nvPicPr>
        <p:blipFill>
          <a:blip r:embed="rId4"/>
          <a:srcRect/>
          <a:stretch>
            <a:fillRect/>
          </a:stretch>
        </p:blipFill>
        <p:spPr bwMode="auto">
          <a:xfrm>
            <a:off x="3499919" y="2339566"/>
            <a:ext cx="2144162" cy="2178867"/>
          </a:xfrm>
          <a:prstGeom prst="rect">
            <a:avLst/>
          </a:prstGeom>
          <a:noFill/>
        </p:spPr>
      </p:pic>
      <p:sp>
        <p:nvSpPr>
          <p:cNvPr id="1027" name="Rectangle 3"/>
          <p:cNvSpPr>
            <a:spLocks noChangeArrowheads="1"/>
          </p:cNvSpPr>
          <p:nvPr/>
        </p:nvSpPr>
        <p:spPr bwMode="auto">
          <a:xfrm>
            <a:off x="214282" y="214290"/>
            <a:ext cx="8715436"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Понятие архетипа у многих психологов сразу ассоциируется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 именем Карла Густава Юнга.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Действительно, благодаря этому выдающемуся человеку психологи, фактически,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получили «санкционированный доступ» к кладовым коллективного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бессознательного. </a:t>
            </a:r>
            <a:r>
              <a:rPr kumimoji="0" lang="ru-RU"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К.Г</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Юнг называл архетипами</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«врожденные образы жизненных вероятий».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Архетип, или «изначальный образ», «божественный образец»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 разных мыслителей наполнялся различным содержанием.</a:t>
            </a:r>
            <a:r>
              <a:rPr kumimoji="0" lang="ru-RU" b="0"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fontAlgn="base">
              <a:spcBef>
                <a:spcPct val="0"/>
              </a:spcBef>
              <a:spcAft>
                <a:spcPct val="0"/>
              </a:spcAft>
            </a:pPr>
            <a:r>
              <a:rPr lang="ru-RU" dirty="0" smtClean="0">
                <a:latin typeface="Times New Roman" pitchFamily="18" charset="0"/>
                <a:cs typeface="Times New Roman" pitchFamily="18" charset="0"/>
              </a:rPr>
              <a:t>   К.Г</a:t>
            </a:r>
            <a:r>
              <a:rPr lang="ru-RU" dirty="0">
                <a:latin typeface="Times New Roman" pitchFamily="18" charset="0"/>
                <a:cs typeface="Times New Roman" pitchFamily="18" charset="0"/>
              </a:rPr>
              <a:t>. Юнг, особо </a:t>
            </a:r>
            <a:r>
              <a:rPr lang="ru-RU" dirty="0" smtClean="0">
                <a:latin typeface="Times New Roman" pitchFamily="18" charset="0"/>
                <a:cs typeface="Times New Roman" pitchFamily="18" charset="0"/>
              </a:rPr>
              <a:t>чувствительный</a:t>
            </a:r>
          </a:p>
          <a:p>
            <a:pPr fontAlgn="base">
              <a:spcBef>
                <a:spcPct val="0"/>
              </a:spcBef>
              <a:spcAft>
                <a:spcPct val="0"/>
              </a:spcAft>
            </a:pPr>
            <a:r>
              <a:rPr lang="ru-RU" dirty="0" smtClean="0">
                <a:latin typeface="Times New Roman" pitchFamily="18" charset="0"/>
                <a:cs typeface="Times New Roman" pitchFamily="18" charset="0"/>
              </a:rPr>
              <a:t> к содержанию и проявлению</a:t>
            </a:r>
          </a:p>
          <a:p>
            <a:pPr fontAlgn="base">
              <a:spcBef>
                <a:spcPct val="0"/>
              </a:spcBef>
              <a:spcAft>
                <a:spcPct val="0"/>
              </a:spcAft>
            </a:pPr>
            <a:r>
              <a:rPr lang="ru-RU" dirty="0" smtClean="0">
                <a:latin typeface="Times New Roman" pitchFamily="18" charset="0"/>
                <a:cs typeface="Times New Roman" pitchFamily="18" charset="0"/>
              </a:rPr>
              <a:t> архетипов, считал их</a:t>
            </a:r>
          </a:p>
          <a:p>
            <a:pPr fontAlgn="base">
              <a:spcBef>
                <a:spcPct val="0"/>
              </a:spcBef>
              <a:spcAft>
                <a:spcPct val="0"/>
              </a:spcAft>
            </a:pPr>
            <a:r>
              <a:rPr lang="ru-RU" dirty="0" smtClean="0">
                <a:latin typeface="Times New Roman" pitchFamily="18" charset="0"/>
                <a:cs typeface="Times New Roman" pitchFamily="18" charset="0"/>
              </a:rPr>
              <a:t> врожденными психическими </a:t>
            </a:r>
          </a:p>
          <a:p>
            <a:pPr fontAlgn="base">
              <a:spcBef>
                <a:spcPct val="0"/>
              </a:spcBef>
              <a:spcAft>
                <a:spcPct val="0"/>
              </a:spcAft>
            </a:pPr>
            <a:r>
              <a:rPr lang="ru-RU" dirty="0" smtClean="0">
                <a:latin typeface="Times New Roman" pitchFamily="18" charset="0"/>
                <a:cs typeface="Times New Roman" pitchFamily="18" charset="0"/>
              </a:rPr>
              <a:t>структурами</a:t>
            </a:r>
            <a:r>
              <a:rPr lang="ru-RU" dirty="0">
                <a:latin typeface="Times New Roman" pitchFamily="18" charset="0"/>
                <a:cs typeface="Times New Roman" pitchFamily="18" charset="0"/>
              </a:rPr>
              <a:t>, определяющими </a:t>
            </a:r>
            <a:endParaRPr lang="ru-RU" dirty="0" smtClean="0">
              <a:latin typeface="Times New Roman" pitchFamily="18" charset="0"/>
              <a:cs typeface="Times New Roman" pitchFamily="18" charset="0"/>
            </a:endParaRPr>
          </a:p>
          <a:p>
            <a:pPr fontAlgn="base">
              <a:spcBef>
                <a:spcPct val="0"/>
              </a:spcBef>
              <a:spcAft>
                <a:spcPct val="0"/>
              </a:spcAft>
            </a:pPr>
            <a:r>
              <a:rPr lang="ru-RU" dirty="0" smtClean="0">
                <a:latin typeface="Times New Roman" pitchFamily="18" charset="0"/>
                <a:cs typeface="Times New Roman" pitchFamily="18" charset="0"/>
              </a:rPr>
              <a:t>эстетическое </a:t>
            </a:r>
            <a:r>
              <a:rPr lang="ru-RU" dirty="0">
                <a:latin typeface="Times New Roman" pitchFamily="18" charset="0"/>
                <a:cs typeface="Times New Roman" pitchFamily="18" charset="0"/>
              </a:rPr>
              <a:t>отношение человека к </a:t>
            </a:r>
            <a:r>
              <a:rPr lang="ru-RU" dirty="0" smtClean="0">
                <a:latin typeface="Times New Roman" pitchFamily="18" charset="0"/>
                <a:cs typeface="Times New Roman" pitchFamily="18" charset="0"/>
              </a:rPr>
              <a:t>миру</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fontAlgn="base">
              <a:spcBef>
                <a:spcPct val="0"/>
              </a:spcBef>
              <a:spcAft>
                <a:spcPct val="0"/>
              </a:spcAft>
            </a:pP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fontAlgn="base">
              <a:spcBef>
                <a:spcPct val="0"/>
              </a:spcBef>
              <a:spcAft>
                <a:spcPct val="0"/>
              </a:spcAft>
            </a:pPr>
            <a:r>
              <a:rPr lang="ru-RU" dirty="0" smtClean="0">
                <a:latin typeface="Times New Roman" pitchFamily="18" charset="0"/>
                <a:cs typeface="Times New Roman" pitchFamily="18" charset="0"/>
              </a:rPr>
              <a:t>   Архетип </a:t>
            </a:r>
            <a:r>
              <a:rPr lang="ru-RU" dirty="0">
                <a:latin typeface="Times New Roman" pitchFamily="18" charset="0"/>
                <a:cs typeface="Times New Roman" pitchFamily="18" charset="0"/>
              </a:rPr>
              <a:t>– это базовая матрица, «первичный образец», фундаментальный механизм, </a:t>
            </a:r>
            <a:endParaRPr lang="ru-RU" dirty="0" smtClean="0">
              <a:latin typeface="Times New Roman" pitchFamily="18" charset="0"/>
              <a:cs typeface="Times New Roman" pitchFamily="18" charset="0"/>
            </a:endParaRPr>
          </a:p>
          <a:p>
            <a:pPr fontAlgn="base">
              <a:spcBef>
                <a:spcPct val="0"/>
              </a:spcBef>
              <a:spcAft>
                <a:spcPct val="0"/>
              </a:spcAft>
            </a:pPr>
            <a:r>
              <a:rPr lang="ru-RU" dirty="0" smtClean="0">
                <a:latin typeface="Times New Roman" pitchFamily="18" charset="0"/>
                <a:cs typeface="Times New Roman" pitchFamily="18" charset="0"/>
              </a:rPr>
              <a:t>который </a:t>
            </a:r>
            <a:r>
              <a:rPr lang="ru-RU" dirty="0">
                <a:latin typeface="Times New Roman" pitchFamily="18" charset="0"/>
                <a:cs typeface="Times New Roman" pitchFamily="18" charset="0"/>
              </a:rPr>
              <a:t>проявляет себя неизменным на протяжении многих веков. </a:t>
            </a:r>
            <a:endParaRPr lang="ru-RU" dirty="0" smtClean="0">
              <a:latin typeface="Times New Roman" pitchFamily="18" charset="0"/>
              <a:cs typeface="Times New Roman" pitchFamily="18" charset="0"/>
            </a:endParaRPr>
          </a:p>
          <a:p>
            <a:pPr fontAlgn="base">
              <a:spcBef>
                <a:spcPct val="0"/>
              </a:spcBef>
              <a:spcAft>
                <a:spcPct val="0"/>
              </a:spcAft>
            </a:pPr>
            <a:r>
              <a:rPr lang="ru-RU" dirty="0" smtClean="0">
                <a:latin typeface="Times New Roman" pitchFamily="18" charset="0"/>
                <a:cs typeface="Times New Roman" pitchFamily="18" charset="0"/>
              </a:rPr>
              <a:t>Меняются </a:t>
            </a:r>
            <a:r>
              <a:rPr lang="ru-RU" dirty="0">
                <a:latin typeface="Times New Roman" pitchFamily="18" charset="0"/>
                <a:cs typeface="Times New Roman" pitchFamily="18" charset="0"/>
              </a:rPr>
              <a:t>культурные декорации, поколения, цивилизации, </a:t>
            </a:r>
            <a:endParaRPr lang="ru-RU" dirty="0" smtClean="0">
              <a:latin typeface="Times New Roman" pitchFamily="18" charset="0"/>
              <a:cs typeface="Times New Roman" pitchFamily="18" charset="0"/>
            </a:endParaRPr>
          </a:p>
          <a:p>
            <a:pPr fontAlgn="base">
              <a:spcBef>
                <a:spcPct val="0"/>
              </a:spcBef>
              <a:spcAft>
                <a:spcPct val="0"/>
              </a:spcAft>
            </a:pPr>
            <a:r>
              <a:rPr lang="ru-RU" dirty="0" smtClean="0">
                <a:latin typeface="Times New Roman" pitchFamily="18" charset="0"/>
                <a:cs typeface="Times New Roman" pitchFamily="18" charset="0"/>
              </a:rPr>
              <a:t>а </a:t>
            </a:r>
            <a:r>
              <a:rPr lang="ru-RU" dirty="0">
                <a:latin typeface="Times New Roman" pitchFamily="18" charset="0"/>
                <a:cs typeface="Times New Roman" pitchFamily="18" charset="0"/>
              </a:rPr>
              <a:t>действия архетипов остаются неизменными.</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F:\фоны\фоны\i.jpeg"/>
          <p:cNvPicPr>
            <a:picLocks noChangeAspect="1" noChangeArrowheads="1"/>
          </p:cNvPicPr>
          <p:nvPr/>
        </p:nvPicPr>
        <p:blipFill>
          <a:blip r:embed="rId2">
            <a:duotone>
              <a:schemeClr val="bg2">
                <a:shade val="45000"/>
                <a:satMod val="135000"/>
              </a:schemeClr>
              <a:prstClr val="white"/>
            </a:duotone>
          </a:blip>
          <a:srcRect/>
          <a:stretch>
            <a:fillRect/>
          </a:stretch>
        </p:blipFill>
        <p:spPr bwMode="auto">
          <a:xfrm>
            <a:off x="0" y="0"/>
            <a:ext cx="9144000" cy="6857999"/>
          </a:xfrm>
          <a:prstGeom prst="rect">
            <a:avLst/>
          </a:prstGeom>
          <a:noFill/>
        </p:spPr>
      </p:pic>
      <p:sp>
        <p:nvSpPr>
          <p:cNvPr id="18433" name="Rectangle 1"/>
          <p:cNvSpPr>
            <a:spLocks noChangeArrowheads="1"/>
          </p:cNvSpPr>
          <p:nvPr/>
        </p:nvSpPr>
        <p:spPr bwMode="auto">
          <a:xfrm>
            <a:off x="0" y="0"/>
            <a:ext cx="9091207" cy="92332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ru-RU" dirty="0" smtClean="0">
                <a:latin typeface="Times New Roman" pitchFamily="18" charset="0"/>
                <a:cs typeface="Times New Roman" pitchFamily="18" charset="0"/>
              </a:rPr>
              <a:t>   Как </a:t>
            </a:r>
            <a:r>
              <a:rPr lang="ru-RU" dirty="0">
                <a:latin typeface="Times New Roman" pitchFamily="18" charset="0"/>
                <a:cs typeface="Times New Roman" pitchFamily="18" charset="0"/>
              </a:rPr>
              <a:t>сложноорганизованные феномены, архетипы сразу не поддаются </a:t>
            </a:r>
            <a:r>
              <a:rPr lang="ru-RU" dirty="0" smtClean="0">
                <a:latin typeface="Times New Roman" pitchFamily="18" charset="0"/>
                <a:cs typeface="Times New Roman" pitchFamily="18" charset="0"/>
              </a:rPr>
              <a:t>логическому </a:t>
            </a:r>
          </a:p>
          <a:p>
            <a:pPr marL="0" marR="0" lvl="0" indent="0" algn="just" defTabSz="914400" rtl="0" eaLnBrk="1" fontAlgn="base" latinLnBrk="0" hangingPunct="1">
              <a:lnSpc>
                <a:spcPct val="100000"/>
              </a:lnSpc>
              <a:spcBef>
                <a:spcPct val="0"/>
              </a:spcBef>
              <a:spcAft>
                <a:spcPct val="0"/>
              </a:spcAft>
              <a:buClrTx/>
              <a:buSzTx/>
              <a:buFontTx/>
              <a:buNone/>
              <a:tabLst/>
            </a:pPr>
            <a:r>
              <a:rPr lang="ru-RU" dirty="0" smtClean="0">
                <a:latin typeface="Times New Roman" pitchFamily="18" charset="0"/>
                <a:cs typeface="Times New Roman" pitchFamily="18" charset="0"/>
              </a:rPr>
              <a:t>анализу</a:t>
            </a:r>
            <a:r>
              <a:rPr lang="ru-RU" dirty="0">
                <a:latin typeface="Times New Roman" pitchFamily="18" charset="0"/>
                <a:cs typeface="Times New Roman" pitchFamily="18" charset="0"/>
              </a:rPr>
              <a:t>, они «прячутся» за метафоры, чтобы наше несовершенное сознание </a:t>
            </a:r>
          </a:p>
          <a:p>
            <a:pPr marL="0" marR="0" lvl="0" indent="0" algn="just" defTabSz="914400" rtl="0" eaLnBrk="1" fontAlgn="base" latinLnBrk="0" hangingPunct="1">
              <a:lnSpc>
                <a:spcPct val="100000"/>
              </a:lnSpc>
              <a:spcBef>
                <a:spcPct val="0"/>
              </a:spcBef>
              <a:spcAft>
                <a:spcPct val="0"/>
              </a:spcAft>
              <a:buClrTx/>
              <a:buSzTx/>
              <a:buFontTx/>
              <a:buNone/>
              <a:tabLst/>
            </a:pPr>
            <a:r>
              <a:rPr lang="ru-RU" dirty="0">
                <a:latin typeface="Times New Roman" pitchFamily="18" charset="0"/>
                <a:cs typeface="Times New Roman" pitchFamily="18" charset="0"/>
              </a:rPr>
              <a:t>не исказило их сути. Именно благодаря действию архетипов мы часто говорим:</a:t>
            </a:r>
          </a:p>
          <a:p>
            <a:pPr marL="0" marR="0" lvl="0" indent="0" algn="just" defTabSz="914400" rtl="0" eaLnBrk="1" fontAlgn="base" latinLnBrk="0" hangingPunct="1">
              <a:lnSpc>
                <a:spcPct val="100000"/>
              </a:lnSpc>
              <a:spcBef>
                <a:spcPct val="0"/>
              </a:spcBef>
              <a:spcAft>
                <a:spcPct val="0"/>
              </a:spcAft>
              <a:buClrTx/>
              <a:buSzTx/>
              <a:buFontTx/>
              <a:buNone/>
              <a:tabLst/>
            </a:pPr>
            <a:r>
              <a:rPr lang="ru-RU" dirty="0">
                <a:latin typeface="Times New Roman" pitchFamily="18" charset="0"/>
                <a:cs typeface="Times New Roman" pitchFamily="18" charset="0"/>
              </a:rPr>
              <a:t> </a:t>
            </a:r>
            <a:r>
              <a:rPr lang="ru-RU" i="1" dirty="0">
                <a:latin typeface="Times New Roman" pitchFamily="18" charset="0"/>
                <a:cs typeface="Times New Roman" pitchFamily="18" charset="0"/>
              </a:rPr>
              <a:t>«В мире ничего существенного не меняется, только декорации подвижны». </a:t>
            </a:r>
          </a:p>
          <a:p>
            <a:pPr marL="0" marR="0" lvl="0" indent="0" algn="just" defTabSz="914400" rtl="0" eaLnBrk="1" fontAlgn="base" latinLnBrk="0" hangingPunct="1">
              <a:lnSpc>
                <a:spcPct val="100000"/>
              </a:lnSpc>
              <a:spcBef>
                <a:spcPct val="0"/>
              </a:spcBef>
              <a:spcAft>
                <a:spcPct val="0"/>
              </a:spcAft>
              <a:buClrTx/>
              <a:buSzTx/>
              <a:buFontTx/>
              <a:buNone/>
              <a:tabLst/>
            </a:pPr>
            <a:r>
              <a:rPr lang="ru-RU" dirty="0">
                <a:latin typeface="Times New Roman" pitchFamily="18" charset="0"/>
                <a:cs typeface="Times New Roman" pitchFamily="18" charset="0"/>
              </a:rPr>
              <a:t>Под декорациями в данном случае понимаются эпохи, смена стилей в архитектуре </a:t>
            </a:r>
          </a:p>
          <a:p>
            <a:pPr marL="0" marR="0" lvl="0" indent="0" algn="just" defTabSz="914400" rtl="0" eaLnBrk="1" fontAlgn="base" latinLnBrk="0" hangingPunct="1">
              <a:lnSpc>
                <a:spcPct val="100000"/>
              </a:lnSpc>
              <a:spcBef>
                <a:spcPct val="0"/>
              </a:spcBef>
              <a:spcAft>
                <a:spcPct val="0"/>
              </a:spcAft>
              <a:buClrTx/>
              <a:buSzTx/>
              <a:buFontTx/>
              <a:buNone/>
              <a:tabLst/>
            </a:pPr>
            <a:r>
              <a:rPr lang="ru-RU" dirty="0">
                <a:latin typeface="Times New Roman" pitchFamily="18" charset="0"/>
                <a:cs typeface="Times New Roman" pitchFamily="18" charset="0"/>
              </a:rPr>
              <a:t>и одежде, появление новых профессий и упразднение старых, изменение стилистики </a:t>
            </a:r>
          </a:p>
          <a:p>
            <a:pPr marL="0" marR="0" lvl="0" indent="0" algn="just" defTabSz="914400" rtl="0" eaLnBrk="1" fontAlgn="base" latinLnBrk="0" hangingPunct="1">
              <a:lnSpc>
                <a:spcPct val="100000"/>
              </a:lnSpc>
              <a:spcBef>
                <a:spcPct val="0"/>
              </a:spcBef>
              <a:spcAft>
                <a:spcPct val="0"/>
              </a:spcAft>
              <a:buClrTx/>
              <a:buSzTx/>
              <a:buFontTx/>
              <a:buNone/>
              <a:tabLst/>
            </a:pPr>
            <a:r>
              <a:rPr lang="ru-RU" dirty="0">
                <a:latin typeface="Times New Roman" pitchFamily="18" charset="0"/>
                <a:cs typeface="Times New Roman" pitchFamily="18" charset="0"/>
              </a:rPr>
              <a:t>речевых оборотов, появление новых «благ цивилизации» и прочее. Однако механизмы </a:t>
            </a:r>
          </a:p>
          <a:p>
            <a:pPr marL="0" marR="0" lvl="0" indent="0" algn="just" defTabSz="914400" rtl="0" eaLnBrk="1" fontAlgn="base" latinLnBrk="0" hangingPunct="1">
              <a:lnSpc>
                <a:spcPct val="100000"/>
              </a:lnSpc>
              <a:spcBef>
                <a:spcPct val="0"/>
              </a:spcBef>
              <a:spcAft>
                <a:spcPct val="0"/>
              </a:spcAft>
              <a:buClrTx/>
              <a:buSzTx/>
              <a:buFontTx/>
              <a:buNone/>
              <a:tabLst/>
            </a:pPr>
            <a:r>
              <a:rPr lang="ru-RU" dirty="0">
                <a:latin typeface="Times New Roman" pitchFamily="18" charset="0"/>
                <a:cs typeface="Times New Roman" pitchFamily="18" charset="0"/>
              </a:rPr>
              <a:t>возникновения конфликтов, сценарии поведения людей, законы смены эпох, механизмы </a:t>
            </a:r>
          </a:p>
          <a:p>
            <a:pPr marL="0" marR="0" lvl="0" indent="0" algn="just" defTabSz="914400" rtl="0" eaLnBrk="1" fontAlgn="base" latinLnBrk="0" hangingPunct="1">
              <a:lnSpc>
                <a:spcPct val="100000"/>
              </a:lnSpc>
              <a:spcBef>
                <a:spcPct val="0"/>
              </a:spcBef>
              <a:spcAft>
                <a:spcPct val="0"/>
              </a:spcAft>
              <a:buClrTx/>
              <a:buSzTx/>
              <a:buFontTx/>
              <a:buNone/>
              <a:tabLst/>
            </a:pPr>
            <a:r>
              <a:rPr lang="ru-RU" dirty="0">
                <a:latin typeface="Times New Roman" pitchFamily="18" charset="0"/>
                <a:cs typeface="Times New Roman" pitchFamily="18" charset="0"/>
              </a:rPr>
              <a:t>бытовых и </a:t>
            </a:r>
            <a:r>
              <a:rPr lang="ru-RU" dirty="0" err="1">
                <a:latin typeface="Times New Roman" pitchFamily="18" charset="0"/>
                <a:cs typeface="Times New Roman" pitchFamily="18" charset="0"/>
              </a:rPr>
              <a:t>внутриличностных</a:t>
            </a:r>
            <a:r>
              <a:rPr lang="ru-RU" dirty="0">
                <a:latin typeface="Times New Roman" pitchFamily="18" charset="0"/>
                <a:cs typeface="Times New Roman" pitchFamily="18" charset="0"/>
              </a:rPr>
              <a:t> проблем остаются неизменными. Так действуют архетипы.</a:t>
            </a:r>
          </a:p>
          <a:p>
            <a:pPr marL="0" marR="0" lvl="0" indent="0" algn="just" defTabSz="914400" rtl="0" eaLnBrk="1" fontAlgn="base" latinLnBrk="0" hangingPunct="1">
              <a:lnSpc>
                <a:spcPct val="100000"/>
              </a:lnSpc>
              <a:spcBef>
                <a:spcPct val="0"/>
              </a:spcBef>
              <a:spcAft>
                <a:spcPct val="0"/>
              </a:spcAft>
              <a:buClrTx/>
              <a:buSzTx/>
              <a:buFontTx/>
              <a:buNone/>
              <a:tabLst/>
            </a:pP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Изучая историю, всемирную и нашу личную, мы можем выявить действие неких сил,</a:t>
            </a:r>
          </a:p>
          <a:p>
            <a:pPr marL="0" marR="0" lvl="0" indent="0" algn="just" defTabSz="914400" rtl="0" eaLnBrk="1" fontAlgn="base" latinLnBrk="0" hangingPunct="1">
              <a:lnSpc>
                <a:spcPct val="100000"/>
              </a:lnSpc>
              <a:spcBef>
                <a:spcPct val="0"/>
              </a:spcBef>
              <a:spcAft>
                <a:spcPct val="0"/>
              </a:spcAft>
              <a:buClrTx/>
              <a:buSzTx/>
              <a:buFontTx/>
              <a:buNone/>
              <a:tabLst/>
            </a:pPr>
            <a:r>
              <a:rPr lang="ru-RU" dirty="0">
                <a:latin typeface="Times New Roman" pitchFamily="18" charset="0"/>
                <a:cs typeface="Times New Roman" pitchFamily="18" charset="0"/>
              </a:rPr>
              <a:t> общие закономерности. И таким образом выделить некоторые архетипы. </a:t>
            </a:r>
          </a:p>
          <a:p>
            <a:pPr lvl="0" algn="just" fontAlgn="base">
              <a:spcBef>
                <a:spcPct val="0"/>
              </a:spcBef>
              <a:spcAft>
                <a:spcPct val="0"/>
              </a:spcAft>
            </a:pPr>
            <a:r>
              <a:rPr lang="ru-RU" dirty="0">
                <a:latin typeface="Times New Roman" pitchFamily="18" charset="0"/>
                <a:cs typeface="Times New Roman" pitchFamily="18" charset="0"/>
              </a:rPr>
              <a:t>Надо сказать, что выделением архетипов занимаются многие исследователи. </a:t>
            </a:r>
          </a:p>
          <a:p>
            <a:pPr lvl="0" algn="just" fontAlgn="base">
              <a:spcBef>
                <a:spcPct val="0"/>
              </a:spcBef>
              <a:spcAft>
                <a:spcPct val="0"/>
              </a:spcAft>
            </a:pPr>
            <a:r>
              <a:rPr lang="ru-RU" dirty="0">
                <a:latin typeface="Times New Roman" pitchFamily="18" charset="0"/>
                <a:cs typeface="Times New Roman" pitchFamily="18" charset="0"/>
              </a:rPr>
              <a:t>Единой классификации архетипов не существует. Поэтому  у </a:t>
            </a:r>
            <a:r>
              <a:rPr lang="ru-RU" dirty="0" err="1">
                <a:latin typeface="Times New Roman" pitchFamily="18" charset="0"/>
                <a:cs typeface="Times New Roman" pitchFamily="18" charset="0"/>
              </a:rPr>
              <a:t>сказкотерапевтов</a:t>
            </a:r>
            <a:r>
              <a:rPr lang="ru-RU" dirty="0">
                <a:latin typeface="Times New Roman" pitchFamily="18" charset="0"/>
                <a:cs typeface="Times New Roman" pitchFamily="18" charset="0"/>
              </a:rPr>
              <a:t> </a:t>
            </a:r>
          </a:p>
          <a:p>
            <a:pPr algn="just"/>
            <a:r>
              <a:rPr lang="ru-RU" dirty="0">
                <a:latin typeface="Times New Roman" pitchFamily="18" charset="0"/>
                <a:cs typeface="Times New Roman" pitchFamily="18" charset="0"/>
              </a:rPr>
              <a:t>есть довольно большой простор для творческого поиска.</a:t>
            </a:r>
          </a:p>
          <a:p>
            <a:pPr algn="just"/>
            <a:r>
              <a:rPr lang="ru-RU" b="1" dirty="0" smtClean="0">
                <a:latin typeface="Times New Roman" pitchFamily="18" charset="0"/>
                <a:cs typeface="Times New Roman" pitchFamily="18" charset="0"/>
              </a:rPr>
              <a:t>    </a:t>
            </a:r>
            <a:r>
              <a:rPr lang="ru-RU" b="1" dirty="0">
                <a:solidFill>
                  <a:schemeClr val="tx2">
                    <a:lumMod val="75000"/>
                  </a:schemeClr>
                </a:solidFill>
                <a:latin typeface="Times New Roman" pitchFamily="18" charset="0"/>
                <a:cs typeface="Times New Roman" pitchFamily="18" charset="0"/>
              </a:rPr>
              <a:t>Мужской архетип </a:t>
            </a:r>
            <a:r>
              <a:rPr lang="ru-RU" dirty="0">
                <a:latin typeface="Times New Roman" pitchFamily="18" charset="0"/>
                <a:cs typeface="Times New Roman" pitchFamily="18" charset="0"/>
              </a:rPr>
              <a:t>– это древняя модель мужского поведения; </a:t>
            </a:r>
          </a:p>
          <a:p>
            <a:pPr algn="just"/>
            <a:r>
              <a:rPr lang="ru-RU" dirty="0">
                <a:latin typeface="Times New Roman" pitchFamily="18" charset="0"/>
                <a:cs typeface="Times New Roman" pitchFamily="18" charset="0"/>
              </a:rPr>
              <a:t>неизменный на протяжении веков способ мужской самореализации в социуме, </a:t>
            </a:r>
          </a:p>
          <a:p>
            <a:pPr algn="just"/>
            <a:r>
              <a:rPr lang="ru-RU" dirty="0">
                <a:latin typeface="Times New Roman" pitchFamily="18" charset="0"/>
                <a:cs typeface="Times New Roman" pitchFamily="18" charset="0"/>
              </a:rPr>
              <a:t>внешнем мире. Каждый архетип дает мужчине специфическую Силу,</a:t>
            </a:r>
          </a:p>
          <a:p>
            <a:pPr algn="just"/>
            <a:r>
              <a:rPr lang="ru-RU" dirty="0">
                <a:latin typeface="Times New Roman" pitchFamily="18" charset="0"/>
                <a:cs typeface="Times New Roman" pitchFamily="18" charset="0"/>
              </a:rPr>
              <a:t> особенности характера и базовую мотивацию. </a:t>
            </a:r>
          </a:p>
          <a:p>
            <a:pPr algn="just"/>
            <a:r>
              <a:rPr lang="ru-RU" dirty="0" smtClean="0">
                <a:latin typeface="Times New Roman" pitchFamily="18" charset="0"/>
                <a:cs typeface="Times New Roman" pitchFamily="18" charset="0"/>
              </a:rPr>
              <a:t>   </a:t>
            </a:r>
            <a:r>
              <a:rPr lang="ru-RU" u="sng" dirty="0" smtClean="0">
                <a:latin typeface="Times New Roman" pitchFamily="18" charset="0"/>
                <a:cs typeface="Times New Roman" pitchFamily="18" charset="0"/>
              </a:rPr>
              <a:t>Выделяют </a:t>
            </a:r>
            <a:r>
              <a:rPr lang="ru-RU" u="sng" dirty="0">
                <a:latin typeface="Times New Roman" pitchFamily="18" charset="0"/>
                <a:cs typeface="Times New Roman" pitchFamily="18" charset="0"/>
              </a:rPr>
              <a:t>семь основных мужских архетипов</a:t>
            </a:r>
            <a:r>
              <a:rPr lang="ru-RU" dirty="0">
                <a:latin typeface="Times New Roman" pitchFamily="18" charset="0"/>
                <a:cs typeface="Times New Roman" pitchFamily="18" charset="0"/>
              </a:rPr>
              <a:t>: Воин, Философ (учитель), </a:t>
            </a:r>
          </a:p>
          <a:p>
            <a:pPr algn="just"/>
            <a:r>
              <a:rPr lang="ru-RU" dirty="0">
                <a:latin typeface="Times New Roman" pitchFamily="18" charset="0"/>
                <a:cs typeface="Times New Roman" pitchFamily="18" charset="0"/>
              </a:rPr>
              <a:t>Купец (комбинатор), Крестьянин, Монарх, Монах, Слуга. Потому что во всех обществах, </a:t>
            </a:r>
          </a:p>
          <a:p>
            <a:pPr algn="just"/>
            <a:r>
              <a:rPr lang="ru-RU" dirty="0">
                <a:latin typeface="Times New Roman" pitchFamily="18" charset="0"/>
                <a:cs typeface="Times New Roman" pitchFamily="18" charset="0"/>
              </a:rPr>
              <a:t>во всех государственных строях среди мужчин всегда были воины, философы,</a:t>
            </a:r>
          </a:p>
          <a:p>
            <a:pPr algn="just"/>
            <a:r>
              <a:rPr lang="ru-RU" dirty="0">
                <a:latin typeface="Times New Roman" pitchFamily="18" charset="0"/>
                <a:cs typeface="Times New Roman" pitchFamily="18" charset="0"/>
              </a:rPr>
              <a:t> купцы (предприниматели), крестьяне, монархи (правители, лидеры),</a:t>
            </a:r>
          </a:p>
          <a:p>
            <a:pPr algn="just"/>
            <a:r>
              <a:rPr lang="ru-RU" dirty="0">
                <a:latin typeface="Times New Roman" pitchFamily="18" charset="0"/>
                <a:cs typeface="Times New Roman" pitchFamily="18" charset="0"/>
              </a:rPr>
              <a:t> монахи (отшельники, юродивые, посвященные) и рабы, слуги, исполнители.</a:t>
            </a:r>
          </a:p>
          <a:p>
            <a:pPr lvl="0" fontAlgn="base">
              <a:spcBef>
                <a:spcPct val="0"/>
              </a:spcBef>
              <a:spcAft>
                <a:spcPct val="0"/>
              </a:spcAft>
            </a:pPr>
            <a:endParaRPr kumimoji="0" lang="ru-RU"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dirty="0">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dirty="0">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dirty="0">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dirty="0">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F:\фоны\фоны\i.jpeg"/>
          <p:cNvPicPr>
            <a:picLocks noChangeAspect="1" noChangeArrowheads="1"/>
          </p:cNvPicPr>
          <p:nvPr/>
        </p:nvPicPr>
        <p:blipFill>
          <a:blip r:embed="rId2"/>
          <a:srcRect/>
          <a:stretch>
            <a:fillRect/>
          </a:stretch>
        </p:blipFill>
        <p:spPr bwMode="auto">
          <a:xfrm>
            <a:off x="0" y="0"/>
            <a:ext cx="9144000" cy="6857999"/>
          </a:xfrm>
          <a:prstGeom prst="rect">
            <a:avLst/>
          </a:prstGeom>
          <a:noFill/>
        </p:spPr>
      </p:pic>
      <p:sp>
        <p:nvSpPr>
          <p:cNvPr id="3" name="Прямоугольник 2"/>
          <p:cNvSpPr/>
          <p:nvPr/>
        </p:nvSpPr>
        <p:spPr>
          <a:xfrm>
            <a:off x="4714876" y="500042"/>
            <a:ext cx="4429124" cy="5632311"/>
          </a:xfrm>
          <a:prstGeom prst="rect">
            <a:avLst/>
          </a:prstGeom>
        </p:spPr>
        <p:txBody>
          <a:bodyPr wrap="square">
            <a:spAutoFit/>
          </a:bodyPr>
          <a:lstStyle/>
          <a:p>
            <a:r>
              <a:rPr lang="ru-RU" b="1" dirty="0" smtClean="0">
                <a:latin typeface="Times New Roman" pitchFamily="18" charset="0"/>
                <a:cs typeface="Times New Roman" pitchFamily="18" charset="0"/>
              </a:rPr>
              <a:t>Воин – формирует в мужчине желание бороться и побеждать, провоцировать конфликт и активно действовать в нем, захватывать новые территории. Основные состояния Воина – возбуждение и торможение. Либо он дерется, либо активно расслабляется (причем женщинам совсем не нравится КАК он это делает). Архетип Воина – основной источник мужской агрессии, злости, ярости. Если мужчина не имеет нормальных способов </a:t>
            </a:r>
            <a:r>
              <a:rPr lang="ru-RU" b="1" dirty="0" err="1" smtClean="0">
                <a:latin typeface="Times New Roman" pitchFamily="18" charset="0"/>
                <a:cs typeface="Times New Roman" pitchFamily="18" charset="0"/>
              </a:rPr>
              <a:t>отреагирования</a:t>
            </a:r>
            <a:r>
              <a:rPr lang="ru-RU" b="1" dirty="0" smtClean="0">
                <a:latin typeface="Times New Roman" pitchFamily="18" charset="0"/>
                <a:cs typeface="Times New Roman" pitchFamily="18" charset="0"/>
              </a:rPr>
              <a:t> агрессии Воина (спорт, например, ссоры с конкурентами, начальством или просто </a:t>
            </a:r>
            <a:r>
              <a:rPr lang="ru-RU" b="1" dirty="0" err="1" smtClean="0">
                <a:latin typeface="Times New Roman" pitchFamily="18" charset="0"/>
                <a:cs typeface="Times New Roman" pitchFamily="18" charset="0"/>
              </a:rPr>
              <a:t>дураками</a:t>
            </a:r>
            <a:r>
              <a:rPr lang="ru-RU" b="1" dirty="0" smtClean="0">
                <a:latin typeface="Times New Roman" pitchFamily="18" charset="0"/>
                <a:cs typeface="Times New Roman" pitchFamily="18" charset="0"/>
              </a:rPr>
              <a:t>), он будет невыносим в обыденной жизни. Гармоничный Воин в мужчине дает возможность женщине почувствовать себя защищенной, - он будет оберегать, охранять и приносить к ее ногам военные трофеи.</a:t>
            </a:r>
            <a:endParaRPr lang="ru-RU" b="1" dirty="0">
              <a:latin typeface="Times New Roman" pitchFamily="18" charset="0"/>
              <a:cs typeface="Times New Roman" pitchFamily="18" charset="0"/>
            </a:endParaRPr>
          </a:p>
        </p:txBody>
      </p:sp>
      <p:pic>
        <p:nvPicPr>
          <p:cNvPr id="4" name="Рисунок 3" descr="Heritage of the Scythian - Sarmatians - Alans - Ossetians: &amp;Kcy;&amp;ocy;&amp;rcy;&amp;ocy;&amp;lcy;&amp;softcy; &amp;Acy;&amp;rcy;&amp;tcy;&amp;ucy;&amp;rcy; (KING ARTHUR)"/>
          <p:cNvPicPr/>
          <p:nvPr/>
        </p:nvPicPr>
        <p:blipFill>
          <a:blip r:embed="rId3"/>
          <a:srcRect/>
          <a:stretch>
            <a:fillRect/>
          </a:stretch>
        </p:blipFill>
        <p:spPr bwMode="auto">
          <a:xfrm>
            <a:off x="214282" y="571480"/>
            <a:ext cx="4357718" cy="57150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фоны\фоны\i.jpeg"/>
          <p:cNvPicPr>
            <a:picLocks noChangeAspect="1" noChangeArrowheads="1"/>
          </p:cNvPicPr>
          <p:nvPr/>
        </p:nvPicPr>
        <p:blipFill>
          <a:blip r:embed="rId2">
            <a:duotone>
              <a:schemeClr val="accent4">
                <a:shade val="45000"/>
                <a:satMod val="135000"/>
              </a:schemeClr>
              <a:prstClr val="white"/>
            </a:duotone>
          </a:blip>
          <a:srcRect/>
          <a:stretch>
            <a:fillRect/>
          </a:stretch>
        </p:blipFill>
        <p:spPr bwMode="auto">
          <a:xfrm>
            <a:off x="0" y="0"/>
            <a:ext cx="9144000" cy="6857999"/>
          </a:xfrm>
          <a:prstGeom prst="rect">
            <a:avLst/>
          </a:prstGeom>
          <a:noFill/>
        </p:spPr>
      </p:pic>
      <p:pic>
        <p:nvPicPr>
          <p:cNvPr id="2" name="Рисунок 1" descr="Create Your Hero: Character Archetypes"/>
          <p:cNvPicPr>
            <a:picLocks/>
          </p:cNvPicPr>
          <p:nvPr/>
        </p:nvPicPr>
        <p:blipFill>
          <a:blip r:embed="rId3"/>
          <a:srcRect l="25000" t="16057" r="13235" b="16057"/>
          <a:stretch>
            <a:fillRect/>
          </a:stretch>
        </p:blipFill>
        <p:spPr bwMode="auto">
          <a:xfrm>
            <a:off x="214282" y="500042"/>
            <a:ext cx="3786214" cy="54292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Прямоугольник 2"/>
          <p:cNvSpPr/>
          <p:nvPr/>
        </p:nvSpPr>
        <p:spPr>
          <a:xfrm>
            <a:off x="4071934" y="2500306"/>
            <a:ext cx="4786346" cy="3970318"/>
          </a:xfrm>
          <a:prstGeom prst="rect">
            <a:avLst/>
          </a:prstGeom>
        </p:spPr>
        <p:txBody>
          <a:bodyPr wrap="square">
            <a:spAutoFit/>
          </a:bodyPr>
          <a:lstStyle/>
          <a:p>
            <a:r>
              <a:rPr lang="ru-RU" b="1" dirty="0">
                <a:latin typeface="Times New Roman" pitchFamily="18" charset="0"/>
                <a:cs typeface="Times New Roman" pitchFamily="18" charset="0"/>
              </a:rPr>
              <a:t>Философ </a:t>
            </a:r>
            <a:r>
              <a:rPr lang="ru-RU" dirty="0">
                <a:latin typeface="Times New Roman" pitchFamily="18" charset="0"/>
                <a:cs typeface="Times New Roman" pitchFamily="18" charset="0"/>
              </a:rPr>
              <a:t>– формирует в мужчине стремление познать истину и передать это знание другим. Благодаря Философу мужчина стремится получить образование (и не одно!), создать СВОЮ ТЕОРИЮ, объясняющую устройство мира и человеческих отношений, а также рассказать об этом многим. Теневая сторона Философа проявляется в косности суждений, болезненной привязанности к своим взглядам, негибкости позиции. Гармоничный Философ делает мужчину мудрым, терпимым, дает дар слова, способность к наблюдению и созерцанию. Гармоничный Философ позволяет мужчине быть мудрым отцом.</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фоны\фоны\i.jpeg"/>
          <p:cNvPicPr>
            <a:picLocks noChangeAspect="1" noChangeArrowheads="1"/>
          </p:cNvPicPr>
          <p:nvPr/>
        </p:nvPicPr>
        <p:blipFill>
          <a:blip r:embed="rId2">
            <a:duotone>
              <a:schemeClr val="accent1">
                <a:shade val="45000"/>
                <a:satMod val="135000"/>
              </a:schemeClr>
              <a:prstClr val="white"/>
            </a:duotone>
          </a:blip>
          <a:srcRect/>
          <a:stretch>
            <a:fillRect/>
          </a:stretch>
        </p:blipFill>
        <p:spPr bwMode="auto">
          <a:xfrm>
            <a:off x="0" y="0"/>
            <a:ext cx="9144000" cy="6857999"/>
          </a:xfrm>
          <a:prstGeom prst="rect">
            <a:avLst/>
          </a:prstGeom>
          <a:noFill/>
        </p:spPr>
      </p:pic>
      <p:pic>
        <p:nvPicPr>
          <p:cNvPr id="2" name="Рисунок 1" descr="Archetypen der Seele - Workshop Maha Vidya Yoga"/>
          <p:cNvPicPr/>
          <p:nvPr/>
        </p:nvPicPr>
        <p:blipFill>
          <a:blip r:embed="rId3"/>
          <a:srcRect l="20455" t="16406" r="18181" b="17969"/>
          <a:stretch>
            <a:fillRect/>
          </a:stretch>
        </p:blipFill>
        <p:spPr bwMode="auto">
          <a:xfrm>
            <a:off x="428596" y="285728"/>
            <a:ext cx="2571768" cy="4000528"/>
          </a:xfrm>
          <a:prstGeom prst="rect">
            <a:avLst/>
          </a:prstGeom>
          <a:noFill/>
          <a:ln w="9525">
            <a:noFill/>
            <a:miter lim="800000"/>
            <a:headEnd/>
            <a:tailEnd/>
          </a:ln>
        </p:spPr>
      </p:pic>
      <p:sp>
        <p:nvSpPr>
          <p:cNvPr id="21505" name="Rectangle 1"/>
          <p:cNvSpPr>
            <a:spLocks noChangeArrowheads="1"/>
          </p:cNvSpPr>
          <p:nvPr/>
        </p:nvSpPr>
        <p:spPr bwMode="auto">
          <a:xfrm>
            <a:off x="3214678" y="285728"/>
            <a:ext cx="5572164"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pitchFamily="34" charset="0"/>
                <a:ea typeface="MS ??"/>
                <a:cs typeface="Times New Roman" pitchFamily="18" charset="0"/>
              </a:rPr>
              <a:t>Монах </a:t>
            </a:r>
            <a:r>
              <a:rPr kumimoji="0" lang="ru-RU" b="0" i="0" u="none" strike="noStrike" cap="none" normalizeH="0" baseline="0" dirty="0" smtClean="0">
                <a:ln>
                  <a:noFill/>
                </a:ln>
                <a:solidFill>
                  <a:schemeClr val="tx1"/>
                </a:solidFill>
                <a:effectLst/>
                <a:latin typeface="Arial" pitchFamily="34" charset="0"/>
                <a:ea typeface="MS ??"/>
                <a:cs typeface="Times New Roman" pitchFamily="18" charset="0"/>
              </a:rPr>
              <a:t>– формирует в мужчине самодостаточность, желание жить уединенно, стремление служить высокой красивой Идее. Архетип Монаха дает мужчине силу самоограничения, воздержания. Существует немало легенд о воинах-одиночках. В тех героях помимо архетипа Воина был сильно выражен архетип Монаха. Теневая сторона этого архетипа делает мужчину замкнутым, недоверчивым, нелюдимым, обесценивающим красивые достойные идеи. Гармоничный Монах дает мужчине вдохновение служить высокой идее (</a:t>
            </a:r>
            <a:r>
              <a:rPr kumimoji="0" lang="ru-RU" b="0" i="0" u="none" strike="noStrike" cap="none" normalizeH="0" baseline="0" dirty="0" err="1" smtClean="0">
                <a:ln>
                  <a:noFill/>
                </a:ln>
                <a:solidFill>
                  <a:schemeClr val="tx1"/>
                </a:solidFill>
                <a:effectLst/>
                <a:latin typeface="Arial" pitchFamily="34" charset="0"/>
                <a:ea typeface="MS ??"/>
                <a:cs typeface="Times New Roman" pitchFamily="18" charset="0"/>
              </a:rPr>
              <a:t>идее</a:t>
            </a:r>
            <a:r>
              <a:rPr kumimoji="0" lang="ru-RU" b="0" i="0" u="none" strike="noStrike" cap="none" normalizeH="0" baseline="0" dirty="0" smtClean="0">
                <a:ln>
                  <a:noFill/>
                </a:ln>
                <a:solidFill>
                  <a:schemeClr val="tx1"/>
                </a:solidFill>
                <a:effectLst/>
                <a:latin typeface="Arial" pitchFamily="34" charset="0"/>
                <a:ea typeface="MS ??"/>
                <a:cs typeface="Times New Roman" pitchFamily="18" charset="0"/>
              </a:rPr>
              <a:t> Бога, всеобщего блага, мира во всем мире и пр.), внутреннюю и внешнюю дисциплинированность, самодостаточность.</a:t>
            </a:r>
            <a:endParaRPr kumimoji="0" lang="ru-RU"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F:\фоны\фоны\i.jpe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0" y="0"/>
            <a:ext cx="9144000" cy="6857999"/>
          </a:xfrm>
          <a:prstGeom prst="rect">
            <a:avLst/>
          </a:prstGeom>
          <a:noFill/>
        </p:spPr>
      </p:pic>
      <p:pic>
        <p:nvPicPr>
          <p:cNvPr id="3" name="Рисунок 2" descr="Остап Бендер-Сергей Юрский"/>
          <p:cNvPicPr/>
          <p:nvPr/>
        </p:nvPicPr>
        <p:blipFill>
          <a:blip r:embed="rId4"/>
          <a:srcRect l="8197" r="24591" b="-3704"/>
          <a:stretch>
            <a:fillRect/>
          </a:stretch>
        </p:blipFill>
        <p:spPr bwMode="auto">
          <a:xfrm>
            <a:off x="0" y="428604"/>
            <a:ext cx="2928926" cy="4000504"/>
          </a:xfrm>
          <a:prstGeom prst="rect">
            <a:avLst/>
          </a:prstGeom>
          <a:noFill/>
          <a:ln w="9525">
            <a:noFill/>
            <a:miter lim="800000"/>
            <a:headEnd/>
            <a:tailEnd/>
          </a:ln>
        </p:spPr>
      </p:pic>
      <p:sp>
        <p:nvSpPr>
          <p:cNvPr id="23553" name="Rectangle 1"/>
          <p:cNvSpPr>
            <a:spLocks noChangeArrowheads="1"/>
          </p:cNvSpPr>
          <p:nvPr/>
        </p:nvSpPr>
        <p:spPr bwMode="auto">
          <a:xfrm>
            <a:off x="2928926" y="0"/>
            <a:ext cx="3500462" cy="84638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Arial" pitchFamily="34" charset="0"/>
                <a:ea typeface="MS ??"/>
                <a:cs typeface="Times New Roman" pitchFamily="18" charset="0"/>
              </a:rPr>
              <a:t>Купец</a:t>
            </a:r>
            <a:r>
              <a:rPr kumimoji="0" lang="ru-RU" sz="1600" b="0" i="0" u="none" strike="noStrike" cap="none" normalizeH="0" baseline="0" dirty="0" smtClean="0">
                <a:ln>
                  <a:noFill/>
                </a:ln>
                <a:solidFill>
                  <a:schemeClr val="tx1"/>
                </a:solidFill>
                <a:effectLst/>
                <a:latin typeface="Arial" pitchFamily="34" charset="0"/>
                <a:ea typeface="MS ??"/>
                <a:cs typeface="Times New Roman" pitchFamily="18" charset="0"/>
              </a:rPr>
              <a:t> – формирует в мужчине тягу к приключениям, риску, авантюрам, дает прекрасные коммуникативные способности и творческое мышление. Архетип Купца помогает мужчине находить подход и общий язык с разными людьми, манипулировать ими, подводить к нужному для себя решению. Сильный архетип Купца делает мужчину ВЕЛИКИМ КОМБИНАТОРОМ. В его голове существует одновременно множество вариантов решения одной задачи. Теневая сторона Купца проявляется в стремлении манипулировать людьми, чрезмерной тяге к риску, азартным играм,</a:t>
            </a:r>
            <a:r>
              <a:rPr kumimoji="0" lang="ru-RU" sz="1600" b="0" i="0" u="none" strike="noStrike" cap="none" normalizeH="0" dirty="0" smtClean="0">
                <a:ln>
                  <a:noFill/>
                </a:ln>
                <a:solidFill>
                  <a:schemeClr val="tx1"/>
                </a:solidFill>
                <a:effectLst/>
                <a:latin typeface="Arial" pitchFamily="34" charset="0"/>
                <a:ea typeface="MS ??"/>
                <a:cs typeface="Times New Roman" pitchFamily="18" charset="0"/>
              </a:rPr>
              <a:t> </a:t>
            </a:r>
            <a:r>
              <a:rPr kumimoji="0" lang="ru-RU" sz="1600" b="0" i="0" u="none" strike="noStrike" cap="none" normalizeH="0" baseline="0" dirty="0" smtClean="0">
                <a:ln>
                  <a:noFill/>
                </a:ln>
                <a:solidFill>
                  <a:schemeClr val="tx1"/>
                </a:solidFill>
                <a:effectLst/>
                <a:latin typeface="Arial" pitchFamily="34" charset="0"/>
                <a:ea typeface="MS ??"/>
                <a:cs typeface="Times New Roman" pitchFamily="18" charset="0"/>
              </a:rPr>
              <a:t>экстремальным состояниям. Гармоничный Купец формирует в мужчине превосходного «Охотника». Кроме того, гармонично развитый архетип Купца по-настоящему притягивает к мужчине деньги.</a:t>
            </a:r>
          </a:p>
          <a:p>
            <a:pPr marL="0" marR="0" lvl="0" indent="457200" algn="just" defTabSz="914400" rtl="0" eaLnBrk="1" fontAlgn="base" latinLnBrk="0" hangingPunct="1">
              <a:lnSpc>
                <a:spcPct val="100000"/>
              </a:lnSpc>
              <a:spcBef>
                <a:spcPct val="0"/>
              </a:spcBef>
              <a:spcAft>
                <a:spcPct val="0"/>
              </a:spcAft>
              <a:buClrTx/>
              <a:buSzTx/>
              <a:buFontTx/>
              <a:buNone/>
              <a:tabLst/>
            </a:pPr>
            <a:endParaRPr lang="ru-RU" sz="1600" dirty="0">
              <a:latin typeface="Arial" pitchFamily="34" charset="0"/>
              <a:ea typeface="MS ??"/>
              <a:cs typeface="Times New Roman" pitchFamily="18" charset="0"/>
            </a:endParaRPr>
          </a:p>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Arial" pitchFamily="34" charset="0"/>
              <a:ea typeface="MS ??"/>
              <a:cs typeface="Times New Roman" pitchFamily="18" charset="0"/>
            </a:endParaRPr>
          </a:p>
          <a:p>
            <a:pPr marL="0" marR="0" lvl="0" indent="457200" algn="just" defTabSz="914400" rtl="0" eaLnBrk="1" fontAlgn="base" latinLnBrk="0" hangingPunct="1">
              <a:lnSpc>
                <a:spcPct val="100000"/>
              </a:lnSpc>
              <a:spcBef>
                <a:spcPct val="0"/>
              </a:spcBef>
              <a:spcAft>
                <a:spcPct val="0"/>
              </a:spcAft>
              <a:buClrTx/>
              <a:buSzTx/>
              <a:buFontTx/>
              <a:buNone/>
              <a:tabLst/>
            </a:pPr>
            <a:endParaRPr lang="ru-RU" sz="1600" dirty="0">
              <a:latin typeface="Arial" pitchFamily="34" charset="0"/>
              <a:ea typeface="MS ??"/>
              <a:cs typeface="Times New Roman" pitchFamily="18" charset="0"/>
            </a:endParaRPr>
          </a:p>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Arial" pitchFamily="34" charset="0"/>
              <a:ea typeface="MS ??"/>
              <a:cs typeface="Times New Roman" pitchFamily="18" charset="0"/>
            </a:endParaRPr>
          </a:p>
          <a:p>
            <a:pPr marL="0" marR="0" lvl="0" indent="457200" algn="just" defTabSz="914400" rtl="0" eaLnBrk="1" fontAlgn="base" latinLnBrk="0" hangingPunct="1">
              <a:lnSpc>
                <a:spcPct val="100000"/>
              </a:lnSpc>
              <a:spcBef>
                <a:spcPct val="0"/>
              </a:spcBef>
              <a:spcAft>
                <a:spcPct val="0"/>
              </a:spcAft>
              <a:buClrTx/>
              <a:buSzTx/>
              <a:buFontTx/>
              <a:buNone/>
              <a:tabLst/>
            </a:pPr>
            <a:endParaRPr lang="ru-RU" sz="1600" dirty="0">
              <a:latin typeface="Arial" pitchFamily="34" charset="0"/>
              <a:ea typeface="MS ??"/>
              <a:cs typeface="Times New Roman" pitchFamily="18" charset="0"/>
            </a:endParaRPr>
          </a:p>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Arial" pitchFamily="34" charset="0"/>
              <a:ea typeface="MS ??"/>
              <a:cs typeface="Times New Roman" pitchFamily="18" charset="0"/>
            </a:endParaRPr>
          </a:p>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Arial" pitchFamily="34" charset="0"/>
              <a:ea typeface="MS ??"/>
              <a:cs typeface="Times New Roman" pitchFamily="18" charset="0"/>
            </a:endParaRPr>
          </a:p>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Arial" pitchFamily="34" charset="0"/>
            </a:endParaRPr>
          </a:p>
        </p:txBody>
      </p:sp>
      <p:pic>
        <p:nvPicPr>
          <p:cNvPr id="5" name="Рисунок 4" descr="http://cs413730.vk.me/v413730212/68d6/IQlTem3ilgk.jpg"/>
          <p:cNvPicPr/>
          <p:nvPr/>
        </p:nvPicPr>
        <p:blipFill>
          <a:blip r:embed="rId5"/>
          <a:srcRect l="23881" t="1400" r="19403" b="7649"/>
          <a:stretch>
            <a:fillRect/>
          </a:stretch>
        </p:blipFill>
        <p:spPr bwMode="auto">
          <a:xfrm>
            <a:off x="6429356" y="2214530"/>
            <a:ext cx="2714644" cy="46434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фоны\фоны\i.jpeg"/>
          <p:cNvPicPr>
            <a:picLocks noChangeAspect="1" noChangeArrowheads="1"/>
          </p:cNvPicPr>
          <p:nvPr/>
        </p:nvPicPr>
        <p:blipFill>
          <a:blip r:embed="rId2">
            <a:duotone>
              <a:schemeClr val="accent6">
                <a:shade val="45000"/>
                <a:satMod val="135000"/>
              </a:schemeClr>
              <a:prstClr val="white"/>
            </a:duotone>
          </a:blip>
          <a:srcRect/>
          <a:stretch>
            <a:fillRect/>
          </a:stretch>
        </p:blipFill>
        <p:spPr bwMode="auto">
          <a:xfrm>
            <a:off x="0" y="0"/>
            <a:ext cx="9144000" cy="6857999"/>
          </a:xfrm>
          <a:prstGeom prst="rect">
            <a:avLst/>
          </a:prstGeom>
          <a:noFill/>
        </p:spPr>
      </p:pic>
      <p:pic>
        <p:nvPicPr>
          <p:cNvPr id="2" name="Рисунок 1" descr="C) stat24 / &amp;pcy;&amp;ocy;&amp;dcy;&amp;scy;&amp;tcy;&amp;rcy;&amp;acy;&amp;ncy;&amp;icy;&amp;tscy;&amp;ycy; --script type=&quot;text/javascript&quot;!--document.writeln(''+'scr'+'ipt type=&quot;text/javascript&quot; src=&quot;http://ru4."/>
          <p:cNvPicPr/>
          <p:nvPr/>
        </p:nvPicPr>
        <p:blipFill>
          <a:blip r:embed="rId3"/>
          <a:srcRect l="18919" t="3296"/>
          <a:stretch>
            <a:fillRect/>
          </a:stretch>
        </p:blipFill>
        <p:spPr bwMode="auto">
          <a:xfrm>
            <a:off x="4857752" y="214290"/>
            <a:ext cx="4286248" cy="6286543"/>
          </a:xfrm>
          <a:prstGeom prst="rect">
            <a:avLst/>
          </a:prstGeom>
          <a:noFill/>
          <a:ln w="9525">
            <a:noFill/>
            <a:miter lim="800000"/>
            <a:headEnd/>
            <a:tailEnd/>
          </a:ln>
        </p:spPr>
      </p:pic>
      <p:sp>
        <p:nvSpPr>
          <p:cNvPr id="27649" name="Rectangle 1"/>
          <p:cNvSpPr>
            <a:spLocks noChangeArrowheads="1"/>
          </p:cNvSpPr>
          <p:nvPr/>
        </p:nvSpPr>
        <p:spPr bwMode="auto">
          <a:xfrm>
            <a:off x="214282" y="642918"/>
            <a:ext cx="4429156"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Arial" pitchFamily="34" charset="0"/>
                <a:ea typeface="MS ??"/>
                <a:cs typeface="Times New Roman" pitchFamily="18" charset="0"/>
              </a:rPr>
              <a:t>Крестьянин - </a:t>
            </a:r>
            <a:r>
              <a:rPr kumimoji="0" lang="ru-RU" sz="1600" b="0" i="0" u="none" strike="noStrike" cap="none" normalizeH="0" baseline="0" dirty="0" smtClean="0">
                <a:ln>
                  <a:noFill/>
                </a:ln>
                <a:solidFill>
                  <a:schemeClr val="tx1"/>
                </a:solidFill>
                <a:effectLst/>
                <a:latin typeface="Arial" pitchFamily="34" charset="0"/>
                <a:ea typeface="MS ??"/>
                <a:cs typeface="Times New Roman" pitchFamily="18" charset="0"/>
              </a:rPr>
              <a:t>формирует в мужчине стремление к стабильной, хорошо отлаженной жизни. Именно архетип Крестьянина в мужчине говорит: «Главное, что ты должен – это построить дом, посадить дерево и вырастить сына. В этом случае твою жизнь можно назвать удавшейся. Не надо хватать звезд с неба, довольствуйся тем, что имеешь, и не упускай шанса это преумножить!» Крестьянин помогает мужчине делать запасы, заботиться о потомстве, быть бережливым, прагматичным, дальновидным. Теневая сторона Крестьянина проявляется в жадности, эгоистичном прагматизме, привязанности к материальным ценностям. Гармоничный Крестьянин помогает мужчине грамотно обращаться с деньгами, планировать доходы  и расходы, усиливает природное чутье.</a:t>
            </a:r>
            <a:endParaRPr kumimoji="0" lang="ru-RU" sz="16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фоны\фоны\i.jpeg"/>
          <p:cNvPicPr>
            <a:picLocks noChangeAspect="1" noChangeArrowheads="1"/>
          </p:cNvPicPr>
          <p:nvPr/>
        </p:nvPicPr>
        <p:blipFill>
          <a:blip r:embed="rId2">
            <a:duotone>
              <a:schemeClr val="accent2">
                <a:shade val="45000"/>
                <a:satMod val="135000"/>
              </a:schemeClr>
              <a:prstClr val="white"/>
            </a:duotone>
          </a:blip>
          <a:srcRect/>
          <a:stretch>
            <a:fillRect/>
          </a:stretch>
        </p:blipFill>
        <p:spPr bwMode="auto">
          <a:xfrm>
            <a:off x="0" y="0"/>
            <a:ext cx="9144000" cy="6857999"/>
          </a:xfrm>
          <a:prstGeom prst="rect">
            <a:avLst/>
          </a:prstGeom>
          <a:noFill/>
        </p:spPr>
      </p:pic>
      <p:pic>
        <p:nvPicPr>
          <p:cNvPr id="2" name="Рисунок 1" descr="&amp;CHcy;&amp;iecy;&amp;rcy;&amp;ncy;&amp;ocy;&amp;kcy;&amp;ncy;&amp;icy;&amp;zhcy;&amp;ncy;&amp;icy;&amp;tscy;&amp;acy; * &amp;Pcy;&amp;rcy;&amp;ocy;&amp;scy;&amp;mcy;&amp;ocy;&amp;tcy;&amp;rcy; &amp;tcy;&amp;iecy;&amp;mcy;&amp;ycy; - &amp;Pcy;&amp;scy;&amp;icy;&amp;khcy;&amp;ocy;&amp;pcy;&amp;ocy;&amp;zcy;&amp;ncy;&amp;acy;&amp;vcy;&amp;acy;&amp;tcy;&amp;iecy;&amp;lcy;&amp;softcy;&amp;ncy;&amp;ycy;&amp;iecy; &amp;vcy;&amp;ocy;&amp;zcy;&amp;mcy;&amp;ocy;&amp;zhcy;&amp;ncy;&amp;ocy;&amp;scy;&amp;tcy;&amp;icy; &amp;kcy;&amp;acy;&amp;rcy;&amp;tcy; &amp;Tcy;&amp;acy;&amp;rcy;&amp;ocy;."/>
          <p:cNvPicPr/>
          <p:nvPr/>
        </p:nvPicPr>
        <p:blipFill>
          <a:blip r:embed="rId3"/>
          <a:srcRect l="11945" t="17595" r="11945" b="19327"/>
          <a:stretch>
            <a:fillRect/>
          </a:stretch>
        </p:blipFill>
        <p:spPr bwMode="auto">
          <a:xfrm>
            <a:off x="3071802" y="0"/>
            <a:ext cx="3429024" cy="4286280"/>
          </a:xfrm>
          <a:prstGeom prst="rect">
            <a:avLst/>
          </a:prstGeom>
          <a:noFill/>
          <a:ln w="9525">
            <a:noFill/>
            <a:miter lim="800000"/>
            <a:headEnd/>
            <a:tailEnd/>
          </a:ln>
        </p:spPr>
      </p:pic>
      <p:sp>
        <p:nvSpPr>
          <p:cNvPr id="3" name="Прямоугольник 2"/>
          <p:cNvSpPr/>
          <p:nvPr/>
        </p:nvSpPr>
        <p:spPr>
          <a:xfrm>
            <a:off x="0" y="4272677"/>
            <a:ext cx="9144000" cy="2585323"/>
          </a:xfrm>
          <a:prstGeom prst="rect">
            <a:avLst/>
          </a:prstGeom>
        </p:spPr>
        <p:txBody>
          <a:bodyPr wrap="square">
            <a:spAutoFit/>
          </a:bodyPr>
          <a:lstStyle/>
          <a:p>
            <a:r>
              <a:rPr lang="ru-RU" b="1" dirty="0"/>
              <a:t>Монарх </a:t>
            </a:r>
            <a:r>
              <a:rPr lang="ru-RU" dirty="0"/>
              <a:t>– формирует в мужчине стремление к власти, первенству, доминированию во всем. Теневая сторона Монарха может сделать мужчину деспотичным, авторитарным, жестоким, самовлюбленным, некритичным. Гармоничный Монарх дает мужчине силу брать на себя ответственность, принимать важные решения, покровительствовать и заботиться о близких (а также и далеких). Архетип Монарха – еще один источник мужской агрессии. Но в этом случае она уже имеет иной окрас, нежели чем у Воина. Агрессия Монарха возникает не сама по себе, а всегда как </a:t>
            </a:r>
            <a:r>
              <a:rPr lang="ru-RU" i="1" dirty="0"/>
              <a:t>РЕАКЦИЯ на неповиновение</a:t>
            </a:r>
            <a:r>
              <a:rPr lang="ru-RU" dirty="0"/>
              <a:t>, неподчинение, несогласие другого, а также в случаях, когда кто-то еще, кроме него, имеет наглость претендовать на роль лидера. Монарх в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484</TotalTime>
  <Words>2293</Words>
  <Application>Microsoft Office PowerPoint</Application>
  <PresentationFormat>Экран (4:3)</PresentationFormat>
  <Paragraphs>125</Paragraphs>
  <Slides>19</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Мужские архетипы</dc:title>
  <dc:creator>GEG</dc:creator>
  <cp:lastModifiedBy>GEG</cp:lastModifiedBy>
  <cp:revision>51</cp:revision>
  <dcterms:created xsi:type="dcterms:W3CDTF">2015-02-17T07:10:51Z</dcterms:created>
  <dcterms:modified xsi:type="dcterms:W3CDTF">2015-02-19T13:59:34Z</dcterms:modified>
</cp:coreProperties>
</file>