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268" r:id="rId4"/>
    <p:sldId id="266" r:id="rId5"/>
    <p:sldId id="267" r:id="rId6"/>
    <p:sldId id="274" r:id="rId7"/>
    <p:sldId id="275" r:id="rId8"/>
    <p:sldId id="27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5620"/>
    <p:restoredTop sz="77889" autoAdjust="0"/>
  </p:normalViewPr>
  <p:slideViewPr>
    <p:cSldViewPr>
      <p:cViewPr>
        <p:scale>
          <a:sx n="84" d="100"/>
          <a:sy n="84" d="100"/>
        </p:scale>
        <p:origin x="-6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457B3-9ACA-4E8E-91C9-7DEA2BD6287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EF299-3A28-4660-9348-751BC25D2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EF299-3A28-4660-9348-751BC25D2E03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сайты\ProPowerPoint\Шаблоны\В работе\Детский\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628800"/>
            <a:ext cx="734035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501008"/>
            <a:ext cx="6400800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1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0FD7D8-34F1-425D-9E54-10D5042F64B9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66F7C3B-C96D-4EB0-8A7A-95AF3269E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680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6236E7-469D-463C-9B27-5F522189E5E3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0C47AA-AD9E-4341-B806-C36055B48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554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645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A5C80A-A596-444D-8A5B-F0D015B930DC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64F570-6E0B-436B-A0BA-B96B49614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534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7A4FADB-554E-49BB-97C4-F8E18159020A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89A3E2-1DF9-4B71-97C6-D9D588DF9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058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D83777B-1124-44D4-B041-5B6A1E809295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1AA9A4-156D-49FA-89A9-04AFFC0CD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805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919E85-7628-45BE-96BF-23419EA2290D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03E65BF-2C4C-42B5-A409-DF033A43D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83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7D3F8A-8B3C-4A64-9F26-56F1463907DA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9FC457-9DF7-4478-918E-FD7A7272A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309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A525BD-33F2-4982-941C-C86C68AB0206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63AD2B2-1CB4-4F9B-B086-2E890226E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376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75ED06-635F-42AF-BD3F-41A1CF93B550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1AEF1FA-56A5-419F-9FF2-E84701FC9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71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сайты\ProPowerPoint\Шаблоны\В работе\Детский\Slid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3" y="404813"/>
            <a:ext cx="741680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547813" y="1600200"/>
            <a:ext cx="74168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2"/>
          <p:cNvSpPr txBox="1">
            <a:spLocks noChangeArrowheads="1"/>
          </p:cNvSpPr>
          <p:nvPr/>
        </p:nvSpPr>
        <p:spPr bwMode="auto">
          <a:xfrm>
            <a:off x="0" y="6524625"/>
            <a:ext cx="1793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ru-RU" sz="1600" dirty="0" err="1">
                <a:solidFill>
                  <a:srgbClr val="FFFF00"/>
                </a:solidFill>
                <a:latin typeface="Isadora Cyr " pitchFamily="2" charset="0"/>
              </a:rPr>
              <a:t>ProPowerPoint.Ru</a:t>
            </a:r>
            <a:endParaRPr lang="ru-RU" altLang="ru-RU" sz="1600" dirty="0">
              <a:solidFill>
                <a:srgbClr val="FFFF00"/>
              </a:solidFill>
              <a:latin typeface="Isadora Cyr 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1500166" y="1000109"/>
            <a:ext cx="7388247" cy="1852828"/>
          </a:xfrm>
        </p:spPr>
        <p:txBody>
          <a:bodyPr/>
          <a:lstStyle/>
          <a:p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ШКОЛА №21 г.о Самара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5" y="2852936"/>
            <a:ext cx="6329139" cy="3528392"/>
          </a:xfrm>
        </p:spPr>
        <p:txBody>
          <a:bodyPr rtlCol="0">
            <a:noAutofit/>
          </a:bodyPr>
          <a:lstStyle/>
          <a:p>
            <a:r>
              <a:rPr lang="en-US" sz="2800" dirty="0" smtClean="0"/>
              <a:t> </a:t>
            </a:r>
            <a:r>
              <a:rPr lang="ru-RU" sz="3600" dirty="0" smtClean="0">
                <a:solidFill>
                  <a:schemeClr val="tx1"/>
                </a:solidFill>
                <a:latin typeface="Monotype Corsiva" pitchFamily="66" charset="0"/>
              </a:rPr>
              <a:t>Вариативные формы развития творческих  способностей дошкольников  в </a:t>
            </a:r>
            <a:r>
              <a:rPr lang="ru-RU" sz="3600" dirty="0" err="1" smtClean="0">
                <a:solidFill>
                  <a:schemeClr val="tx1"/>
                </a:solidFill>
                <a:latin typeface="Monotype Corsiva" pitchFamily="66" charset="0"/>
              </a:rPr>
              <a:t>пластилинографии</a:t>
            </a:r>
            <a:endParaRPr lang="ru-RU" sz="36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Воспитатель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Грибович</a:t>
            </a:r>
            <a:r>
              <a:rPr lang="ru-RU" sz="2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Т.А.</a:t>
            </a:r>
            <a:endParaRPr lang="ru-RU" sz="28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Самара,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64386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buNone/>
            </a:pPr>
            <a:r>
              <a:rPr lang="ru-RU" altLang="ru-RU" sz="3200" dirty="0" smtClean="0">
                <a:latin typeface="Monotype Corsiva" pitchFamily="66" charset="0"/>
                <a:cs typeface="Times New Roman" panose="02020603050405020304" pitchFamily="18" charset="0"/>
              </a:rPr>
              <a:t>Часть, формируемая участниками образовательных отношений  дошкольного отделения, строится по принципу углубления задач в  </a:t>
            </a:r>
            <a:r>
              <a:rPr lang="ru-RU" sz="3200" dirty="0" smtClean="0">
                <a:latin typeface="Monotype Corsiva" pitchFamily="66" charset="0"/>
              </a:rPr>
              <a:t>художественно-эстетическом направлении на основе программы И.А.Лыковой "Цветные ладошки" .</a:t>
            </a:r>
          </a:p>
          <a:p>
            <a:pPr indent="342900">
              <a:buNone/>
            </a:pPr>
            <a:r>
              <a:rPr lang="ru-RU" sz="3200" dirty="0" smtClean="0">
                <a:latin typeface="Monotype Corsiva" pitchFamily="66" charset="0"/>
              </a:rPr>
              <a:t>Образовательный проект «Волшебный пластилин»является  условием  интеграции  по лученных  навыков лепки, аппликации, рисовании  и самостоятельной художественной деятельности детей дошкольного возраста посредством </a:t>
            </a:r>
            <a:r>
              <a:rPr lang="ru-RU" sz="3200" dirty="0" err="1" smtClean="0">
                <a:latin typeface="Monotype Corsiva" pitchFamily="66" charset="0"/>
              </a:rPr>
              <a:t>пластилинографии</a:t>
            </a:r>
            <a:r>
              <a:rPr lang="ru-RU" sz="3200" dirty="0" smtClean="0">
                <a:latin typeface="Monotype Corsiva" pitchFamily="66" charset="0"/>
              </a:rPr>
              <a:t>.</a:t>
            </a:r>
            <a:endParaRPr lang="ru-RU" altLang="ru-RU" sz="3200" dirty="0" smtClean="0">
              <a:latin typeface="Monotype Corsiva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atin typeface="Monotype Corsiva" pitchFamily="66" charset="0"/>
              </a:rPr>
              <a:t>« Волшебный пластилин»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268760"/>
            <a:ext cx="8065021" cy="511299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</a:t>
            </a:r>
            <a:r>
              <a:rPr lang="ru-RU" sz="2400" b="1" dirty="0" smtClean="0">
                <a:latin typeface="Monotype Corsiva" pitchFamily="66" charset="0"/>
              </a:rPr>
              <a:t>Цель:</a:t>
            </a:r>
            <a:r>
              <a:rPr lang="ru-RU" sz="2400" dirty="0" smtClean="0">
                <a:latin typeface="Monotype Corsiva" pitchFamily="66" charset="0"/>
              </a:rPr>
              <a:t> развитие творческих способностей и ручной умелости</a:t>
            </a:r>
            <a:r>
              <a:rPr lang="en-US" sz="2400" dirty="0" smtClean="0">
                <a:latin typeface="Monotype Corsiva" pitchFamily="66" charset="0"/>
              </a:rPr>
              <a:t>  </a:t>
            </a:r>
            <a:r>
              <a:rPr lang="ru-RU" sz="2400" dirty="0" smtClean="0">
                <a:latin typeface="Monotype Corsiva" pitchFamily="66" charset="0"/>
              </a:rPr>
              <a:t>у детей дошкольного возраста посредством </a:t>
            </a:r>
            <a:r>
              <a:rPr lang="ru-RU" sz="2400" dirty="0" err="1" smtClean="0">
                <a:latin typeface="Monotype Corsiva" pitchFamily="66" charset="0"/>
              </a:rPr>
              <a:t>пластилинографии</a:t>
            </a:r>
            <a:r>
              <a:rPr lang="en-US" sz="2400" dirty="0" smtClean="0">
                <a:latin typeface="Monotype Corsiva" pitchFamily="66" charset="0"/>
              </a:rPr>
              <a:t>.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Задачи:</a:t>
            </a:r>
            <a:endParaRPr lang="ru-RU" sz="2400" b="1" dirty="0" smtClean="0"/>
          </a:p>
          <a:p>
            <a:pPr lvl="0"/>
            <a:r>
              <a:rPr lang="ru-RU" sz="2400" dirty="0" smtClean="0">
                <a:latin typeface="Monotype Corsiva" pitchFamily="66" charset="0"/>
              </a:rPr>
              <a:t>Освоить с  детьми приемы работы в технике «</a:t>
            </a:r>
            <a:r>
              <a:rPr lang="ru-RU" sz="2400" dirty="0" err="1" smtClean="0">
                <a:latin typeface="Monotype Corsiva" pitchFamily="66" charset="0"/>
              </a:rPr>
              <a:t>пластилинография</a:t>
            </a:r>
            <a:r>
              <a:rPr lang="ru-RU" sz="2400" dirty="0" smtClean="0">
                <a:latin typeface="Monotype Corsiva" pitchFamily="66" charset="0"/>
              </a:rPr>
              <a:t>» (придавливать, примазывать, разглаживать и т.д.), и закреплять умения детей работать с пластилином на плоскости;</a:t>
            </a:r>
          </a:p>
          <a:p>
            <a:pPr lvl="0"/>
            <a:r>
              <a:rPr lang="ru-RU" sz="2400" dirty="0" smtClean="0">
                <a:latin typeface="Monotype Corsiva" pitchFamily="66" charset="0"/>
              </a:rPr>
              <a:t>Развивать образное мышление, умение создавать знакомый образ, с опорой на жизненный опыт детей, добиваться реализации выразительного, яркого образа, дополняя работу  бросовым материалом;</a:t>
            </a:r>
          </a:p>
          <a:p>
            <a:r>
              <a:rPr lang="ru-RU" sz="2400" dirty="0" smtClean="0">
                <a:latin typeface="Monotype Corsiva" pitchFamily="66" charset="0"/>
              </a:rPr>
              <a:t>Воспитывать  радостное отношение к  художественно-изобразительной деятельности и  личностное отношение к результатам своего труда.</a:t>
            </a:r>
          </a:p>
          <a:p>
            <a:pPr lvl="0"/>
            <a:endParaRPr lang="ru-RU" sz="1800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75656" y="908721"/>
          <a:ext cx="7668344" cy="5339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172"/>
                <a:gridCol w="3834172"/>
              </a:tblGrid>
              <a:tr h="47927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приемы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Задания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творчества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8657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600" dirty="0" smtClean="0">
                          <a:latin typeface="Monotype Corsiva" pitchFamily="66" charset="0"/>
                        </a:rPr>
                        <a:t>– прием надавливания.</a:t>
                      </a:r>
                      <a:br>
                        <a:rPr lang="ru-RU" sz="1600" dirty="0" smtClean="0">
                          <a:latin typeface="Monotype Corsiva" pitchFamily="66" charset="0"/>
                        </a:rPr>
                      </a:br>
                      <a:r>
                        <a:rPr lang="ru-RU" sz="1600" dirty="0" smtClean="0">
                          <a:latin typeface="Monotype Corsiva" pitchFamily="66" charset="0"/>
                        </a:rPr>
                        <a:t>– прием вдавливания.</a:t>
                      </a:r>
                      <a:br>
                        <a:rPr lang="ru-RU" sz="1600" dirty="0" smtClean="0">
                          <a:latin typeface="Monotype Corsiva" pitchFamily="66" charset="0"/>
                        </a:rPr>
                      </a:br>
                      <a:r>
                        <a:rPr lang="ru-RU" sz="1600" dirty="0" smtClean="0">
                          <a:latin typeface="Monotype Corsiva" pitchFamily="66" charset="0"/>
                        </a:rPr>
                        <a:t>– прием размазывания пластилина подушечкой пальца.</a:t>
                      </a:r>
                      <a:br>
                        <a:rPr lang="ru-RU" sz="1600" dirty="0" smtClean="0">
                          <a:latin typeface="Monotype Corsiva" pitchFamily="66" charset="0"/>
                        </a:rPr>
                      </a:br>
                      <a:r>
                        <a:rPr lang="ru-RU" sz="1600" dirty="0" smtClean="0">
                          <a:latin typeface="Monotype Corsiva" pitchFamily="66" charset="0"/>
                        </a:rPr>
                        <a:t>– прием </a:t>
                      </a:r>
                      <a:r>
                        <a:rPr lang="ru-RU" sz="1600" dirty="0" err="1" smtClean="0">
                          <a:latin typeface="Monotype Corsiva" pitchFamily="66" charset="0"/>
                        </a:rPr>
                        <a:t>отщипывания</a:t>
                      </a:r>
                      <a:r>
                        <a:rPr lang="ru-RU" sz="1600" dirty="0" smtClean="0">
                          <a:latin typeface="Monotype Corsiva" pitchFamily="66" charset="0"/>
                        </a:rPr>
                        <a:t> маленького кусочка пластилина и скатывания шарика между двумя пальчиками.</a:t>
                      </a:r>
                      <a:endParaRPr lang="ru-RU" sz="1600" baseline="0" dirty="0" smtClean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Times New Roman" pitchFamily="18" charset="0"/>
                        </a:rPr>
                        <a:t>«Солнышко улыбается»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Times New Roman" pitchFamily="18" charset="0"/>
                        </a:rPr>
                        <a:t>«Травка и цветы»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Times New Roman" pitchFamily="18" charset="0"/>
                        </a:rPr>
                        <a:t>«Тучки плачут»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Times New Roman" pitchFamily="18" charset="0"/>
                        </a:rPr>
                        <a:t>«Снежинки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Times New Roman" pitchFamily="18" charset="0"/>
                        </a:rPr>
                        <a:t> танцуют»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Times New Roman" pitchFamily="18" charset="0"/>
                        </a:rPr>
                        <a:t>«Листопад»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Times New Roman" pitchFamily="18" charset="0"/>
                        </a:rPr>
                        <a:t> «Елочка»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chemeClr val="dk1"/>
                        </a:solidFill>
                        <a:latin typeface="Monotype Corsiva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01446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aseline="0" dirty="0" smtClean="0">
                        <a:latin typeface="Monotype Corsiva" pitchFamily="66" charset="0"/>
                        <a:cs typeface="Times New Roman" pitchFamily="18" charset="0"/>
                      </a:endParaRPr>
                    </a:p>
                    <a:p>
                      <a:endParaRPr lang="ru-RU" sz="1800" baseline="0" dirty="0" smtClean="0">
                        <a:latin typeface="Monotype Corsiva" pitchFamily="66" charset="0"/>
                        <a:cs typeface="Times New Roman" pitchFamily="18" charset="0"/>
                      </a:endParaRPr>
                    </a:p>
                    <a:p>
                      <a:endParaRPr lang="ru-RU" sz="1800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E:\не всё\3,4 го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591" y="3143248"/>
            <a:ext cx="2116237" cy="1643074"/>
          </a:xfrm>
          <a:prstGeom prst="rect">
            <a:avLst/>
          </a:prstGeom>
          <a:noFill/>
        </p:spPr>
      </p:pic>
      <p:pic>
        <p:nvPicPr>
          <p:cNvPr id="1027" name="Picture 3" descr="E:\не всё\об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929198"/>
            <a:ext cx="2131089" cy="1571636"/>
          </a:xfrm>
          <a:prstGeom prst="rect">
            <a:avLst/>
          </a:prstGeom>
          <a:noFill/>
        </p:spPr>
      </p:pic>
      <p:pic>
        <p:nvPicPr>
          <p:cNvPr id="1028" name="Picture 4" descr="E:\не всё\risovanie_palchikami_dlya_detey_kartinki_i_shablony_dlya_palchikovogo_risovaniya_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022744"/>
            <a:ext cx="2428860" cy="14886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75656" y="260648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prstClr val="black"/>
                </a:solidFill>
                <a:latin typeface="Monotype Corsiva" pitchFamily="66" charset="0"/>
              </a:rPr>
              <a:t>Первый этап -подготовительный  (3-4 года)</a:t>
            </a:r>
            <a:endParaRPr lang="ru-RU" sz="2800" dirty="0"/>
          </a:p>
        </p:txBody>
      </p:sp>
      <p:pic>
        <p:nvPicPr>
          <p:cNvPr id="9" name="Picture 2" descr="E:\не всё\goro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643446"/>
            <a:ext cx="2357422" cy="1768067"/>
          </a:xfrm>
          <a:prstGeom prst="rect">
            <a:avLst/>
          </a:prstGeom>
          <a:noFill/>
        </p:spPr>
      </p:pic>
      <p:pic>
        <p:nvPicPr>
          <p:cNvPr id="10" name="Содержимое 6" descr="IMG_20160317_1204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3384684"/>
            <a:ext cx="3067455" cy="2116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88639"/>
            <a:ext cx="7072330" cy="648073"/>
          </a:xfrm>
        </p:spPr>
        <p:txBody>
          <a:bodyPr/>
          <a:lstStyle/>
          <a:p>
            <a:pPr algn="r"/>
            <a:r>
              <a:rPr lang="ru-RU" sz="2800" dirty="0" smtClean="0">
                <a:latin typeface="Monotype Corsiva" pitchFamily="66" charset="0"/>
              </a:rPr>
              <a:t>Второй этап- основной  4-5 лет</a:t>
            </a:r>
            <a:endParaRPr lang="ru-RU" sz="2800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908720"/>
          <a:ext cx="7429552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  <a:gridCol w="3714776"/>
              </a:tblGrid>
              <a:tr h="13043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Приемы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Задания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творчества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550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dirty="0" smtClean="0">
                          <a:latin typeface="Monotype Corsiva" pitchFamily="66" charset="0"/>
                        </a:rPr>
                        <a:t> размазывание пластилина по всему рисунку, как будто закрашивая его.</a:t>
                      </a:r>
                      <a:br>
                        <a:rPr lang="ru-RU" sz="1800" dirty="0" smtClean="0">
                          <a:latin typeface="Monotype Corsiva" pitchFamily="66" charset="0"/>
                        </a:rPr>
                      </a:br>
                      <a:r>
                        <a:rPr lang="ru-RU" sz="1800" dirty="0" smtClean="0">
                          <a:latin typeface="Monotype Corsiva" pitchFamily="66" charset="0"/>
                        </a:rPr>
                        <a:t>– использование вспомогательных предметов (косточки, перышки, бисер, стразы, крупа, природный материал- шишки, сухие листья и.т.д.)</a:t>
                      </a:r>
                      <a:br>
                        <a:rPr lang="ru-RU" sz="1800" dirty="0" smtClean="0">
                          <a:latin typeface="Monotype Corsiva" pitchFamily="66" charset="0"/>
                        </a:rPr>
                      </a:br>
                      <a:r>
                        <a:rPr lang="ru-RU" sz="1800" dirty="0" smtClean="0">
                          <a:latin typeface="Monotype Corsiva" pitchFamily="66" charset="0"/>
                        </a:rPr>
                        <a:t>-использование нескольких цветов пластилина (смешение цветов и вливание цвета в цвет)</a:t>
                      </a:r>
                      <a:endParaRPr lang="ru-RU" sz="1800" baseline="0" dirty="0" smtClean="0">
                        <a:latin typeface="Monotype Corsiva" pitchFamily="66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800" baseline="0" dirty="0" smtClean="0">
                        <a:latin typeface="Monotype Corsiva" pitchFamily="66" charset="0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Times New Roman" pitchFamily="18" charset="0"/>
                        </a:rPr>
                        <a:t>«Оживи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Times New Roman" pitchFamily="18" charset="0"/>
                        </a:rPr>
                        <a:t> цв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Times New Roman" pitchFamily="18" charset="0"/>
                        </a:rPr>
                        <a:t>еток»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Times New Roman" pitchFamily="18" charset="0"/>
                        </a:rPr>
                        <a:t>«Тропинка для Колобка» (нарисовать следы)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Times New Roman" pitchFamily="18" charset="0"/>
                        </a:rPr>
                        <a:t>«Рыбки плавают»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Times New Roman" pitchFamily="18" charset="0"/>
                        </a:rPr>
                        <a:t>«Танк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Times New Roman" pitchFamily="18" charset="0"/>
                        </a:rPr>
                        <a:t> стреляет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Monotype Corsiva" pitchFamily="66" charset="0"/>
                          <a:ea typeface="+mn-ea"/>
                          <a:cs typeface="Times New Roman" pitchFamily="18" charset="0"/>
                        </a:rPr>
                        <a:t>«Оживим планету»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 descr="C:\Users\юра\Desktop\РАБОТА\В гоятях у  гномика\20151103_0945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3" y="4643447"/>
            <a:ext cx="2310288" cy="20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Содержимое 5" descr="IMG_20160318_155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3786190"/>
            <a:ext cx="2681310" cy="2010983"/>
          </a:xfrm>
          <a:prstGeom prst="rect">
            <a:avLst/>
          </a:prstGeom>
        </p:spPr>
      </p:pic>
      <p:pic>
        <p:nvPicPr>
          <p:cNvPr id="12" name="Содержимое 7" descr="IMG_20160318_1555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2357430"/>
            <a:ext cx="1857388" cy="2345031"/>
          </a:xfrm>
          <a:prstGeom prst="rect">
            <a:avLst/>
          </a:prstGeom>
        </p:spPr>
      </p:pic>
      <p:pic>
        <p:nvPicPr>
          <p:cNvPr id="13" name="Содержимое 9" descr="IMG_20150115_0934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3571876"/>
            <a:ext cx="1904074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88639"/>
            <a:ext cx="6748802" cy="648073"/>
          </a:xfrm>
        </p:spPr>
        <p:txBody>
          <a:bodyPr/>
          <a:lstStyle/>
          <a:p>
            <a:pPr algn="r"/>
            <a:r>
              <a:rPr lang="ru-RU" sz="2800" dirty="0" smtClean="0">
                <a:latin typeface="Monotype Corsiva" pitchFamily="66" charset="0"/>
              </a:rPr>
              <a:t>Третий этап - итоговый  5 -7лет</a:t>
            </a:r>
            <a:endParaRPr lang="ru-RU" sz="2800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19672" y="908720"/>
          <a:ext cx="7200800" cy="5757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600400"/>
              </a:tblGrid>
              <a:tr h="32722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Приемы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Задания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творчества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282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dirty="0" smtClean="0">
                          <a:latin typeface="Monotype Corsiva" pitchFamily="66" charset="0"/>
                        </a:rPr>
                        <a:t>– самостоятельно решать творческие задачи.</a:t>
                      </a:r>
                      <a:br>
                        <a:rPr lang="ru-RU" sz="1800" dirty="0" smtClean="0">
                          <a:latin typeface="Monotype Corsiva" pitchFamily="66" charset="0"/>
                        </a:rPr>
                      </a:br>
                      <a:r>
                        <a:rPr lang="ru-RU" sz="1800" dirty="0" smtClean="0">
                          <a:latin typeface="Monotype Corsiva" pitchFamily="66" charset="0"/>
                        </a:rPr>
                        <a:t>– самостоятельно выбирать рисунок для работы.</a:t>
                      </a:r>
                      <a:br>
                        <a:rPr lang="ru-RU" sz="1800" dirty="0" smtClean="0">
                          <a:latin typeface="Monotype Corsiva" pitchFamily="66" charset="0"/>
                        </a:rPr>
                      </a:br>
                      <a:r>
                        <a:rPr lang="ru-RU" sz="1800" dirty="0" smtClean="0">
                          <a:latin typeface="Monotype Corsiva" pitchFamily="66" charset="0"/>
                        </a:rPr>
                        <a:t>– формировать личностное отношение к результатам своей деятельности</a:t>
                      </a:r>
                      <a:endParaRPr lang="ru-RU" sz="1800" baseline="0" dirty="0" smtClean="0">
                        <a:latin typeface="Monotype Corsiva" pitchFamily="66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800" baseline="0" dirty="0" smtClean="0">
                        <a:latin typeface="Monotype Corsiva" pitchFamily="66" charset="0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Monotype Corsiva" pitchFamily="66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528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3786190"/>
            <a:ext cx="3357586" cy="2740887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1428736"/>
            <a:ext cx="3312368" cy="2268252"/>
          </a:xfrm>
          <a:prstGeom prst="rect">
            <a:avLst/>
          </a:prstGeom>
        </p:spPr>
      </p:pic>
      <p:pic>
        <p:nvPicPr>
          <p:cNvPr id="6" name="Содержимое 6" descr="IMG_20160315_1636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3000372"/>
            <a:ext cx="2786082" cy="3482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404813"/>
            <a:ext cx="7416800" cy="647923"/>
          </a:xfrm>
        </p:spPr>
        <p:txBody>
          <a:bodyPr/>
          <a:lstStyle/>
          <a:p>
            <a:pPr algn="r"/>
            <a:r>
              <a:rPr lang="ru-RU" sz="2800" b="1" dirty="0" smtClean="0">
                <a:latin typeface="Monotype Corsiva" pitchFamily="66" charset="0"/>
              </a:rPr>
              <a:t>Творческий процесс</a:t>
            </a:r>
            <a:endParaRPr lang="ru-RU" sz="2800" b="1" dirty="0"/>
          </a:p>
        </p:txBody>
      </p:sp>
      <p:pic>
        <p:nvPicPr>
          <p:cNvPr id="3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500042"/>
            <a:ext cx="2878040" cy="3037931"/>
          </a:xfrm>
          <a:prstGeom prst="rect">
            <a:avLst/>
          </a:prstGeom>
        </p:spPr>
      </p:pic>
      <p:pic>
        <p:nvPicPr>
          <p:cNvPr id="4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6"/>
            <a:ext cx="1955354" cy="2504329"/>
          </a:xfrm>
        </p:spPr>
      </p:pic>
      <p:pic>
        <p:nvPicPr>
          <p:cNvPr id="8" name="Объект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868" y="3429000"/>
            <a:ext cx="2018772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3929066"/>
            <a:ext cx="1973594" cy="2382331"/>
          </a:xfrm>
          <a:prstGeom prst="rect">
            <a:avLst/>
          </a:prstGeom>
        </p:spPr>
      </p:pic>
      <p:pic>
        <p:nvPicPr>
          <p:cNvPr id="10" name="Объект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290" y="3643314"/>
            <a:ext cx="208823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Объект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7686" y="1071546"/>
            <a:ext cx="18002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E:\фотки работа\IMG_20150313_1410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1142984"/>
            <a:ext cx="1775481" cy="2214578"/>
          </a:xfrm>
          <a:prstGeom prst="rect">
            <a:avLst/>
          </a:prstGeom>
          <a:noFill/>
        </p:spPr>
      </p:pic>
      <p:pic>
        <p:nvPicPr>
          <p:cNvPr id="13" name="Содержимое 7" descr="IMG_20160316_07172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28783" y="2643182"/>
            <a:ext cx="2015217" cy="25142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800" b="1" dirty="0" smtClean="0">
                <a:latin typeface="Monotype Corsiva" pitchFamily="66" charset="0"/>
              </a:rPr>
              <a:t>Творческий процесс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28604"/>
            <a:ext cx="4008508" cy="323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85926"/>
            <a:ext cx="3942383" cy="310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9" descr="IMG_20160318_1559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3786190"/>
            <a:ext cx="3571900" cy="26789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nari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Fonarik</Template>
  <TotalTime>657</TotalTime>
  <Words>243</Words>
  <Application>Microsoft Office PowerPoint</Application>
  <PresentationFormat>Экран (4:3)</PresentationFormat>
  <Paragraphs>57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Fonarik</vt:lpstr>
      <vt:lpstr>МБОУ ШКОЛА №21 г.о Самара</vt:lpstr>
      <vt:lpstr>Слайд 2</vt:lpstr>
      <vt:lpstr>« Волшебный пластилин»</vt:lpstr>
      <vt:lpstr>Слайд 4</vt:lpstr>
      <vt:lpstr>Второй этап- основной  4-5 лет</vt:lpstr>
      <vt:lpstr>Третий этап - итоговый  5 -7лет</vt:lpstr>
      <vt:lpstr>Творческий процесс</vt:lpstr>
      <vt:lpstr>Творческий процесс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№21 г.о Самара</dc:title>
  <dc:subject>Фонарик</dc:subject>
  <dc:creator>Таня</dc:creator>
  <dc:description>http://propowerpoint.ru - Бесплатные шаблоны для презентаций. Полезные советы и уроки PowerPoint .</dc:description>
  <cp:lastModifiedBy>Таня</cp:lastModifiedBy>
  <cp:revision>43</cp:revision>
  <dcterms:created xsi:type="dcterms:W3CDTF">2016-03-09T04:09:13Z</dcterms:created>
  <dcterms:modified xsi:type="dcterms:W3CDTF">2016-03-30T05:32:49Z</dcterms:modified>
</cp:coreProperties>
</file>