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36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0835-E5B3-4E3B-9D14-90C09A2D4E2B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9F06-B75C-46B4-B576-8C0B1DE91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678" y="0"/>
            <a:ext cx="91833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99592" y="500042"/>
            <a:ext cx="6912768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Методика обучения пению</a:t>
            </a:r>
          </a:p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Детском саду</a:t>
            </a:r>
          </a:p>
          <a:p>
            <a:pPr marL="0" marR="0" lvl="0" indent="573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5214950"/>
            <a:ext cx="48577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Музыкальный руководитель: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Ахмедова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Руманият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Нукербековна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28728" y="571480"/>
            <a:ext cx="6776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Требования к песенному репертуару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285860"/>
            <a:ext cx="86439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Песни должны иметь художественную ценность как в отношении мелодии, так и текста</a:t>
            </a:r>
          </a:p>
          <a:p>
            <a:r>
              <a:rPr lang="ru-RU" sz="2400" dirty="0" smtClean="0"/>
              <a:t>Мелодии песен должны быть простые, яркие и разнообразные по характеру</a:t>
            </a:r>
          </a:p>
          <a:p>
            <a:r>
              <a:rPr lang="ru-RU" sz="2400" dirty="0" smtClean="0"/>
              <a:t>Тематика песен должна быть разнообразной, но понятной детям по содержанию</a:t>
            </a:r>
          </a:p>
          <a:p>
            <a:r>
              <a:rPr lang="ru-RU" sz="2400" dirty="0" smtClean="0"/>
              <a:t>Мелодии песен должны соответствовать вокальным возможностям детей: диапазон не должен превышать диапазона, указанного в программе</a:t>
            </a:r>
          </a:p>
          <a:p>
            <a:r>
              <a:rPr lang="ru-RU" sz="2400" dirty="0" smtClean="0"/>
              <a:t>Понятный и простой для произношения текст</a:t>
            </a:r>
          </a:p>
          <a:p>
            <a:r>
              <a:rPr lang="ru-RU" sz="2400" dirty="0" smtClean="0"/>
              <a:t>Темп для малышей – не быстрый, со средней группы – более оживленный, в старших группах – песни разного темпа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Диапазон детских голосов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857364"/>
            <a:ext cx="78552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2-3 года </a:t>
            </a:r>
            <a:r>
              <a:rPr lang="ru-RU" sz="3600" dirty="0" smtClean="0"/>
              <a:t>– </a:t>
            </a:r>
            <a:r>
              <a:rPr lang="ru-RU" sz="3600" b="1" dirty="0" err="1" smtClean="0"/>
              <a:t>ми-ля</a:t>
            </a:r>
            <a:endParaRPr lang="ru-RU" sz="3600" b="1" dirty="0" smtClean="0"/>
          </a:p>
          <a:p>
            <a:r>
              <a:rPr lang="ru-RU" sz="3600" b="1" dirty="0" smtClean="0"/>
              <a:t>3-4 года – ре-ля</a:t>
            </a:r>
          </a:p>
          <a:p>
            <a:r>
              <a:rPr lang="ru-RU" sz="3600" b="1" dirty="0" smtClean="0"/>
              <a:t>4-5 лет – ре-си</a:t>
            </a:r>
          </a:p>
          <a:p>
            <a:r>
              <a:rPr lang="ru-RU" sz="3600" b="1" dirty="0" smtClean="0"/>
              <a:t>5-6 лет – ре-си (до второй октавы)</a:t>
            </a:r>
          </a:p>
          <a:p>
            <a:r>
              <a:rPr lang="ru-RU" sz="3600" b="1" dirty="0" smtClean="0"/>
              <a:t>6-7 лет – (до, ре – до второй октавы)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500166" y="785794"/>
            <a:ext cx="6220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Вокально-хоровые навыки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643050"/>
            <a:ext cx="43131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Вокальные навыки</a:t>
            </a:r>
            <a:r>
              <a:rPr lang="ru-RU" sz="3600" dirty="0" smtClean="0"/>
              <a:t>:</a:t>
            </a:r>
          </a:p>
          <a:p>
            <a:r>
              <a:rPr lang="ru-RU" sz="3600" dirty="0" smtClean="0"/>
              <a:t>Звукообразование</a:t>
            </a:r>
          </a:p>
          <a:p>
            <a:r>
              <a:rPr lang="ru-RU" sz="3600" dirty="0" smtClean="0"/>
              <a:t>Дикция</a:t>
            </a:r>
          </a:p>
          <a:p>
            <a:r>
              <a:rPr lang="ru-RU" sz="3600" dirty="0" smtClean="0"/>
              <a:t>Дыхание</a:t>
            </a:r>
          </a:p>
          <a:p>
            <a:r>
              <a:rPr lang="ru-RU" sz="3600" b="1" dirty="0" smtClean="0"/>
              <a:t>Хоровые навыки</a:t>
            </a:r>
            <a:r>
              <a:rPr lang="ru-RU" sz="3600" dirty="0" smtClean="0"/>
              <a:t>:</a:t>
            </a:r>
          </a:p>
          <a:p>
            <a:r>
              <a:rPr lang="ru-RU" sz="3600" dirty="0" smtClean="0"/>
              <a:t>Строй</a:t>
            </a:r>
          </a:p>
          <a:p>
            <a:r>
              <a:rPr lang="ru-RU" sz="3600" dirty="0" smtClean="0"/>
              <a:t>Ансамбль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571604" y="857232"/>
            <a:ext cx="6263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Методика обучения пению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8143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1 этап </a:t>
            </a:r>
            <a:r>
              <a:rPr lang="ru-RU" sz="4000" dirty="0" smtClean="0"/>
              <a:t>– </a:t>
            </a:r>
            <a:r>
              <a:rPr lang="ru-RU" sz="4000" b="1" dirty="0" smtClean="0"/>
              <a:t>работа над песней (ознакомление, восприятие):</a:t>
            </a:r>
          </a:p>
          <a:p>
            <a:r>
              <a:rPr lang="ru-RU" sz="4000" dirty="0" smtClean="0"/>
              <a:t>Яркое, выразительное исполнение </a:t>
            </a:r>
            <a:r>
              <a:rPr lang="ru-RU" sz="4000" dirty="0" err="1" smtClean="0"/>
              <a:t>педагогм</a:t>
            </a:r>
            <a:endParaRPr lang="ru-RU" sz="4000" dirty="0" smtClean="0"/>
          </a:p>
          <a:p>
            <a:r>
              <a:rPr lang="ru-RU" sz="4000" dirty="0" smtClean="0"/>
              <a:t>Беседа об эмоционально-образном содержании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8596" y="500042"/>
            <a:ext cx="82868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этап – собственно разучивание песни (3-5 занятий):</a:t>
            </a:r>
          </a:p>
          <a:p>
            <a:r>
              <a:rPr lang="ru-RU" sz="2800" dirty="0" smtClean="0"/>
              <a:t>Овладение вокально-хоровыми навыками</a:t>
            </a:r>
          </a:p>
          <a:p>
            <a:r>
              <a:rPr lang="ru-RU" sz="2800" dirty="0" smtClean="0"/>
              <a:t>Запоминание и воспроизведение мелодии, ритма, выразительных нюансов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3429000"/>
            <a:ext cx="4714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 этап закрепление песни</a:t>
            </a:r>
          </a:p>
          <a:p>
            <a:r>
              <a:rPr lang="ru-RU" sz="2800" b="1" dirty="0" smtClean="0"/>
              <a:t>Пение песни по желанию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3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1" y="857232"/>
            <a:ext cx="871543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</a:p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lang="ru-RU" sz="16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73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14290"/>
            <a:ext cx="7215238" cy="73866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ПРИНЦИПЫ ОБУЧЕНИЯ ПЕНИЮ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67443"/>
            <a:ext cx="8280920" cy="54107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u="sng" spc="50" dirty="0">
                <a:ln w="11430"/>
                <a:latin typeface="Times New Roman" pitchFamily="18" charset="0"/>
                <a:cs typeface="Times New Roman" pitchFamily="18" charset="0"/>
              </a:rPr>
              <a:t>Принцип направленности</a:t>
            </a:r>
            <a:r>
              <a:rPr lang="ru-RU" sz="2400" b="1" spc="50" dirty="0">
                <a:ln w="11430"/>
                <a:latin typeface="Times New Roman" pitchFamily="18" charset="0"/>
                <a:cs typeface="Times New Roman" pitchFamily="18" charset="0"/>
              </a:rPr>
              <a:t>. Обучение пению должно быть направлено не только на развитие певческого голоса детей, но также и на решение задач их воспитания и общего развития. Певческий процесс, общение с музыкальным искусством — сам по себе мощный воспитывающий и развивающий детей фак­тор</a:t>
            </a:r>
            <a:r>
              <a:rPr lang="ru-RU" sz="2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spc="50" dirty="0">
                <a:ln w="11430"/>
                <a:latin typeface="Times New Roman" pitchFamily="18" charset="0"/>
                <a:cs typeface="Times New Roman" pitchFamily="18" charset="0"/>
              </a:rPr>
              <a:t>Принцип заинтересованности</a:t>
            </a:r>
            <a:r>
              <a:rPr lang="ru-RU" sz="2400" b="1" spc="50" dirty="0">
                <a:ln w="11430"/>
                <a:latin typeface="Times New Roman" pitchFamily="18" charset="0"/>
                <a:cs typeface="Times New Roman" pitchFamily="18" charset="0"/>
              </a:rPr>
              <a:t> как основное </a:t>
            </a:r>
            <a:r>
              <a:rPr lang="ru-RU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условие успешности обучения.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u="sng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сознательности</a:t>
            </a:r>
            <a:r>
              <a:rPr lang="ru-RU" sz="2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 в себя сознательное отношение к певческой деятельности, понимание   необходимости преодолевать трудности в процессе обучения, а также сознательное освоение знаний, умений и навыков в пении.</a:t>
            </a:r>
            <a:endParaRPr lang="ru-RU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11560" y="332656"/>
            <a:ext cx="8136905" cy="622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dirty="0">
                <a:solidFill>
                  <a:prstClr val="black"/>
                </a:solidFill>
              </a:rPr>
              <a:t>Принцип перспективности</a:t>
            </a:r>
            <a:r>
              <a:rPr lang="ru-RU" sz="2400" dirty="0">
                <a:solidFill>
                  <a:prstClr val="black"/>
                </a:solidFill>
              </a:rPr>
              <a:t>. Задача педагога </a:t>
            </a:r>
            <a:r>
              <a:rPr lang="ru-RU" sz="2400" i="1" dirty="0">
                <a:solidFill>
                  <a:prstClr val="black"/>
                </a:solidFill>
              </a:rPr>
              <a:t>продвигать вперед развитие детей, а не ориентироваться только на достигнутый уровень, характерный для данного возраста.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dirty="0">
                <a:solidFill>
                  <a:prstClr val="black"/>
                </a:solidFill>
              </a:rPr>
              <a:t>Принцип перспективности в учебной работе проявляется в опоре на «зону ближайшего развития» (Л. С. Выготский</a:t>
            </a:r>
            <a:r>
              <a:rPr lang="ru-RU" sz="2400" dirty="0">
                <a:solidFill>
                  <a:prstClr val="black"/>
                </a:solidFill>
              </a:rPr>
              <a:t>), что относится как к общему, так и к специфическому (вокальному) развитию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b="1" u="sng" dirty="0" smtClean="0">
                <a:solidFill>
                  <a:prstClr val="black"/>
                </a:solidFill>
              </a:rPr>
              <a:t> </a:t>
            </a:r>
            <a:r>
              <a:rPr lang="ru-RU" sz="2400" b="1" u="sng" dirty="0">
                <a:solidFill>
                  <a:prstClr val="black"/>
                </a:solidFill>
              </a:rPr>
              <a:t>Принцип постепенности, последовательности и непрерывности в развитии певческого голоса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i="1" dirty="0">
                <a:solidFill>
                  <a:prstClr val="black"/>
                </a:solidFill>
              </a:rPr>
              <a:t>проявляется в постепенном усложнении певческого репертуара и вокальных упражнений, включенных в распевание и направленных на систематическое и последовательное развитие основных качеств певческого голоса и вокальных навыков.</a:t>
            </a: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11560" y="188640"/>
            <a:ext cx="7704856" cy="664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b="1" dirty="0">
                <a:solidFill>
                  <a:prstClr val="black"/>
                </a:solidFill>
              </a:rPr>
              <a:t>Принцип индивидуального подхода к детям</a:t>
            </a:r>
            <a:r>
              <a:rPr lang="ru-RU" sz="2800" dirty="0">
                <a:solidFill>
                  <a:prstClr val="black"/>
                </a:solidFill>
              </a:rPr>
              <a:t>. Необходимость соблюдения данного принципа </a:t>
            </a:r>
            <a:r>
              <a:rPr lang="ru-RU" sz="2800" i="1" dirty="0">
                <a:solidFill>
                  <a:prstClr val="black"/>
                </a:solidFill>
              </a:rPr>
              <a:t>обуславливается многообразием природных индивидуальных различий. </a:t>
            </a:r>
            <a:r>
              <a:rPr lang="ru-RU" sz="2800" dirty="0">
                <a:solidFill>
                  <a:prstClr val="black"/>
                </a:solidFill>
              </a:rPr>
              <a:t>Отсюда и наблюдающееся в практике разнообразие приемов и методов обучения в зависимости от тех или иных задач по воспитанию и развитию данного ребенка и его голоса. Поэтому-то педагогика рассматривает воспитание и обучение как творческий процесс.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Реализация принципа индивидуального подхода при коллективном занятии идет по пути </a:t>
            </a:r>
            <a:r>
              <a:rPr lang="ru-RU" sz="2800" i="1" dirty="0">
                <a:solidFill>
                  <a:prstClr val="black"/>
                </a:solidFill>
              </a:rPr>
              <a:t>учета возрастных и индивидуальных возможностей</a:t>
            </a:r>
            <a:r>
              <a:rPr lang="ru-RU" sz="2800" dirty="0">
                <a:solidFill>
                  <a:prstClr val="black"/>
                </a:solidFill>
              </a:rPr>
              <a:t>, а </a:t>
            </a:r>
            <a:r>
              <a:rPr lang="ru-RU" sz="2800" i="1" dirty="0">
                <a:solidFill>
                  <a:prstClr val="black"/>
                </a:solidFill>
              </a:rPr>
              <a:t>также певческого опыта и общего развития</a:t>
            </a:r>
            <a:r>
              <a:rPr lang="ru-RU" sz="2800" dirty="0">
                <a:solidFill>
                  <a:prstClr val="blac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714356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Принцип единства художественного и технического</a:t>
            </a:r>
            <a:r>
              <a:rPr lang="ru-RU" sz="2400" dirty="0" smtClean="0"/>
              <a:t> развития детей. </a:t>
            </a:r>
            <a:r>
              <a:rPr lang="ru-RU" sz="2400" i="1" dirty="0" smtClean="0"/>
              <a:t>Задача технического развития певческого голоса детей должна быть полностью подчинена художественным целям.</a:t>
            </a:r>
            <a:r>
              <a:rPr lang="ru-RU" sz="2400" dirty="0" smtClean="0"/>
              <a:t> </a:t>
            </a:r>
          </a:p>
          <a:p>
            <a:r>
              <a:rPr lang="ru-RU" sz="2400" i="1" dirty="0" smtClean="0"/>
              <a:t>Принцип единства технического и художественного в развитии детского голоса подразумевает гармоническое сочетание вокально-технического развития с художественным и идейным развитием детей в процессе всего обучения. Реализация данного принципа ведет к постепенному приобретению навыков глубокого проникновения в суть исполняемых произведений, навыков осмысленного выразительного пения.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57224" y="64291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Охрана детского голоса (Г. Струве)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428736"/>
            <a:ext cx="800105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 допускать крика, не требовать большой силы голоса</a:t>
            </a:r>
          </a:p>
          <a:p>
            <a:r>
              <a:rPr lang="ru-RU" sz="3200" dirty="0" smtClean="0"/>
              <a:t>Утомляет продолжительное пение (на занятиях – 2-3 песни, на праздниках – 4-5, в младших группах – не более 3)</a:t>
            </a:r>
          </a:p>
          <a:p>
            <a:r>
              <a:rPr lang="ru-RU" sz="3200" dirty="0" smtClean="0"/>
              <a:t>Не петь непосильные песни</a:t>
            </a:r>
          </a:p>
          <a:p>
            <a:r>
              <a:rPr lang="ru-RU" sz="3200" dirty="0" smtClean="0"/>
              <a:t>Не петь на морозе (при температуре воздуха ниже +18, влажности выше 40-60%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928670"/>
            <a:ext cx="8215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закрепления певческих навыков нужно, чтобы песня звучала не только в стенах ДОУ, но и в семье (педагогам следует проводить работу с родителями, знакомя их с детскими песнями, объясняя вред крикливого пения, громкого разговора, особенно на улице в сырую погоду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643042" y="857232"/>
            <a:ext cx="5648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Виды певческой деятельности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1785926"/>
            <a:ext cx="74295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 </a:t>
            </a:r>
            <a:r>
              <a:rPr lang="ru-RU" sz="3200" b="1" dirty="0" smtClean="0"/>
              <a:t>Пение для развития музыкального восприятия:</a:t>
            </a:r>
          </a:p>
          <a:p>
            <a:r>
              <a:rPr lang="ru-RU" sz="3200" dirty="0" smtClean="0"/>
              <a:t>Слушание песен, не предназначенных для пения</a:t>
            </a:r>
          </a:p>
          <a:p>
            <a:r>
              <a:rPr lang="ru-RU" sz="3200" dirty="0" smtClean="0"/>
              <a:t>Слушание песен, предназначенных для последующего исполнения</a:t>
            </a:r>
          </a:p>
          <a:p>
            <a:r>
              <a:rPr lang="ru-RU" sz="3200" dirty="0" smtClean="0"/>
              <a:t>Пение мелодий и упражнений для развития представлений о высоте, тембре, длительности, силе звуков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ЛЕНА\НАГЛЯДНОСТЬ\music foni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2976" y="78579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Виды певческой деятельности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1785926"/>
            <a:ext cx="7715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 </a:t>
            </a:r>
            <a:r>
              <a:rPr lang="ru-RU" sz="2400" b="1" dirty="0" smtClean="0"/>
              <a:t>Исполнение песен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Пение с сопровождением и без него</a:t>
            </a:r>
          </a:p>
          <a:p>
            <a:r>
              <a:rPr lang="ru-RU" sz="2400" dirty="0" smtClean="0"/>
              <a:t>Пение с собственным сопровождением на детских музыкальных инструментах</a:t>
            </a:r>
          </a:p>
          <a:p>
            <a:r>
              <a:rPr lang="ru-RU" sz="2400" dirty="0" smtClean="0"/>
              <a:t>Пение для сопровождения движений (хороводы) </a:t>
            </a:r>
          </a:p>
          <a:p>
            <a:r>
              <a:rPr lang="ru-RU" sz="2400" dirty="0" smtClean="0"/>
              <a:t>3) </a:t>
            </a:r>
            <a:r>
              <a:rPr lang="ru-RU" sz="2400" b="1" dirty="0" smtClean="0"/>
              <a:t>Песенное творчество:</a:t>
            </a:r>
          </a:p>
          <a:p>
            <a:r>
              <a:rPr lang="ru-RU" sz="2400" dirty="0" smtClean="0"/>
              <a:t>Импровизации</a:t>
            </a:r>
          </a:p>
          <a:p>
            <a:r>
              <a:rPr lang="ru-RU" sz="2400" dirty="0" smtClean="0"/>
              <a:t>Сочинение мелодий к заданным текстам</a:t>
            </a:r>
          </a:p>
          <a:p>
            <a:r>
              <a:rPr lang="ru-RU" sz="2400" dirty="0" smtClean="0"/>
              <a:t>Сочинение хороводов</a:t>
            </a:r>
          </a:p>
          <a:p>
            <a:r>
              <a:rPr lang="ru-RU" sz="2400" dirty="0" smtClean="0"/>
              <a:t>4) </a:t>
            </a:r>
            <a:r>
              <a:rPr lang="ru-RU" sz="2400" b="1" dirty="0" smtClean="0"/>
              <a:t>Пение в музыкально-образовательной деятельности:</a:t>
            </a:r>
          </a:p>
          <a:p>
            <a:r>
              <a:rPr lang="ru-RU" sz="2400" dirty="0" smtClean="0"/>
              <a:t>Пение упражнений для приобретения певческих умений и навыков</a:t>
            </a:r>
          </a:p>
          <a:p>
            <a:r>
              <a:rPr lang="ru-RU" sz="2400" dirty="0" smtClean="0"/>
              <a:t>Педагогический анализ песен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737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15</cp:revision>
  <dcterms:created xsi:type="dcterms:W3CDTF">2016-03-22T18:19:28Z</dcterms:created>
  <dcterms:modified xsi:type="dcterms:W3CDTF">2016-03-25T12:59:24Z</dcterms:modified>
</cp:coreProperties>
</file>