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3" r:id="rId3"/>
    <p:sldId id="265" r:id="rId4"/>
    <p:sldId id="273" r:id="rId5"/>
    <p:sldId id="275" r:id="rId6"/>
    <p:sldId id="274" r:id="rId7"/>
    <p:sldId id="267" r:id="rId8"/>
    <p:sldId id="268" r:id="rId9"/>
    <p:sldId id="272" r:id="rId10"/>
    <p:sldId id="271" r:id="rId11"/>
    <p:sldId id="270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6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AABB-3C29-4983-B760-4A19F411164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50C5-BB68-4963-BD8F-940BA66A2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50C5-BB68-4963-BD8F-940BA66A2D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5143500" cy="13208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6832600"/>
            <a:ext cx="5143500" cy="7112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>
            <a:lvl1pPr>
              <a:defRPr sz="1400"/>
            </a:lvl1pPr>
          </a:lstStyle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114" y="8473440"/>
            <a:ext cx="914400" cy="487680"/>
          </a:xfrm>
        </p:spPr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8656" y="48641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6731000"/>
            <a:ext cx="54864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678656" y="48641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6731000"/>
            <a:ext cx="17145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1015325" y="4269269"/>
            <a:ext cx="78028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6172200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5143500" cy="14224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689600"/>
            <a:ext cx="5086350" cy="1524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386" y="8473440"/>
            <a:ext cx="1140714" cy="487680"/>
          </a:xfrm>
        </p:spPr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7592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592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74149" y="1621536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714500"/>
            <a:ext cx="3030141" cy="9144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1" y="1727200"/>
            <a:ext cx="3031331" cy="9144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290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48615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06400"/>
            <a:ext cx="1885950" cy="11176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625601"/>
            <a:ext cx="1885950" cy="645795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610264" y="4432300"/>
            <a:ext cx="80467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28600" y="406400"/>
            <a:ext cx="428625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7808"/>
            <a:ext cx="6172200" cy="899584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540000"/>
            <a:ext cx="6172200" cy="5693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625600"/>
            <a:ext cx="6172200" cy="7112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667808"/>
            <a:ext cx="137160" cy="914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320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1625600"/>
            <a:ext cx="6172200" cy="6547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8475133"/>
            <a:ext cx="1716786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3DB725-7BCC-48F3-B774-F7CD4FD0E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986" y="8475133"/>
            <a:ext cx="2628900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9486" y="8475133"/>
            <a:ext cx="148590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C00EDE-7595-480C-BA47-A16BC12D5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524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Новая папка\ффффф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00808" y="130763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Экологическая газета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для родителей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736" y="3803915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Прикоснись к природе </a:t>
            </a:r>
            <a:r>
              <a:rPr lang="en-US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сердцем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3056" y="6660232"/>
            <a:ext cx="151216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Номер 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МА\Desktop\Новая папка\ммм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899" y="6492214"/>
            <a:ext cx="1296144" cy="2208245"/>
          </a:xfrm>
          <a:prstGeom prst="rect">
            <a:avLst/>
          </a:prstGeom>
          <a:noFill/>
        </p:spPr>
      </p:pic>
      <p:pic>
        <p:nvPicPr>
          <p:cNvPr id="2" name="Picture 2" descr="C:\Users\МАМА\Desktop\Новая папка\чч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42" y="2500298"/>
            <a:ext cx="1080120" cy="111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природа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43000" y="114300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0688" y="683568"/>
            <a:ext cx="411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6672" y="323528"/>
            <a:ext cx="6381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Каркающие слова</a:t>
            </a:r>
          </a:p>
          <a:p>
            <a:endParaRPr lang="ru-RU" dirty="0" smtClean="0"/>
          </a:p>
          <a:p>
            <a:r>
              <a:rPr lang="ru-RU" sz="1600" b="1" dirty="0" smtClean="0"/>
              <a:t>Подсказка</a:t>
            </a:r>
            <a:r>
              <a:rPr lang="ru-RU" dirty="0" smtClean="0"/>
              <a:t>:  </a:t>
            </a:r>
            <a:r>
              <a:rPr lang="ru-RU" i="1" dirty="0" smtClean="0"/>
              <a:t>в каждом слове кроссворда есть буквосочетание «кар»</a:t>
            </a:r>
          </a:p>
          <a:p>
            <a:endParaRPr lang="ru-RU" i="1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По горизонтали</a:t>
            </a:r>
            <a:r>
              <a:rPr lang="ru-RU" dirty="0" smtClean="0"/>
              <a:t>: 1. Бородатый враг Буратино.</a:t>
            </a:r>
          </a:p>
          <a:p>
            <a:r>
              <a:rPr lang="ru-RU" dirty="0" smtClean="0"/>
              <a:t>          2. Детская болезнь      3. Короткоствольная винтовка.      4. Он у Клары украл кораллы.     5. Дикий человек.  6. Озорник с пропеллером на спине. 7. Овощ  со съедобными клубнями.  8. Место, где выпекают хлеб.  9. Пищевой продукт из высушенного теста.  </a:t>
            </a:r>
          </a:p>
          <a:p>
            <a:r>
              <a:rPr lang="ru-RU" dirty="0" smtClean="0"/>
              <a:t>10. Мужское имя. 11. Лечебное средство.  12. Маленькая речная рыба.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       По вертикали</a:t>
            </a:r>
            <a:r>
              <a:rPr lang="ru-RU" dirty="0" smtClean="0"/>
              <a:t>: Работник библиотеки.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2816" y="4932040"/>
            <a:ext cx="432048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0848" y="493204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493204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36912" y="493204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24944" y="493204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3212976" y="493204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93096" y="4932040"/>
            <a:ext cx="36004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77072" y="493204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89040" y="493204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01008" y="493204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89040" y="522007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550810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9040" y="579613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9040" y="608416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89040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89040" y="666023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89040" y="69482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17032" y="7236296"/>
            <a:ext cx="432048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17032" y="7524328"/>
            <a:ext cx="36004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89040" y="781236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89040" y="464400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36912" y="464400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12976" y="522007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12976" y="464400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1008" y="464400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365104" y="464400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077072" y="464400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77072" y="522007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365104" y="522007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01008" y="550810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12976" y="550810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924944" y="550810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501008" y="522007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924944" y="464400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924944" y="522007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636912" y="522007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501008" y="579613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653136" y="579613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365104" y="579613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077072" y="579613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077072" y="608416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01008" y="608416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12976" y="608416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924944" y="608416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48880" y="608416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636912" y="608416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24944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212976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01008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229200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941168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53136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365104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77072" y="637220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229200" y="666023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941168" y="666023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653136" y="666023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365104" y="666023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077072" y="666023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229200" y="69482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941168" y="69482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653136" y="69482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365104" y="69482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77072" y="69482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941168" y="752432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653136" y="752432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365104" y="752432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077072" y="752432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653136" y="723629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65104" y="723629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077072" y="723629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212976" y="666023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01008" y="6660232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501008" y="7236296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5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212976" y="69482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2" name="Прямоугольник 81"/>
          <p:cNvSpPr/>
          <p:nvPr/>
        </p:nvSpPr>
        <p:spPr>
          <a:xfrm flipH="1">
            <a:off x="3501008" y="6948264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636912" y="752432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924944" y="752432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212976" y="752432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501008" y="7524328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060848" y="781236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2348880" y="781236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636912" y="781236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924944" y="781236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212976" y="781236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501008" y="7812360"/>
            <a:ext cx="28803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1484784" y="486003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2348880" y="522007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2564904" y="55034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2420889" y="46440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3212977" y="57961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2060848" y="6084168"/>
            <a:ext cx="26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2636912" y="6372200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 rot="10800000" flipH="1" flipV="1">
            <a:off x="2924940" y="6660232"/>
            <a:ext cx="2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10" name="TextBox 109"/>
          <p:cNvSpPr txBox="1"/>
          <p:nvPr/>
        </p:nvSpPr>
        <p:spPr>
          <a:xfrm>
            <a:off x="2924944" y="6948264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3068960" y="7236296"/>
            <a:ext cx="43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2204864" y="7524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1628800" y="77403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природа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43000" y="114300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68760" y="539553"/>
            <a:ext cx="369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b="1" i="1" dirty="0" smtClean="0"/>
              <a:t>Загадайте детям загадки.</a:t>
            </a:r>
            <a:endParaRPr lang="ru-RU" sz="1600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784" y="304800"/>
            <a:ext cx="2736304" cy="37876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4страница «МАЛЫШОК»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76672" y="1625600"/>
            <a:ext cx="2897464" cy="6583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Нам в хозяйстве помогает,</a:t>
            </a:r>
          </a:p>
          <a:p>
            <a:pPr>
              <a:buNone/>
            </a:pPr>
            <a:r>
              <a:rPr lang="ru-RU" sz="1400" dirty="0" smtClean="0"/>
              <a:t>И охотно заселяет</a:t>
            </a:r>
          </a:p>
          <a:p>
            <a:pPr>
              <a:buNone/>
            </a:pPr>
            <a:r>
              <a:rPr lang="ru-RU" sz="1400" dirty="0" smtClean="0"/>
              <a:t>Деревянный свой дворец</a:t>
            </a:r>
          </a:p>
          <a:p>
            <a:pPr>
              <a:buNone/>
            </a:pPr>
            <a:r>
              <a:rPr lang="ru-RU" sz="1400" dirty="0" smtClean="0"/>
              <a:t>Темно – бронзовый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Озорной мальчишка</a:t>
            </a:r>
          </a:p>
          <a:p>
            <a:pPr>
              <a:buNone/>
            </a:pPr>
            <a:r>
              <a:rPr lang="ru-RU" sz="1400" dirty="0" smtClean="0"/>
              <a:t>В сером армячишке</a:t>
            </a:r>
          </a:p>
          <a:p>
            <a:pPr>
              <a:buNone/>
            </a:pPr>
            <a:r>
              <a:rPr lang="ru-RU" sz="1400" dirty="0" smtClean="0"/>
              <a:t>По дворам шныряет,</a:t>
            </a:r>
          </a:p>
          <a:p>
            <a:pPr>
              <a:buNone/>
            </a:pPr>
            <a:r>
              <a:rPr lang="ru-RU" sz="1400" dirty="0" smtClean="0"/>
              <a:t>Крошки собирает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На ветках, украшенных</a:t>
            </a:r>
          </a:p>
          <a:p>
            <a:pPr>
              <a:buNone/>
            </a:pPr>
            <a:r>
              <a:rPr lang="ru-RU" sz="1400" dirty="0" smtClean="0"/>
              <a:t>Снежной бахромой,</a:t>
            </a:r>
          </a:p>
          <a:p>
            <a:pPr>
              <a:buNone/>
            </a:pPr>
            <a:r>
              <a:rPr lang="ru-RU" sz="1400" dirty="0" smtClean="0"/>
              <a:t>Яблоки румяные</a:t>
            </a:r>
          </a:p>
          <a:p>
            <a:pPr>
              <a:buNone/>
            </a:pPr>
            <a:r>
              <a:rPr lang="ru-RU" sz="1400" dirty="0" smtClean="0"/>
              <a:t>Выросли зимой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Ребята запомните!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Не пугайте птиц, не разоряйте их гнезда, не уносите с собой птенцов.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7030A0"/>
                </a:solidFill>
              </a:rPr>
              <a:t>Многие виды птиц за сутки съедают столько насекомых., сколько весит сам.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Дом – дупло еще с рассветом</a:t>
            </a:r>
          </a:p>
          <a:p>
            <a:pPr>
              <a:buNone/>
            </a:pPr>
            <a:r>
              <a:rPr lang="ru-RU" sz="1400" dirty="0" smtClean="0"/>
              <a:t>Языкастый врач покинул.</a:t>
            </a:r>
          </a:p>
          <a:p>
            <a:pPr>
              <a:buNone/>
            </a:pPr>
            <a:r>
              <a:rPr lang="ru-RU" sz="1400" dirty="0" smtClean="0"/>
              <a:t>Тук-тук-тук! Зимой и летом</a:t>
            </a:r>
          </a:p>
          <a:p>
            <a:pPr>
              <a:buNone/>
            </a:pPr>
            <a:r>
              <a:rPr lang="ru-RU" sz="1400" dirty="0" smtClean="0"/>
              <a:t>Ели, сосны и осины</a:t>
            </a:r>
          </a:p>
          <a:p>
            <a:pPr>
              <a:buNone/>
            </a:pPr>
            <a:r>
              <a:rPr lang="ru-RU" sz="1400" dirty="0" smtClean="0"/>
              <a:t>Лечит он своим пинцетом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Непоседа пестрая,</a:t>
            </a:r>
          </a:p>
          <a:p>
            <a:pPr>
              <a:buNone/>
            </a:pPr>
            <a:r>
              <a:rPr lang="ru-RU" sz="1400" dirty="0" smtClean="0"/>
              <a:t>  Птица длиннохвостая,</a:t>
            </a:r>
          </a:p>
          <a:p>
            <a:pPr>
              <a:buNone/>
            </a:pPr>
            <a:r>
              <a:rPr lang="ru-RU" sz="1400" dirty="0" smtClean="0"/>
              <a:t>  Птица говорливая,</a:t>
            </a:r>
          </a:p>
          <a:p>
            <a:pPr>
              <a:buNone/>
            </a:pPr>
            <a:r>
              <a:rPr lang="ru-RU" sz="1400" dirty="0" smtClean="0"/>
              <a:t>   Самая болтливая.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Спереди - шильце,</a:t>
            </a:r>
          </a:p>
          <a:p>
            <a:pPr>
              <a:buNone/>
            </a:pPr>
            <a:r>
              <a:rPr lang="ru-RU" sz="1400" dirty="0" smtClean="0"/>
              <a:t> Сзади - </a:t>
            </a:r>
            <a:r>
              <a:rPr lang="ru-RU" sz="1400" dirty="0" err="1" smtClean="0"/>
              <a:t>вильце</a:t>
            </a:r>
            <a:r>
              <a:rPr lang="ru-RU" sz="1400" dirty="0" smtClean="0"/>
              <a:t>,</a:t>
            </a:r>
          </a:p>
          <a:p>
            <a:pPr>
              <a:buNone/>
            </a:pPr>
            <a:r>
              <a:rPr lang="ru-RU" sz="1400" dirty="0" smtClean="0"/>
              <a:t> Сверху - черное суконце,</a:t>
            </a:r>
          </a:p>
          <a:p>
            <a:pPr>
              <a:buNone/>
            </a:pPr>
            <a:r>
              <a:rPr lang="ru-RU" sz="1400" dirty="0" smtClean="0"/>
              <a:t> Снизу - белое полотенце.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И петь не поет,</a:t>
            </a:r>
          </a:p>
          <a:p>
            <a:pPr>
              <a:buNone/>
            </a:pPr>
            <a:r>
              <a:rPr lang="ru-RU" sz="1400" dirty="0" smtClean="0"/>
              <a:t>И летать не летает...</a:t>
            </a:r>
          </a:p>
          <a:p>
            <a:pPr>
              <a:buNone/>
            </a:pPr>
            <a:r>
              <a:rPr lang="ru-RU" sz="1400" dirty="0" smtClean="0"/>
              <a:t> За что же тогда</a:t>
            </a:r>
          </a:p>
          <a:p>
            <a:pPr>
              <a:buNone/>
            </a:pPr>
            <a:r>
              <a:rPr lang="ru-RU" sz="1400" dirty="0" smtClean="0"/>
              <a:t> Его птицей считают?</a:t>
            </a:r>
          </a:p>
          <a:p>
            <a:endParaRPr lang="ru-RU" sz="1400" dirty="0" smtClean="0"/>
          </a:p>
        </p:txBody>
      </p:sp>
      <p:pic>
        <p:nvPicPr>
          <p:cNvPr id="3075" name="Picture 3" descr="D:\ФОТО\МИРОН\п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224" y="6444207"/>
            <a:ext cx="1008112" cy="1080121"/>
          </a:xfrm>
          <a:prstGeom prst="rect">
            <a:avLst/>
          </a:prstGeom>
          <a:noFill/>
        </p:spPr>
      </p:pic>
      <p:pic>
        <p:nvPicPr>
          <p:cNvPr id="3080" name="Picture 8" descr="D:\ФОТО\МИРОН\вв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240" y="3491880"/>
            <a:ext cx="720080" cy="1008112"/>
          </a:xfrm>
          <a:prstGeom prst="rect">
            <a:avLst/>
          </a:prstGeom>
          <a:noFill/>
        </p:spPr>
      </p:pic>
      <p:pic>
        <p:nvPicPr>
          <p:cNvPr id="3081" name="Picture 9" descr="D:\ФОТО\МИРОН\с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5264" y="1979712"/>
            <a:ext cx="698946" cy="792087"/>
          </a:xfrm>
          <a:prstGeom prst="rect">
            <a:avLst/>
          </a:prstGeom>
          <a:noFill/>
        </p:spPr>
      </p:pic>
      <p:pic>
        <p:nvPicPr>
          <p:cNvPr id="3084" name="Picture 12" descr="D:\ФОТО\МИРОН\тт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2856" y="4716016"/>
            <a:ext cx="1296144" cy="1296144"/>
          </a:xfrm>
          <a:prstGeom prst="rect">
            <a:avLst/>
          </a:prstGeom>
          <a:noFill/>
        </p:spPr>
      </p:pic>
      <p:pic>
        <p:nvPicPr>
          <p:cNvPr id="3085" name="Picture 13" descr="C:\Users\МАМА\Desktop\Новая папка\яя - копия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2896" y="3491880"/>
            <a:ext cx="720080" cy="792088"/>
          </a:xfrm>
          <a:prstGeom prst="rect">
            <a:avLst/>
          </a:prstGeom>
          <a:noFill/>
        </p:spPr>
      </p:pic>
      <p:pic>
        <p:nvPicPr>
          <p:cNvPr id="3086" name="Picture 14" descr="C:\Users\МАМА\Desktop\Новая папка\ikkkkk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1248" y="4932040"/>
            <a:ext cx="936104" cy="864097"/>
          </a:xfrm>
          <a:prstGeom prst="rect">
            <a:avLst/>
          </a:prstGeom>
          <a:noFill/>
        </p:spPr>
      </p:pic>
      <p:pic>
        <p:nvPicPr>
          <p:cNvPr id="2053" name="Picture 5" descr="C:\Users\МАМА\Desktop\Новая папка\ччч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6912" y="1907704"/>
            <a:ext cx="792088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42998" y="1142997"/>
            <a:ext cx="914399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548680" y="107504"/>
            <a:ext cx="60486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1 страница   « Это интересно»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pPr algn="ctr"/>
            <a:endParaRPr lang="ru-RU" sz="1600" i="1" dirty="0" smtClean="0"/>
          </a:p>
          <a:p>
            <a:pPr algn="ctr"/>
            <a:r>
              <a:rPr lang="ru-RU" sz="1600" i="1" dirty="0" smtClean="0"/>
              <a:t>1 апреля  - День птиц.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  Кто такие птицы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pPr algn="ctr"/>
            <a:endParaRPr lang="ru-RU" sz="1600" i="1" dirty="0" smtClean="0">
              <a:solidFill>
                <a:srgbClr val="C00000"/>
              </a:solidFill>
            </a:endParaRPr>
          </a:p>
          <a:p>
            <a:r>
              <a:rPr lang="ru-RU" sz="1400" dirty="0" smtClean="0"/>
              <a:t>            Птицы развились из чешуеобразных рептилий, живших примерно 180 млн. лет тому назад. Миллионы лет назад чешуя превратилась в перья, а передние ноги стали крыльями.</a:t>
            </a:r>
          </a:p>
          <a:p>
            <a:r>
              <a:rPr lang="ru-RU" sz="1400" dirty="0" smtClean="0"/>
              <a:t>Большинство птиц – хорошие летуны. Некоторые из них могут пролетать тысячи километров. Однако есть и нелетающие птицы: страус, пингвины.</a:t>
            </a:r>
          </a:p>
          <a:p>
            <a:r>
              <a:rPr lang="ru-RU" sz="1400" dirty="0" smtClean="0"/>
              <a:t> Все птицы откладывают яйца. Большинство из них – заботливые родители, которым приходится тратить много сил, чтобы высидеть яйца и вырастить птенцов. Но есть и такие птицы, которые откладывают яйца в гнезда приёмных родителей, чтобы те воспитывали подкидышей. Большинство птиц строят гнёзда, но некоторые виды просто откладывают яйца в теплом месте, а затем оставляют их.</a:t>
            </a:r>
          </a:p>
          <a:p>
            <a:r>
              <a:rPr lang="ru-RU" sz="1400" dirty="0" smtClean="0"/>
              <a:t>Большинство птиц -  дикие, однако некоторых человек приручил и вывел на их основе породы домашних птиц. Среди них – куры, голуби, канарейки.</a:t>
            </a:r>
          </a:p>
          <a:p>
            <a:r>
              <a:rPr lang="ru-RU" sz="1400" dirty="0" smtClean="0"/>
              <a:t>Но человек научился использовать и такие виды птиц, которые живут в природе. Так, например, очень вкусны перепелиные яйца. Еще в глубокой древности человек научился приучать хищных птиц , чтобы использовать их во время охоты.</a:t>
            </a:r>
            <a:endParaRPr lang="ru-RU" sz="1400" dirty="0"/>
          </a:p>
        </p:txBody>
      </p:sp>
      <p:pic>
        <p:nvPicPr>
          <p:cNvPr id="2050" name="Picture 2" descr="C:\Users\МАМА\Desktop\Новая папка\сс.jpeg"/>
          <p:cNvPicPr>
            <a:picLocks noChangeAspect="1" noChangeArrowheads="1"/>
          </p:cNvPicPr>
          <p:nvPr/>
        </p:nvPicPr>
        <p:blipFill>
          <a:blip r:embed="rId3" cstate="print"/>
          <a:srcRect t="7032" r="7050" b="5062"/>
          <a:stretch>
            <a:fillRect/>
          </a:stretch>
        </p:blipFill>
        <p:spPr bwMode="auto">
          <a:xfrm>
            <a:off x="4365104" y="6660232"/>
            <a:ext cx="1512168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МАМА\Desktop\Новая папка\фф.jpeg"/>
          <p:cNvPicPr>
            <a:picLocks noChangeAspect="1" noChangeArrowheads="1"/>
          </p:cNvPicPr>
          <p:nvPr/>
        </p:nvPicPr>
        <p:blipFill>
          <a:blip r:embed="rId4" cstate="print"/>
          <a:srcRect l="12903" r="3226" b="12535"/>
          <a:stretch>
            <a:fillRect/>
          </a:stretch>
        </p:blipFill>
        <p:spPr bwMode="auto">
          <a:xfrm>
            <a:off x="2060848" y="5292080"/>
            <a:ext cx="1368152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768" y="7020272"/>
            <a:ext cx="1512168" cy="1471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7" name="Picture 1" descr="C:\Users\МАМА\Desktop\Новая папка\пп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080" y="4932040"/>
            <a:ext cx="1728019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42998" y="1143002"/>
            <a:ext cx="914399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44824" y="635563"/>
            <a:ext cx="39604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Сегодня в номере</a:t>
            </a:r>
          </a:p>
          <a:p>
            <a:r>
              <a:rPr lang="ru-RU" sz="2400" dirty="0" smtClean="0"/>
              <a:t>«Это интересно»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 Кто такие птицы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sz="1600" dirty="0" smtClean="0"/>
              <a:t>Как птицы находят дорогу      домой?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     </a:t>
            </a:r>
            <a:r>
              <a:rPr lang="ru-RU" sz="1600" dirty="0" smtClean="0"/>
              <a:t>Кто изобрел скворечник?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«Фантазии природы»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 Лесной календарь на каждый день.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sz="2400" dirty="0" smtClean="0"/>
              <a:t> </a:t>
            </a:r>
            <a:r>
              <a:rPr lang="ru-RU" sz="2400" dirty="0" smtClean="0"/>
              <a:t>«Уроки для родителей»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 1 АПРЕЛЯ – день птиц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 Поможем пернатым.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ru-RU" sz="2400" dirty="0" smtClean="0"/>
              <a:t>«Малышок»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Игра «Назови детенышей»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Игра «Кто, чем питается?»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smtClean="0"/>
              <a:t>Игра « Узнай птицу по силуэту»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dirty="0" smtClean="0"/>
              <a:t>Составь рассказ по картинке.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3" descr="C:\Users\МАМА\Desktop\Новая папка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184" y="611560"/>
            <a:ext cx="1152128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39569" t="39138" r="39016" b="40995"/>
          <a:stretch>
            <a:fillRect/>
          </a:stretch>
        </p:blipFill>
        <p:spPr bwMode="auto">
          <a:xfrm>
            <a:off x="5301208" y="3419873"/>
            <a:ext cx="1069337" cy="1080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МАМА\Desktop\Новая папка\ооо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80" y="2843809"/>
            <a:ext cx="1152128" cy="1008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МАМА\Desktop\Новая папка\ррр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2936" y="7092280"/>
            <a:ext cx="1224136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природа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323527" y="962471"/>
            <a:ext cx="9505056" cy="685800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4664" y="822728"/>
            <a:ext cx="626469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конце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покидают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родные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летят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зимовать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Весной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возвращаются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гнездо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находят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проделано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немало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интересных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экспериментов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группу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аистов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забрали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гнезд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незадолго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наступления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времени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осеннего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перелета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перенесли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пришлось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лететь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достичь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своего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зимовья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пришло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полетели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своего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старого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Создается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впечатление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обладают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врожденным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инстинктом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который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подсказывает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лететь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определенном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приближается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Способность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находить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менее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поразительна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сказать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инстинкт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объясняет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тайну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находят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известно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молодые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получают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географии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родителей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зачастую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совершают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перелет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впервые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летят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летят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ночам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могут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увидеть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ориентиры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помогли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Некоторые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летят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вообще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никаких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ориентиров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гипотез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заключается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могут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чувствовать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магнитные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окружают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Землю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Магнитные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линии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располагаются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направлению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северного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магнитного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полюса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южному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Возможно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именно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линии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служат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направляющими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теория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получила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доказательств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фактически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имеет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исчерпывающего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объяснения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находят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время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перелетов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разыскивают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родные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перелетами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связан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любопытный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исторический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факт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Колумб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приближался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Американскому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континенту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увидел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направлявшиеся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юго-западу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означало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земля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где-то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поблизости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изменил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курс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направился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юго-западном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полетели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поэтому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высадился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Багамских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островах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вместо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оказаться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берегу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Флориды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МАМА\Desktop\Новая папка\чч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0"/>
            <a:ext cx="4516437" cy="720080"/>
          </a:xfrm>
          <a:prstGeom prst="rect">
            <a:avLst/>
          </a:prstGeom>
          <a:noFill/>
        </p:spPr>
      </p:pic>
      <p:pic>
        <p:nvPicPr>
          <p:cNvPr id="1032" name="Picture 8" descr="C:\Users\МАМА\Desktop\Новая папка\ффф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7380312"/>
            <a:ext cx="1997968" cy="147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природа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43000" y="114300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4704" y="755576"/>
            <a:ext cx="51845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Птичьи права на недвижимость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sz="1400" i="1" dirty="0" smtClean="0"/>
              <a:t>ПЕРВОЕ АПРЕЛЯ – </a:t>
            </a:r>
            <a:r>
              <a:rPr lang="ru-RU" sz="1400" dirty="0" smtClean="0"/>
              <a:t>не только день розыгрыша и смеха.  Во всем мире отмечают в этот день официальный праздник – День птиц. </a:t>
            </a:r>
          </a:p>
          <a:p>
            <a:r>
              <a:rPr lang="ru-RU" sz="1400" dirty="0" smtClean="0"/>
              <a:t>Что это означает? Лишь одно – до прилета вестников остались считанные дни, и самое время как бы стремясь ускорить приход тепла. Нельзя однозначно сказать, действительно ли повышается температура готовить домики, в которых птицы смогут свить себе уютные гнездышки.</a:t>
            </a:r>
          </a:p>
          <a:p>
            <a:r>
              <a:rPr lang="ru-RU" sz="1400" dirty="0" smtClean="0"/>
              <a:t> Впрочем, некоторые начинают устанавливать птичьи домики еще в феврале – марте, на улице, но то, что от такого проявления заботы о птицах теплеет на душе, - это точно.</a:t>
            </a:r>
          </a:p>
          <a:p>
            <a:r>
              <a:rPr lang="ru-RU" sz="1400" dirty="0" smtClean="0"/>
              <a:t> Фантазия «птичьих» архитекторов поистине безгранична. Одни сооружают скворечники в виде бочонка с гроздьями винограда или китайской погоды, другие  - в форме шалаша или отеля. И оформляют их тоже каждый по своему вкусу. И это замечательно: главное, чтобы птицам был где жить!</a:t>
            </a:r>
            <a:endParaRPr lang="ru-RU" sz="1400" dirty="0"/>
          </a:p>
        </p:txBody>
      </p:sp>
      <p:pic>
        <p:nvPicPr>
          <p:cNvPr id="2" name="Picture 2" descr="C:\Users\МАМА\Desktop\ВЕСНА\SAM_5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4860032"/>
            <a:ext cx="2088232" cy="1979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МАМА\Desktop\ВЕСНА\SAM_5528.JPG"/>
          <p:cNvPicPr>
            <a:picLocks noChangeAspect="1" noChangeArrowheads="1"/>
          </p:cNvPicPr>
          <p:nvPr/>
        </p:nvPicPr>
        <p:blipFill>
          <a:blip r:embed="rId4" cstate="print"/>
          <a:srcRect r="18182"/>
          <a:stretch>
            <a:fillRect/>
          </a:stretch>
        </p:blipFill>
        <p:spPr bwMode="auto">
          <a:xfrm>
            <a:off x="4077072" y="6516216"/>
            <a:ext cx="2232248" cy="2037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МАМА\Desktop\Новая папка\аа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1048" y="5004048"/>
            <a:ext cx="1224136" cy="1239962"/>
          </a:xfrm>
          <a:prstGeom prst="rect">
            <a:avLst/>
          </a:prstGeom>
          <a:noFill/>
        </p:spPr>
      </p:pic>
      <p:pic>
        <p:nvPicPr>
          <p:cNvPr id="1030" name="Picture 6" descr="C:\Users\МАМА\Desktop\Новая папка\юю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6752" y="7308304"/>
            <a:ext cx="1391791" cy="138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природа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42999" y="1142999"/>
            <a:ext cx="9144000" cy="6858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80" y="395536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 Игра «Назови птенцов»</a:t>
            </a:r>
          </a:p>
          <a:p>
            <a:r>
              <a:rPr lang="ru-RU" dirty="0" smtClean="0"/>
              <a:t> </a:t>
            </a:r>
            <a:r>
              <a:rPr lang="ru-RU" sz="1400" i="1" dirty="0" smtClean="0"/>
              <a:t>Предлагаются картинки с изображением разных птиц, нужно назвать птицу, одного детеныша этой птицы и нескольких детенышей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400" dirty="0" smtClean="0"/>
              <a:t>Утка – утенок – утята.</a:t>
            </a:r>
          </a:p>
          <a:p>
            <a:r>
              <a:rPr lang="ru-RU" sz="1400" dirty="0" smtClean="0"/>
              <a:t> Гусь – гусенок – гусята.</a:t>
            </a:r>
          </a:p>
          <a:p>
            <a:r>
              <a:rPr lang="ru-RU" sz="1400" dirty="0" smtClean="0"/>
              <a:t> Грач – грачонок – грачата.</a:t>
            </a:r>
          </a:p>
          <a:p>
            <a:r>
              <a:rPr lang="ru-RU" sz="1400" dirty="0" smtClean="0"/>
              <a:t> Аист – аистенок – аистята. </a:t>
            </a:r>
          </a:p>
          <a:p>
            <a:r>
              <a:rPr lang="ru-RU" sz="1400" dirty="0" smtClean="0"/>
              <a:t> Кукушка – кукушонок – кукушата.</a:t>
            </a:r>
          </a:p>
          <a:p>
            <a:r>
              <a:rPr lang="ru-RU" sz="1400" dirty="0" smtClean="0"/>
              <a:t> Лебедь – лебеденок – лебедята.</a:t>
            </a:r>
          </a:p>
          <a:p>
            <a:r>
              <a:rPr lang="ru-RU" sz="1400" dirty="0" smtClean="0"/>
              <a:t> Скворец – скворчонок – скворчата.</a:t>
            </a:r>
          </a:p>
          <a:p>
            <a:endParaRPr lang="en-US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Схема рисования птицы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4102" name="Picture 6" descr="C:\Users\МАМА\Desktop\Новая папка\я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3779912"/>
            <a:ext cx="2376264" cy="174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МАМА\Desktop\Новая папка\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048" y="3779912"/>
            <a:ext cx="247565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01008" y="3275856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Игра « Кто, чем питается?»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МАМА\Desktop\Новая папка\ммм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9040" y="1475656"/>
            <a:ext cx="1008112" cy="1224136"/>
          </a:xfrm>
          <a:prstGeom prst="rect">
            <a:avLst/>
          </a:prstGeom>
          <a:noFill/>
        </p:spPr>
      </p:pic>
      <p:pic>
        <p:nvPicPr>
          <p:cNvPr id="1026" name="Picture 2" descr="C:\Users\МАМА\Desktop\Новая папка\ээээ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688" y="6444208"/>
            <a:ext cx="2448272" cy="1979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МАМА\Desktop\Новая папка\оо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9040" y="6444208"/>
            <a:ext cx="243840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6672" y="572412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C</a:t>
            </a:r>
            <a:r>
              <a:rPr lang="ru-RU" sz="1600" b="1" i="1" dirty="0" smtClean="0">
                <a:solidFill>
                  <a:srgbClr val="C00000"/>
                </a:solidFill>
              </a:rPr>
              <a:t>оставь рассказ по картинке»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4984" y="60121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Узнай птицу по силуэту</a:t>
            </a:r>
            <a:r>
              <a:rPr lang="ru-RU" i="1" dirty="0" smtClean="0">
                <a:solidFill>
                  <a:srgbClr val="C00000"/>
                </a:solidFill>
              </a:rPr>
              <a:t>»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природа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43000" y="114300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2696" y="251520"/>
            <a:ext cx="56886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              3 страница. «Уроки для родителей»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dirty="0" smtClean="0"/>
              <a:t>                          </a:t>
            </a:r>
            <a:r>
              <a:rPr lang="ru-RU" sz="1600" b="1" dirty="0" smtClean="0"/>
              <a:t>Поможем пернатым.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                        Ищем квартиру.</a:t>
            </a:r>
          </a:p>
          <a:p>
            <a:endParaRPr lang="ru-RU" dirty="0" smtClean="0"/>
          </a:p>
          <a:p>
            <a:r>
              <a:rPr lang="ru-RU" sz="1400" dirty="0" smtClean="0"/>
              <a:t>С читается, что изготовления искусственных гнездований – дело ненужное и забытое. Думаем, что если предложить смастерить несколько скворечников, ВАМ, наши уважаемые папы, то вы встретите это предложение с энтузиазмом.</a:t>
            </a:r>
          </a:p>
          <a:p>
            <a:r>
              <a:rPr lang="ru-RU" sz="1400" dirty="0" smtClean="0"/>
              <a:t>При поделки гнездовий необходимо учитывать следующее:</a:t>
            </a:r>
          </a:p>
          <a:p>
            <a:r>
              <a:rPr lang="ru-RU" sz="1400" dirty="0" smtClean="0"/>
              <a:t>а) искусственные гнездовья изготавливаются из сухого лесоматериала;</a:t>
            </a:r>
          </a:p>
          <a:p>
            <a:r>
              <a:rPr lang="ru-RU" sz="1400" dirty="0" smtClean="0"/>
              <a:t>б) гнездовья делаются только из досок, но не из фанеры;</a:t>
            </a:r>
          </a:p>
          <a:p>
            <a:r>
              <a:rPr lang="ru-RU" sz="1400" dirty="0" smtClean="0"/>
              <a:t>в) доски изнутри не выстругиваются;</a:t>
            </a:r>
          </a:p>
          <a:p>
            <a:r>
              <a:rPr lang="ru-RU" sz="1400" dirty="0" smtClean="0"/>
              <a:t>г) гнездовья должны быть без украшений и щелей;</a:t>
            </a:r>
          </a:p>
          <a:p>
            <a:r>
              <a:rPr lang="ru-RU" sz="1400" dirty="0" err="1" smtClean="0"/>
              <a:t>д</a:t>
            </a:r>
            <a:r>
              <a:rPr lang="ru-RU" sz="1400" dirty="0" smtClean="0"/>
              <a:t>) не красить скворечник в яркий цвет.</a:t>
            </a:r>
          </a:p>
          <a:p>
            <a:endParaRPr lang="ru-RU" sz="1400" dirty="0" smtClean="0"/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                             Домики  -  особняки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МАМА\Desktop\Новая папка\я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4572000"/>
            <a:ext cx="1176015" cy="1169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МАМА\Desktop\Новая папка\ыы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184" y="3707904"/>
            <a:ext cx="1278632" cy="1311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МАМА\Desktop\Новая папка\вв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8840" y="5940152"/>
            <a:ext cx="1333500" cy="1239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МАМА\Desktop\Новая папка\о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3176" y="5940152"/>
            <a:ext cx="1407170" cy="108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МАМА\Desktop\Новая папка\юю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80" y="7236296"/>
            <a:ext cx="1296144" cy="1209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C:\Users\МАМА\Desktop\Новая папка\ооо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3176" y="7596336"/>
            <a:ext cx="1152128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C:\Users\МАМА\Desktop\Новая папка\аа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2936" y="7380312"/>
            <a:ext cx="1440160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D:\ФОТО\МИРОН\фф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8920" y="4572000"/>
            <a:ext cx="1728192" cy="1209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42998" y="1394518"/>
            <a:ext cx="914399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72816" y="635563"/>
            <a:ext cx="3370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8680" y="179512"/>
            <a:ext cx="60486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                « Это интересно, это любопытно»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                   </a:t>
            </a:r>
            <a:r>
              <a:rPr lang="ru-RU" sz="1600" b="1" i="1" dirty="0" smtClean="0"/>
              <a:t>Кто изобрел скворечник?</a:t>
            </a:r>
          </a:p>
          <a:p>
            <a:endParaRPr lang="ru-RU" sz="1600" b="1" i="1" dirty="0" smtClean="0"/>
          </a:p>
          <a:p>
            <a:r>
              <a:rPr lang="ru-RU" sz="1400" dirty="0" smtClean="0"/>
              <a:t>Первые массовые попытки человека соорудить и предоставить птицам жилье были предприняты в позапрошлом тысячелетии в Индии. Индусы издавна славились гуманным отношением ко всем животным. А индийскому скворцу майне и сейчас развешивают для гнезд сухие бутылочные тыквы. </a:t>
            </a:r>
          </a:p>
          <a:p>
            <a:r>
              <a:rPr lang="ru-RU" sz="1400" dirty="0" smtClean="0"/>
              <a:t> В Европе независимо от индусов первыми научились привлекать скворцов жители Нидерландов, подтверждение тому – некоторые полотна живописи, на которых изображены и скворечники, и птицы около них. </a:t>
            </a:r>
          </a:p>
          <a:p>
            <a:r>
              <a:rPr lang="ru-RU" sz="1400" dirty="0" smtClean="0"/>
              <a:t>Есть и письменные подтверждения – изображения скворца и глиняного скворечника были обнаружены в старинном трактире «О птицах Олины», напечатанном в Риме в 1622 году. Фламандские скворечники были из обожженной глины, в форме кувшина, плоского с одной стороны. На этой плоской стенке имелось большое отверстие. С другой стороны  - леток.  Первое письменное упоминание о скворечнике в  России встречается в книге для охотников.</a:t>
            </a:r>
          </a:p>
          <a:p>
            <a:r>
              <a:rPr lang="ru-RU" sz="1400" dirty="0" smtClean="0"/>
              <a:t>Кстати, в старину скворечники были настоящими произведениями искусства: на отрезке бревна с полостью в центре вырезали фигуры людей, раскрашивали их, из досок сооружали подобные теремка с двускатной крышей, балконом, украшенным резьбой.</a:t>
            </a:r>
          </a:p>
          <a:p>
            <a:r>
              <a:rPr lang="ru-RU" sz="1400" dirty="0" smtClean="0"/>
              <a:t>  Сегодня этот славный русский обычай не забыт. Более того, придумано множество новых моделей скворечников.  </a:t>
            </a:r>
            <a:r>
              <a:rPr lang="ru-RU" sz="1400" dirty="0" err="1" smtClean="0"/>
              <a:t>Синичников</a:t>
            </a:r>
            <a:r>
              <a:rPr lang="ru-RU" sz="1400" dirty="0" smtClean="0"/>
              <a:t>, г </a:t>
            </a:r>
            <a:r>
              <a:rPr lang="ru-RU" sz="1400" dirty="0" err="1" smtClean="0"/>
              <a:t>алочников</a:t>
            </a:r>
            <a:r>
              <a:rPr lang="ru-RU" sz="1400" dirty="0" smtClean="0"/>
              <a:t>, </a:t>
            </a:r>
            <a:r>
              <a:rPr lang="ru-RU" sz="1400" dirty="0" err="1" smtClean="0"/>
              <a:t>совятников</a:t>
            </a:r>
            <a:r>
              <a:rPr lang="ru-RU" sz="1400" dirty="0" smtClean="0"/>
              <a:t> и прочих птичьих гнездований, и их изобретение продолжается…. Попробуйте и вы!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 descr="C:\Users\МАМА\Desktop\Новая папка\ооо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176" y="6372200"/>
            <a:ext cx="1656184" cy="1587252"/>
          </a:xfrm>
          <a:prstGeom prst="rect">
            <a:avLst/>
          </a:prstGeom>
          <a:noFill/>
        </p:spPr>
      </p:pic>
      <p:pic>
        <p:nvPicPr>
          <p:cNvPr id="1027" name="Picture 3" descr="C:\Users\МАМА\Desktop\рр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4784" y="6660232"/>
            <a:ext cx="1676400" cy="1872208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природа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43000" y="114300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АМА\Desktop\Новая папка\ммм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251520"/>
            <a:ext cx="1296144" cy="1440160"/>
          </a:xfrm>
          <a:prstGeom prst="rect">
            <a:avLst/>
          </a:prstGeom>
          <a:noFill/>
        </p:spPr>
      </p:pic>
      <p:pic>
        <p:nvPicPr>
          <p:cNvPr id="3075" name="Picture 3" descr="C:\Users\МАМА\Desktop\Новая папка\аа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176" y="7308304"/>
            <a:ext cx="1656184" cy="15438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16833" y="46754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2 страница« Фантазии природы»</a:t>
            </a:r>
          </a:p>
          <a:p>
            <a:endParaRPr lang="ru-RU" sz="1600" dirty="0" smtClean="0"/>
          </a:p>
          <a:p>
            <a:r>
              <a:rPr lang="ru-RU" sz="1600" b="1" i="1" dirty="0" smtClean="0"/>
              <a:t>Лесной календарь на каждый месяц.</a:t>
            </a:r>
          </a:p>
          <a:p>
            <a:endParaRPr lang="ru-RU" sz="1600" dirty="0" smtClean="0"/>
          </a:p>
          <a:p>
            <a:r>
              <a:rPr lang="ru-RU" sz="1600" dirty="0" smtClean="0"/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88" y="1763689"/>
            <a:ext cx="590465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Месяц пробуждения от спячки ( первый месяц весны) – с 21 марта по  20 апреля.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возращения пернатых на Родину ( второй месяц весны) – с 21 апреля по 20 мая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песен и плясок (третий месяц весны) – с 21 мая по 20 июня.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гнезд (первый месяц лета) – с 21 июня по 20 июля.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птенцов ( второй месяц лета) – с 21 июля по 20 августа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стай (третий месяц лета- - с 21 августа по 21 сентября.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прощания перелетных с Родиной ( первый месяц осени) – с 21 сентября по 20 октября.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полных кладовых (второй месяц осени) – с 21 октября по 20 ноября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зимних гостей (третий месяц осени) – с 21 ноября по 20 декабря.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первых белых троп (первый месяц зимы) – с 21 декабря по 20 января.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лютого голода ( второй месяц зимы) – с 21 января</a:t>
            </a:r>
          </a:p>
          <a:p>
            <a:r>
              <a:rPr lang="ru-RU" sz="1400" dirty="0" smtClean="0"/>
              <a:t>по 20 февраля.</a:t>
            </a:r>
          </a:p>
          <a:p>
            <a:endParaRPr lang="ru-RU" sz="1400" dirty="0" smtClean="0"/>
          </a:p>
          <a:p>
            <a:r>
              <a:rPr lang="ru-RU" sz="1400" dirty="0" smtClean="0"/>
              <a:t>Месяц «Дотерпи до весны» (третий месяц зимы) – </a:t>
            </a:r>
          </a:p>
          <a:p>
            <a:r>
              <a:rPr lang="ru-RU" sz="1400" dirty="0" smtClean="0"/>
              <a:t>С 21 февраля по 20 марта.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735</TotalTime>
  <Words>1742</Words>
  <Application>Microsoft Office PowerPoint</Application>
  <PresentationFormat>Экран (4:3)</PresentationFormat>
  <Paragraphs>186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4страница «МАЛЫШОК»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user</cp:lastModifiedBy>
  <cp:revision>87</cp:revision>
  <dcterms:created xsi:type="dcterms:W3CDTF">2016-03-23T13:54:31Z</dcterms:created>
  <dcterms:modified xsi:type="dcterms:W3CDTF">2016-03-31T08:04:13Z</dcterms:modified>
</cp:coreProperties>
</file>