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charts/style3.xml" ContentType="application/vnd.ms-office.chart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63" r:id="rId3"/>
    <p:sldId id="264" r:id="rId4"/>
    <p:sldId id="279" r:id="rId5"/>
    <p:sldId id="265" r:id="rId6"/>
    <p:sldId id="267" r:id="rId7"/>
    <p:sldId id="268" r:id="rId8"/>
    <p:sldId id="269" r:id="rId9"/>
    <p:sldId id="272" r:id="rId10"/>
    <p:sldId id="266" r:id="rId11"/>
    <p:sldId id="271" r:id="rId12"/>
    <p:sldId id="273" r:id="rId13"/>
    <p:sldId id="277" r:id="rId14"/>
    <p:sldId id="278" r:id="rId15"/>
    <p:sldId id="270" r:id="rId16"/>
    <p:sldId id="274" r:id="rId17"/>
    <p:sldId id="275" r:id="rId18"/>
    <p:sldId id="281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2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высшее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2013-2014уч.г.</c:v>
                </c:pt>
                <c:pt idx="1">
                  <c:v>2014-2015 уч.г.</c:v>
                </c:pt>
                <c:pt idx="2">
                  <c:v>2015-2016 уч.г.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58</c:v>
                </c:pt>
                <c:pt idx="1">
                  <c:v>58</c:v>
                </c:pt>
                <c:pt idx="2">
                  <c:v>57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средне-специальное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2013-2014уч.г.</c:v>
                </c:pt>
                <c:pt idx="1">
                  <c:v>2014-2015 уч.г.</c:v>
                </c:pt>
                <c:pt idx="2">
                  <c:v>2015-2016 уч.г.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42</c:v>
                </c:pt>
                <c:pt idx="1">
                  <c:v>42</c:v>
                </c:pt>
                <c:pt idx="2">
                  <c:v>43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2013-2014уч.г.</c:v>
                </c:pt>
                <c:pt idx="1">
                  <c:v>2014-2015 уч.г.</c:v>
                </c:pt>
                <c:pt idx="2">
                  <c:v>2015-2016 уч.г.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dLbls>
          <c:showVal val="1"/>
        </c:dLbls>
        <c:gapWidth val="65"/>
        <c:axId val="82715008"/>
        <c:axId val="82716544"/>
      </c:barChart>
      <c:catAx>
        <c:axId val="827150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2716544"/>
        <c:crosses val="autoZero"/>
        <c:auto val="1"/>
        <c:lblAlgn val="ctr"/>
        <c:lblOffset val="100"/>
      </c:catAx>
      <c:valAx>
        <c:axId val="8271654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82715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 кв.кат.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2013-2014уч.г.</c:v>
                </c:pt>
                <c:pt idx="1">
                  <c:v>2014-2015 уч.г.</c:v>
                </c:pt>
                <c:pt idx="2">
                  <c:v>2015-2016 уч.г.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84</c:v>
                </c:pt>
                <c:pt idx="1">
                  <c:v>89</c:v>
                </c:pt>
                <c:pt idx="2">
                  <c:v>84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кв.кат.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2013-2014уч.г.</c:v>
                </c:pt>
                <c:pt idx="1">
                  <c:v>2014-2015 уч.г.</c:v>
                </c:pt>
                <c:pt idx="2">
                  <c:v>2015-2016 уч.г.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2013-2014уч.г.</c:v>
                </c:pt>
                <c:pt idx="1">
                  <c:v>2014-2015 уч.г.</c:v>
                </c:pt>
                <c:pt idx="2">
                  <c:v>2015-2016 уч.г.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11</c:v>
                </c:pt>
                <c:pt idx="1">
                  <c:v>11</c:v>
                </c:pt>
                <c:pt idx="2">
                  <c:v>15</c:v>
                </c:pt>
              </c:numCache>
            </c:numRef>
          </c:val>
        </c:ser>
        <c:dLbls>
          <c:showVal val="1"/>
        </c:dLbls>
        <c:gapWidth val="65"/>
        <c:axId val="100922112"/>
        <c:axId val="100923648"/>
      </c:barChart>
      <c:catAx>
        <c:axId val="10092211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0923648"/>
        <c:crosses val="autoZero"/>
        <c:auto val="1"/>
        <c:lblAlgn val="ctr"/>
        <c:lblOffset val="100"/>
      </c:catAx>
      <c:valAx>
        <c:axId val="10092364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100922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2013-2014уч.г.</c:v>
                </c:pt>
                <c:pt idx="1">
                  <c:v>2014-2015 уч.г.</c:v>
                </c:pt>
                <c:pt idx="2">
                  <c:v>2015-2016 уч.г.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</c:v>
                </c:pt>
                <c:pt idx="1">
                  <c:v>68</c:v>
                </c:pt>
                <c:pt idx="2">
                  <c:v>5</c:v>
                </c:pt>
              </c:numCache>
            </c:numRef>
          </c:val>
        </c:ser>
        <c:dLbls>
          <c:showVal val="1"/>
        </c:dLbls>
        <c:gapWidth val="65"/>
        <c:axId val="97256192"/>
        <c:axId val="97257728"/>
      </c:barChart>
      <c:catAx>
        <c:axId val="972561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7257728"/>
        <c:crosses val="autoZero"/>
        <c:auto val="1"/>
        <c:lblAlgn val="ctr"/>
        <c:lblOffset val="100"/>
      </c:catAx>
      <c:valAx>
        <c:axId val="9725772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97256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ДОО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2013-2014уч.г.</c:v>
                </c:pt>
                <c:pt idx="1">
                  <c:v>2014-2015 уч.г.</c:v>
                </c:pt>
                <c:pt idx="2">
                  <c:v>2015-2016 уч.г.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муниципальный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2013-2014уч.г.</c:v>
                </c:pt>
                <c:pt idx="1">
                  <c:v>2014-2015 уч.г.</c:v>
                </c:pt>
                <c:pt idx="2">
                  <c:v>2015-2016 уч.г.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республиканский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2013-2014уч.г.</c:v>
                </c:pt>
                <c:pt idx="1">
                  <c:v>2014-2015 уч.г.</c:v>
                </c:pt>
                <c:pt idx="2">
                  <c:v>2015-2016 уч.г.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федеральный</c:v>
                </c:pt>
              </c:strCache>
            </c:strRef>
          </c:tx>
          <c:spPr>
            <a:solidFill>
              <a:schemeClr val="accent6">
                <a:lumMod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2013-2014уч.г.</c:v>
                </c:pt>
                <c:pt idx="1">
                  <c:v>2014-2015 уч.г.</c:v>
                </c:pt>
                <c:pt idx="2">
                  <c:v>2015-2016 уч.г.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</c:ser>
        <c:dLbls>
          <c:showVal val="1"/>
        </c:dLbls>
        <c:gapWidth val="65"/>
        <c:axId val="100989184"/>
        <c:axId val="101396480"/>
      </c:barChart>
      <c:catAx>
        <c:axId val="10098918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1396480"/>
        <c:crosses val="autoZero"/>
        <c:auto val="1"/>
        <c:lblAlgn val="ctr"/>
        <c:lblOffset val="100"/>
      </c:catAx>
      <c:valAx>
        <c:axId val="10139648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100989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Выполнение</a:t>
            </a:r>
            <a:r>
              <a:rPr lang="ru-RU" baseline="0" dirty="0" smtClean="0"/>
              <a:t> годового плана</a:t>
            </a:r>
            <a:endParaRPr lang="ru-RU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dLbls>
            <c:dLblPos val="inEnd"/>
            <c:showVal val="1"/>
          </c:dLbls>
          <c:cat>
            <c:strRef>
              <c:f>Лист1!$A$2:$A$4</c:f>
              <c:strCache>
                <c:ptCount val="3"/>
                <c:pt idx="0">
                  <c:v>2012-13 уч.г.</c:v>
                </c:pt>
                <c:pt idx="1">
                  <c:v>2013-14 уч.г.</c:v>
                </c:pt>
                <c:pt idx="2">
                  <c:v>2014-15 учж.г.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</c:v>
                </c:pt>
                <c:pt idx="1">
                  <c:v>52</c:v>
                </c:pt>
                <c:pt idx="2">
                  <c:v>63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dLbls>
            <c:dLblPos val="inEnd"/>
            <c:showVal val="1"/>
          </c:dLbls>
          <c:cat>
            <c:strRef>
              <c:f>Лист1!$A$2:$A$4</c:f>
              <c:strCache>
                <c:ptCount val="3"/>
                <c:pt idx="0">
                  <c:v>2012-13 уч.г.</c:v>
                </c:pt>
                <c:pt idx="1">
                  <c:v>2013-14 уч.г.</c:v>
                </c:pt>
                <c:pt idx="2">
                  <c:v>2014-15 учж.г.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62</c:v>
                </c:pt>
                <c:pt idx="1">
                  <c:v>36</c:v>
                </c:pt>
                <c:pt idx="2">
                  <c:v>27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dLbls>
            <c:dLblPos val="inEnd"/>
            <c:showVal val="1"/>
          </c:dLbls>
          <c:cat>
            <c:strRef>
              <c:f>Лист1!$A$2:$A$4</c:f>
              <c:strCache>
                <c:ptCount val="3"/>
                <c:pt idx="0">
                  <c:v>2012-13 уч.г.</c:v>
                </c:pt>
                <c:pt idx="1">
                  <c:v>2013-14 уч.г.</c:v>
                </c:pt>
                <c:pt idx="2">
                  <c:v>2014-15 учж.г.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20</c:v>
                </c:pt>
                <c:pt idx="1">
                  <c:v>11</c:v>
                </c:pt>
                <c:pt idx="2">
                  <c:v>12</c:v>
                </c:pt>
              </c:numCache>
            </c:numRef>
          </c:val>
        </c:ser>
        <c:dLbls>
          <c:showVal val="1"/>
        </c:dLbls>
        <c:axId val="105730048"/>
        <c:axId val="105731584"/>
      </c:barChart>
      <c:catAx>
        <c:axId val="105730048"/>
        <c:scaling>
          <c:orientation val="minMax"/>
        </c:scaling>
        <c:axPos val="b"/>
        <c:tickLblPos val="nextTo"/>
        <c:crossAx val="105731584"/>
        <c:crosses val="autoZero"/>
        <c:auto val="1"/>
        <c:lblAlgn val="ctr"/>
        <c:lblOffset val="100"/>
      </c:catAx>
      <c:valAx>
        <c:axId val="105731584"/>
        <c:scaling>
          <c:orientation val="minMax"/>
        </c:scaling>
        <c:axPos val="l"/>
        <c:majorGridlines/>
        <c:numFmt formatCode="General" sourceLinked="1"/>
        <c:tickLblPos val="nextTo"/>
        <c:crossAx val="10573004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18746A-8D51-481E-B6D7-7FC8C4C93C45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E0441-483E-4DA9-B413-8B6DC121A1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6003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D398053-5405-4FDF-BD24-75EB8843ADBF}" type="slidenum">
              <a:rPr lang="ru-RU"/>
              <a:pPr/>
              <a:t>1</a:t>
            </a:fld>
            <a:endParaRPr lang="ru-RU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17114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D398053-5405-4FDF-BD24-75EB8843ADBF}" type="slidenum">
              <a:rPr lang="ru-RU"/>
              <a:pPr/>
              <a:t>10</a:t>
            </a:fld>
            <a:endParaRPr lang="ru-RU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73598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D398053-5405-4FDF-BD24-75EB8843ADBF}" type="slidenum">
              <a:rPr lang="ru-RU"/>
              <a:pPr/>
              <a:t>11</a:t>
            </a:fld>
            <a:endParaRPr lang="ru-RU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30117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D398053-5405-4FDF-BD24-75EB8843ADBF}" type="slidenum">
              <a:rPr lang="ru-RU"/>
              <a:pPr/>
              <a:t>12</a:t>
            </a:fld>
            <a:endParaRPr lang="ru-RU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59727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D398053-5405-4FDF-BD24-75EB8843ADBF}" type="slidenum">
              <a:rPr lang="ru-RU"/>
              <a:pPr/>
              <a:t>13</a:t>
            </a:fld>
            <a:endParaRPr lang="ru-RU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31533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D398053-5405-4FDF-BD24-75EB8843ADBF}" type="slidenum">
              <a:rPr lang="ru-RU"/>
              <a:pPr/>
              <a:t>14</a:t>
            </a:fld>
            <a:endParaRPr lang="ru-RU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69300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D398053-5405-4FDF-BD24-75EB8843ADBF}" type="slidenum">
              <a:rPr lang="ru-RU"/>
              <a:pPr/>
              <a:t>15</a:t>
            </a:fld>
            <a:endParaRPr lang="ru-RU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76470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D398053-5405-4FDF-BD24-75EB8843ADBF}" type="slidenum">
              <a:rPr lang="ru-RU"/>
              <a:pPr/>
              <a:t>16</a:t>
            </a:fld>
            <a:endParaRPr lang="ru-RU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61708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D398053-5405-4FDF-BD24-75EB8843ADBF}" type="slidenum">
              <a:rPr lang="ru-RU"/>
              <a:pPr/>
              <a:t>17</a:t>
            </a:fld>
            <a:endParaRPr lang="ru-RU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59210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D398053-5405-4FDF-BD24-75EB8843ADBF}" type="slidenum">
              <a:rPr lang="ru-RU"/>
              <a:pPr/>
              <a:t>18</a:t>
            </a:fld>
            <a:endParaRPr lang="ru-RU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0642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D398053-5405-4FDF-BD24-75EB8843ADBF}" type="slidenum">
              <a:rPr lang="ru-RU"/>
              <a:pPr/>
              <a:t>2</a:t>
            </a:fld>
            <a:endParaRPr lang="ru-RU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5241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D398053-5405-4FDF-BD24-75EB8843ADBF}" type="slidenum">
              <a:rPr lang="ru-RU"/>
              <a:pPr/>
              <a:t>3</a:t>
            </a:fld>
            <a:endParaRPr lang="ru-RU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6880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D398053-5405-4FDF-BD24-75EB8843ADBF}" type="slidenum">
              <a:rPr lang="ru-RU"/>
              <a:pPr/>
              <a:t>4</a:t>
            </a:fld>
            <a:endParaRPr lang="ru-RU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9976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D398053-5405-4FDF-BD24-75EB8843ADBF}" type="slidenum">
              <a:rPr lang="ru-RU"/>
              <a:pPr/>
              <a:t>5</a:t>
            </a:fld>
            <a:endParaRPr lang="ru-RU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078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D398053-5405-4FDF-BD24-75EB8843ADBF}" type="slidenum">
              <a:rPr lang="ru-RU"/>
              <a:pPr/>
              <a:t>6</a:t>
            </a:fld>
            <a:endParaRPr lang="ru-RU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5515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D398053-5405-4FDF-BD24-75EB8843ADBF}" type="slidenum">
              <a:rPr lang="ru-RU"/>
              <a:pPr/>
              <a:t>7</a:t>
            </a:fld>
            <a:endParaRPr lang="ru-RU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2558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D398053-5405-4FDF-BD24-75EB8843ADBF}" type="slidenum">
              <a:rPr lang="ru-RU"/>
              <a:pPr/>
              <a:t>8</a:t>
            </a:fld>
            <a:endParaRPr lang="ru-RU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64351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D398053-5405-4FDF-BD24-75EB8843ADBF}" type="slidenum">
              <a:rPr lang="ru-RU"/>
              <a:pPr/>
              <a:t>9</a:t>
            </a:fld>
            <a:endParaRPr lang="ru-RU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3585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29912-8296-4E99-910B-9E43F3272F65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C316-C970-4F6D-89CC-C788D76A71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2247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29912-8296-4E99-910B-9E43F3272F65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C316-C970-4F6D-89CC-C788D76A71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446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29912-8296-4E99-910B-9E43F3272F65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C316-C970-4F6D-89CC-C788D76A71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8475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29912-8296-4E99-910B-9E43F3272F65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C316-C970-4F6D-89CC-C788D76A71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02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29912-8296-4E99-910B-9E43F3272F65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C316-C970-4F6D-89CC-C788D76A71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9842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29912-8296-4E99-910B-9E43F3272F65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C316-C970-4F6D-89CC-C788D76A71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0161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29912-8296-4E99-910B-9E43F3272F65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C316-C970-4F6D-89CC-C788D76A71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6870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29912-8296-4E99-910B-9E43F3272F65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C316-C970-4F6D-89CC-C788D76A71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0812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29912-8296-4E99-910B-9E43F3272F65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C316-C970-4F6D-89CC-C788D76A71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470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29912-8296-4E99-910B-9E43F3272F65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C316-C970-4F6D-89CC-C788D76A71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765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29912-8296-4E99-910B-9E43F3272F65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C316-C970-4F6D-89CC-C788D76A71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2094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29912-8296-4E99-910B-9E43F3272F65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DC316-C970-4F6D-89CC-C788D76A71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5482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11" Type="http://schemas.openxmlformats.org/officeDocument/2006/relationships/image" Target="../media/image30.pn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3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1.png"/><Relationship Id="rId9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1.pn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iss.irishka76@yandex.ru" TargetMode="External"/><Relationship Id="rId5" Type="http://schemas.openxmlformats.org/officeDocument/2006/relationships/hyperlink" Target="mailto:iv.chernova@mail.ru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9326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1819" y="414025"/>
            <a:ext cx="6924541" cy="3436758"/>
          </a:xfrm>
        </p:spPr>
        <p:txBody>
          <a:bodyPr anchor="ctr">
            <a:normAutofit/>
          </a:bodyPr>
          <a:lstStyle/>
          <a:p>
            <a:r>
              <a:rPr lang="ru-RU" sz="2800" b="1" dirty="0" smtClean="0"/>
              <a:t>Портфолио</a:t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Черновой Ирины Владимировны</a:t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старшего воспитателя </a:t>
            </a:r>
            <a:br>
              <a:rPr lang="ru-RU" sz="2800" b="1" dirty="0" smtClean="0"/>
            </a:br>
            <a:r>
              <a:rPr lang="ru-RU" sz="2800" b="1" dirty="0" smtClean="0"/>
              <a:t>МБДОУ детский сад «Улыбка» села Бижбуляк</a:t>
            </a:r>
            <a:endParaRPr lang="ru-RU" sz="2800" b="1" dirty="0"/>
          </a:p>
        </p:txBody>
      </p:sp>
      <p:pic>
        <p:nvPicPr>
          <p:cNvPr id="6" name="Объект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56360" y="414025"/>
            <a:ext cx="4582925" cy="602872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isometricOffAxis2Lef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2891331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Методические пособия</a:t>
            </a:r>
            <a:endParaRPr lang="ru-RU" sz="28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18358"/>
            <a:ext cx="4031088" cy="3739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8294" y="433304"/>
            <a:ext cx="2407276" cy="3066594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5463" y="1288108"/>
            <a:ext cx="2275532" cy="31329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9291" y="2346901"/>
            <a:ext cx="2317259" cy="3545407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90975" y="433304"/>
            <a:ext cx="2154460" cy="33296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3299" y="1200008"/>
            <a:ext cx="2100704" cy="3221079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5300" y="2346901"/>
            <a:ext cx="2322803" cy="35155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0726" y="4016573"/>
            <a:ext cx="1764917" cy="265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73981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1805657" y="266562"/>
            <a:ext cx="8229024" cy="1134839"/>
          </a:xfrm>
          <a:ln/>
        </p:spPr>
        <p:txBody>
          <a:bodyPr vert="horz" lIns="91440" tIns="35206" rIns="91440" bIns="45720" rtlCol="0" anchor="ctr">
            <a:normAutofit/>
          </a:bodyPr>
          <a:lstStyle/>
          <a:p>
            <a:pPr algn="ctr"/>
            <a:r>
              <a:rPr lang="ru-RU" sz="2800" b="1" dirty="0" smtClean="0"/>
              <a:t>Публикации, обобщение опыта</a:t>
            </a:r>
            <a:endParaRPr lang="ru-RU" sz="28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18358"/>
            <a:ext cx="4031088" cy="3739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72796">
            <a:off x="2895939" y="2030068"/>
            <a:ext cx="2822726" cy="4009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86296">
            <a:off x="620505" y="1002359"/>
            <a:ext cx="2860112" cy="40625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21673">
            <a:off x="9128670" y="1010675"/>
            <a:ext cx="2723596" cy="53761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20242">
            <a:off x="6260629" y="1090120"/>
            <a:ext cx="3282696" cy="43342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39264">
            <a:off x="7611999" y="4289606"/>
            <a:ext cx="2623281" cy="21664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1018973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1980049" y="277950"/>
            <a:ext cx="8229024" cy="1134839"/>
          </a:xfrm>
          <a:ln/>
        </p:spPr>
        <p:txBody>
          <a:bodyPr vert="horz" lIns="91440" tIns="35206" rIns="91440" bIns="45720" rtlCol="0" anchor="ctr">
            <a:normAutofit/>
          </a:bodyPr>
          <a:lstStyle/>
          <a:p>
            <a:pPr algn="ctr"/>
            <a:r>
              <a:rPr lang="ru-RU" sz="2800" b="1" dirty="0" smtClean="0"/>
              <a:t>Повышение квалификации</a:t>
            </a:r>
            <a:endParaRPr lang="ru-RU" sz="28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18358"/>
            <a:ext cx="4031088" cy="3739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66336" y="3670450"/>
            <a:ext cx="3769484" cy="2577051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perspectiveHeroicExtremeLeftFacing"/>
            <a:lightRig rig="threePt" dir="t"/>
          </a:scene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9604" y="1079532"/>
            <a:ext cx="3607626" cy="24913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4787" y="3670450"/>
            <a:ext cx="3929925" cy="2599795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perspectiveContrastingRightFacing"/>
            <a:lightRig rig="threePt" dir="t"/>
          </a:scene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014" y="555742"/>
            <a:ext cx="3750756" cy="2637913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perspectiveHeroicExtremeRightFacing"/>
            <a:lightRig rig="threePt" dir="t"/>
          </a:scene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3846" y="3745671"/>
            <a:ext cx="2049789" cy="29223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2064" y="528914"/>
            <a:ext cx="3962391" cy="2803493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perspectiveHeroicExtreme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21384847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1980049" y="277950"/>
            <a:ext cx="8229024" cy="1134839"/>
          </a:xfrm>
          <a:ln/>
        </p:spPr>
        <p:txBody>
          <a:bodyPr vert="horz" lIns="91440" tIns="35206" rIns="91440" bIns="45720" rtlCol="0" anchor="ctr">
            <a:normAutofit/>
          </a:bodyPr>
          <a:lstStyle/>
          <a:p>
            <a:pPr algn="ctr"/>
            <a:r>
              <a:rPr lang="ru-RU" sz="2800" b="1" dirty="0" smtClean="0"/>
              <a:t>Участие в конкурсах</a:t>
            </a:r>
            <a:endParaRPr lang="ru-RU" sz="28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18358"/>
            <a:ext cx="4031088" cy="3739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1593" y="3965470"/>
            <a:ext cx="1802407" cy="26272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5661" y="1089492"/>
            <a:ext cx="1898021" cy="26293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35081" y="1137689"/>
            <a:ext cx="1808919" cy="26182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275" y="1089492"/>
            <a:ext cx="1827059" cy="26171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40327" y="1138742"/>
            <a:ext cx="1795205" cy="26171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3002" y="3945432"/>
            <a:ext cx="1814167" cy="26473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0008" y="1137689"/>
            <a:ext cx="1828746" cy="26385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0008" y="3935657"/>
            <a:ext cx="1828746" cy="25654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5504328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1980049" y="277950"/>
            <a:ext cx="8229024" cy="1134839"/>
          </a:xfrm>
          <a:ln/>
        </p:spPr>
        <p:txBody>
          <a:bodyPr vert="horz" lIns="91440" tIns="35206" rIns="91440" bIns="45720" rtlCol="0" anchor="ctr">
            <a:normAutofit/>
          </a:bodyPr>
          <a:lstStyle/>
          <a:p>
            <a:pPr algn="ctr"/>
            <a:r>
              <a:rPr lang="ru-RU" sz="2800" b="1" dirty="0" smtClean="0"/>
              <a:t>Признание в профессионализме</a:t>
            </a:r>
            <a:endParaRPr lang="ru-RU" sz="28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18358"/>
            <a:ext cx="4031088" cy="3739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2587" y="1412789"/>
            <a:ext cx="5331852" cy="3998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0278" y="1107952"/>
            <a:ext cx="3766433" cy="53276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4083171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1980049" y="277950"/>
            <a:ext cx="8229024" cy="1134839"/>
          </a:xfrm>
          <a:ln/>
        </p:spPr>
        <p:txBody>
          <a:bodyPr vert="horz" lIns="91440" tIns="35206" rIns="91440" bIns="45720" rtlCol="0" anchor="ctr">
            <a:normAutofit/>
          </a:bodyPr>
          <a:lstStyle/>
          <a:p>
            <a:pPr algn="ctr"/>
            <a:r>
              <a:rPr lang="ru-RU" sz="2800" b="1" dirty="0" smtClean="0"/>
              <a:t>Увлечения, хобби</a:t>
            </a:r>
            <a:endParaRPr lang="ru-RU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7013" y="1305926"/>
            <a:ext cx="3548216" cy="2364553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18358"/>
            <a:ext cx="4031088" cy="3739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664" y="2883326"/>
            <a:ext cx="3241685" cy="243126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388479" y="277951"/>
            <a:ext cx="3240180" cy="2430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357013" y="4002529"/>
            <a:ext cx="3548216" cy="25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8427667" y="2869823"/>
            <a:ext cx="3413035" cy="2431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275" y="333102"/>
            <a:ext cx="3278074" cy="218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50767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1980049" y="277950"/>
            <a:ext cx="8229024" cy="1134839"/>
          </a:xfrm>
          <a:ln/>
        </p:spPr>
        <p:txBody>
          <a:bodyPr vert="horz" lIns="91440" tIns="35206" rIns="91440" bIns="45720" rtlCol="0" anchor="ctr">
            <a:normAutofit/>
          </a:bodyPr>
          <a:lstStyle/>
          <a:p>
            <a:pPr algn="ctr"/>
            <a:r>
              <a:rPr lang="ru-RU" sz="2800" b="1" dirty="0" smtClean="0"/>
              <a:t>Увлечения, хобби</a:t>
            </a:r>
            <a:endParaRPr lang="ru-RU" sz="28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18358"/>
            <a:ext cx="4031088" cy="3739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155" y="333742"/>
            <a:ext cx="3363933" cy="22417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7801" y="1664058"/>
            <a:ext cx="2033519" cy="39646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4243" y="2923894"/>
            <a:ext cx="3280202" cy="24601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80078" y="284565"/>
            <a:ext cx="3041889" cy="22909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34675" y="2923893"/>
            <a:ext cx="3280201" cy="246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50856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1012914"/>
          </a:xfrm>
          <a:ln/>
        </p:spPr>
        <p:txBody>
          <a:bodyPr vert="horz" lIns="91440" tIns="35206" rIns="91440" bIns="45720" rtlCol="0" anchor="ctr">
            <a:normAutofit/>
          </a:bodyPr>
          <a:lstStyle/>
          <a:p>
            <a:pPr algn="ctr"/>
            <a:r>
              <a:rPr lang="ru-RU" sz="2800" b="1" dirty="0" smtClean="0"/>
              <a:t>Старший воспитатель - это</a:t>
            </a:r>
            <a:endParaRPr lang="ru-RU" sz="28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18358"/>
            <a:ext cx="4031088" cy="3739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48048" y="1210615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М</a:t>
            </a:r>
            <a:r>
              <a:rPr lang="ru-RU" sz="2000" b="1" dirty="0" smtClean="0"/>
              <a:t>иссионер</a:t>
            </a:r>
            <a:r>
              <a:rPr lang="ru-RU" sz="2000" dirty="0" smtClean="0"/>
              <a:t> – должен убедить другого поверить в то, во что он верит сам, уметь вовлечь, повести за собой.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Е</a:t>
            </a:r>
            <a:r>
              <a:rPr lang="ru-RU" sz="2000" b="1" dirty="0" smtClean="0"/>
              <a:t>диномышленник</a:t>
            </a:r>
            <a:r>
              <a:rPr lang="ru-RU" sz="2000" dirty="0" smtClean="0"/>
              <a:t> – основное желание старшего воспитателя – сделать так, чтобы весть коллектив мыслил в едином порыве, был нацелен на работу.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Т</a:t>
            </a:r>
            <a:r>
              <a:rPr lang="ru-RU" sz="2000" b="1" dirty="0" smtClean="0"/>
              <a:t>ворец</a:t>
            </a:r>
            <a:r>
              <a:rPr lang="ru-RU" sz="2000" dirty="0" smtClean="0"/>
              <a:t> – постоянно находится в творческом поиске.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О</a:t>
            </a:r>
            <a:r>
              <a:rPr lang="ru-RU" sz="2000" b="1" dirty="0" smtClean="0"/>
              <a:t>рганизатор </a:t>
            </a:r>
            <a:r>
              <a:rPr lang="ru-RU" sz="2000" dirty="0" smtClean="0"/>
              <a:t>– создание рациональной структуры ДОО, которая направлена на обеспечение качества образовательного процесса.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Д</a:t>
            </a:r>
            <a:r>
              <a:rPr lang="ru-RU" sz="2000" b="1" dirty="0" smtClean="0"/>
              <a:t>ипломат</a:t>
            </a:r>
            <a:r>
              <a:rPr lang="ru-RU" sz="2000" dirty="0" smtClean="0"/>
              <a:t> – нельзя эффективно руководить людьми, если ты не умеешь находить подход к человеку, если не способен на компромисс. Мы должны стараться  управлять своими чувствами, переживаниями и поведением, уметь уважать окружающих. Как дипломаты, мы не имеем права на грубость и раздражение, на невнимание и нерешительность. Мы должны быть мудрыми, гибкими и высокопрофессиональными.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И</a:t>
            </a:r>
            <a:r>
              <a:rPr lang="ru-RU" sz="2000" b="1" dirty="0" smtClean="0"/>
              <a:t>зобретатель</a:t>
            </a:r>
            <a:r>
              <a:rPr lang="ru-RU" sz="2000" dirty="0" smtClean="0"/>
              <a:t> – новатор, источник идей, информации.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С</a:t>
            </a:r>
            <a:r>
              <a:rPr lang="ru-RU" sz="2000" b="1" dirty="0" smtClean="0"/>
              <a:t>тратег</a:t>
            </a:r>
            <a:r>
              <a:rPr lang="ru-RU" sz="2000" dirty="0" smtClean="0"/>
              <a:t> – старший воспитатель должен владеть искусством планирования руководства, основанного на правильных и далеко идущих прогнозах.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Т</a:t>
            </a:r>
            <a:r>
              <a:rPr lang="ru-RU" sz="2000" b="1" dirty="0" smtClean="0"/>
              <a:t>актик</a:t>
            </a:r>
            <a:r>
              <a:rPr lang="ru-RU" sz="2000" dirty="0" smtClean="0"/>
              <a:t> – в работе необходима разработка приемов, способов достижения поставленной цели.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4133135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2015544" y="2209782"/>
            <a:ext cx="8229024" cy="1134839"/>
          </a:xfrm>
          <a:ln/>
        </p:spPr>
        <p:txBody>
          <a:bodyPr vert="horz" lIns="91440" tIns="35206" rIns="91440" bIns="45720" rtlCol="0" anchor="ctr">
            <a:normAutofit/>
          </a:bodyPr>
          <a:lstStyle/>
          <a:p>
            <a:pPr algn="ctr"/>
            <a:r>
              <a:rPr lang="ru-RU" sz="2800" b="1" dirty="0" smtClean="0"/>
              <a:t>Спасибо за внимание!</a:t>
            </a:r>
            <a:endParaRPr lang="ru-RU" sz="28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18358"/>
            <a:ext cx="4031088" cy="3739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945014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18358"/>
            <a:ext cx="4031088" cy="3739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МБДОУ детский сад «Улыбка» села Бижбуляк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08371" y="1825625"/>
            <a:ext cx="6272011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Есть в Бижбуляке детский сад «Улыбка»</a:t>
            </a:r>
          </a:p>
          <a:p>
            <a:pPr marL="0" indent="0">
              <a:buNone/>
            </a:pPr>
            <a:r>
              <a:rPr lang="ru-RU" dirty="0" smtClean="0"/>
              <a:t>В красивом светлом доме № 2</a:t>
            </a:r>
          </a:p>
          <a:p>
            <a:pPr marL="0" indent="0">
              <a:buNone/>
            </a:pPr>
            <a:r>
              <a:rPr lang="ru-RU" dirty="0" smtClean="0"/>
              <a:t>Работают в нем творческие люди</a:t>
            </a:r>
          </a:p>
          <a:p>
            <a:pPr marL="0" indent="0">
              <a:buNone/>
            </a:pPr>
            <a:r>
              <a:rPr lang="ru-RU" dirty="0" smtClean="0"/>
              <a:t>Заботу детям дарят и тепло</a:t>
            </a:r>
          </a:p>
          <a:p>
            <a:pPr marL="0" indent="0">
              <a:buNone/>
            </a:pPr>
            <a:r>
              <a:rPr lang="ru-RU" dirty="0" smtClean="0"/>
              <a:t>Они их любят, вдохновляют</a:t>
            </a:r>
          </a:p>
          <a:p>
            <a:pPr marL="0" indent="0">
              <a:buNone/>
            </a:pPr>
            <a:r>
              <a:rPr lang="ru-RU" dirty="0" smtClean="0"/>
              <a:t>На самые великие дела!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538" y="1690688"/>
            <a:ext cx="4862362" cy="3421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860027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vert="horz" lIns="91440" tIns="35206" rIns="91440" bIns="45720" rtlCol="0" anchor="ctr">
            <a:normAutofit/>
          </a:bodyPr>
          <a:lstStyle/>
          <a:p>
            <a:pPr algn="ctr"/>
            <a:r>
              <a:rPr lang="ru-RU" sz="2800" b="1" dirty="0" smtClean="0"/>
              <a:t>Старший воспитатель – это стратег и тактик </a:t>
            </a:r>
            <a:r>
              <a:rPr lang="ru-RU" sz="2800" b="1" dirty="0" err="1" smtClean="0"/>
              <a:t>воспитательно</a:t>
            </a:r>
            <a:r>
              <a:rPr lang="ru-RU" sz="2800" b="1" dirty="0" smtClean="0"/>
              <a:t> - образовательного процесса</a:t>
            </a:r>
            <a:endParaRPr lang="ru-RU" sz="28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18358"/>
            <a:ext cx="4031088" cy="3739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Объект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31099" y="1561898"/>
            <a:ext cx="5872766" cy="412404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Left"/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Педагогический стаж – 20 лет</a:t>
            </a:r>
          </a:p>
          <a:p>
            <a:r>
              <a:rPr lang="ru-RU" sz="2000" dirty="0" smtClean="0"/>
              <a:t>Стаж в должности – </a:t>
            </a:r>
          </a:p>
          <a:p>
            <a:r>
              <a:rPr lang="ru-RU" sz="2000" dirty="0" smtClean="0"/>
              <a:t>Образование – БГПУ </a:t>
            </a:r>
            <a:r>
              <a:rPr lang="ru-RU" sz="2000" dirty="0" err="1" smtClean="0"/>
              <a:t>г.Уфа</a:t>
            </a:r>
            <a:r>
              <a:rPr lang="ru-RU" sz="2000" dirty="0" smtClean="0"/>
              <a:t>, 2001г.</a:t>
            </a:r>
          </a:p>
          <a:p>
            <a:r>
              <a:rPr lang="ru-RU" sz="2000" dirty="0" smtClean="0"/>
              <a:t>Контактные данные - </a:t>
            </a:r>
            <a:r>
              <a:rPr lang="ru-RU" sz="2000" dirty="0"/>
              <a:t> </a:t>
            </a:r>
            <a:r>
              <a:rPr lang="en-US" sz="2000" dirty="0" smtClean="0">
                <a:hlinkClick r:id="rId5"/>
              </a:rPr>
              <a:t>iv.chernova@mail.ru</a:t>
            </a:r>
            <a:r>
              <a:rPr lang="ru-RU" sz="2000" dirty="0" smtClean="0"/>
              <a:t>, </a:t>
            </a:r>
            <a:r>
              <a:rPr lang="en-US" sz="2000" dirty="0" smtClean="0">
                <a:hlinkClick r:id="rId6"/>
              </a:rPr>
              <a:t>miss.irishka76@yandex.ru</a:t>
            </a:r>
            <a:r>
              <a:rPr lang="en-US" sz="2000" dirty="0" smtClean="0"/>
              <a:t> </a:t>
            </a:r>
            <a:endParaRPr lang="ru-RU" sz="2000" dirty="0" smtClean="0"/>
          </a:p>
          <a:p>
            <a:pPr marL="0" indent="0">
              <a:buNone/>
            </a:pPr>
            <a:r>
              <a:rPr lang="en-US" sz="2000" dirty="0" smtClean="0"/>
              <a:t>                                      </a:t>
            </a:r>
            <a:r>
              <a:rPr lang="ru-RU" sz="2000" dirty="0" smtClean="0"/>
              <a:t>     </a:t>
            </a:r>
            <a:r>
              <a:rPr lang="en-US" sz="2000" dirty="0" smtClean="0"/>
              <a:t>   </a:t>
            </a:r>
            <a:r>
              <a:rPr lang="ru-RU" sz="2000" dirty="0" smtClean="0"/>
              <a:t>8(34743)2-16-17</a:t>
            </a:r>
            <a:r>
              <a:rPr lang="en-US" sz="2000" dirty="0" smtClean="0"/>
              <a:t>                     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149239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Принципы работы</a:t>
            </a:r>
            <a:endParaRPr lang="ru-RU" sz="28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18358"/>
            <a:ext cx="4031088" cy="3739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05625" y="1690688"/>
            <a:ext cx="10515600" cy="435133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Когда мы помогаем другим, мы помогаем сами себе</a:t>
            </a:r>
          </a:p>
          <a:p>
            <a:r>
              <a:rPr lang="ru-RU" sz="2000" dirty="0" smtClean="0"/>
              <a:t>Вместо того чтобы ставить других на место, мы должны поставить на их место себя</a:t>
            </a:r>
          </a:p>
          <a:p>
            <a:r>
              <a:rPr lang="ru-RU" sz="2000" dirty="0" smtClean="0"/>
              <a:t>Каждый человек, которого мы встречаем, потенциально способен нас чему-нибудь научить</a:t>
            </a:r>
          </a:p>
          <a:p>
            <a:r>
              <a:rPr lang="ru-RU" sz="2000" dirty="0" smtClean="0"/>
              <a:t>Вера в лучшие качества людей обычно заставляет их проявлять свои лучшие качества</a:t>
            </a:r>
          </a:p>
          <a:p>
            <a:r>
              <a:rPr lang="ru-RU" sz="2000" dirty="0" smtClean="0"/>
              <a:t>Доверие – это фундамент любых взаимоотношений</a:t>
            </a:r>
          </a:p>
          <a:p>
            <a:r>
              <a:rPr lang="ru-RU" sz="2000" dirty="0" smtClean="0"/>
              <a:t>Легкость в отношениях с самим собой помогает другим чувствовать себя свободно с нами.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6012458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18358"/>
            <a:ext cx="4031088" cy="3739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442" y="223458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ru-RU" sz="2800" b="1" dirty="0" smtClean="0"/>
              <a:t>Образовательный уровень педагогов</a:t>
            </a:r>
            <a:endParaRPr lang="ru-RU" sz="2800" b="1" dirty="0"/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34372632"/>
              </p:ext>
            </p:extLst>
          </p:nvPr>
        </p:nvGraphicFramePr>
        <p:xfrm>
          <a:off x="1609859" y="1330081"/>
          <a:ext cx="9383332" cy="4478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4532570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18358"/>
            <a:ext cx="4031088" cy="3739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442" y="223458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ru-RU" sz="2800" b="1" dirty="0" smtClean="0"/>
              <a:t>Аттестация педагогов</a:t>
            </a:r>
            <a:endParaRPr lang="ru-RU" sz="2800" b="1" dirty="0"/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96502053"/>
              </p:ext>
            </p:extLst>
          </p:nvPr>
        </p:nvGraphicFramePr>
        <p:xfrm>
          <a:off x="1609859" y="1330081"/>
          <a:ext cx="9383332" cy="4478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3056104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18358"/>
            <a:ext cx="4031088" cy="3739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442" y="223458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ru-RU" sz="2800" b="1" dirty="0" smtClean="0"/>
              <a:t>Повышение квалификации  педагогов</a:t>
            </a:r>
            <a:endParaRPr lang="ru-RU" sz="2800" b="1" dirty="0"/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96502053"/>
              </p:ext>
            </p:extLst>
          </p:nvPr>
        </p:nvGraphicFramePr>
        <p:xfrm>
          <a:off x="1609859" y="1330081"/>
          <a:ext cx="9383332" cy="4478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2904197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18358"/>
            <a:ext cx="4031088" cy="3739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7582" y="223458"/>
            <a:ext cx="10220459" cy="1325563"/>
          </a:xfrm>
        </p:spPr>
        <p:txBody>
          <a:bodyPr anchor="ctr">
            <a:normAutofit/>
          </a:bodyPr>
          <a:lstStyle/>
          <a:p>
            <a:pPr algn="ctr"/>
            <a:r>
              <a:rPr lang="ru-RU" sz="2800" b="1" dirty="0" smtClean="0"/>
              <a:t>Участие педагогов в конкурсах </a:t>
            </a:r>
            <a:endParaRPr lang="ru-RU" sz="2800" b="1" dirty="0"/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79134694"/>
              </p:ext>
            </p:extLst>
          </p:nvPr>
        </p:nvGraphicFramePr>
        <p:xfrm>
          <a:off x="1609859" y="1330081"/>
          <a:ext cx="9383332" cy="4478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6265376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18358"/>
            <a:ext cx="4031088" cy="3739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7582" y="223458"/>
            <a:ext cx="10220459" cy="1325563"/>
          </a:xfrm>
        </p:spPr>
        <p:txBody>
          <a:bodyPr anchor="ctr">
            <a:normAutofit/>
          </a:bodyPr>
          <a:lstStyle/>
          <a:p>
            <a:pPr algn="ctr"/>
            <a:r>
              <a:rPr lang="ru-RU" sz="2800" b="1" dirty="0" smtClean="0"/>
              <a:t>Методическая работа</a:t>
            </a:r>
            <a:endParaRPr lang="ru-RU" sz="2800" b="1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332410" y="1423851"/>
          <a:ext cx="10021389" cy="4753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6734048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382</Words>
  <Application>Microsoft Office PowerPoint</Application>
  <PresentationFormat>Произвольный</PresentationFormat>
  <Paragraphs>62</Paragraphs>
  <Slides>18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Портфолио  Черновой Ирины Владимировны  старшего воспитателя  МБДОУ детский сад «Улыбка» села Бижбуляк</vt:lpstr>
      <vt:lpstr>МБДОУ детский сад «Улыбка» села Бижбуляк</vt:lpstr>
      <vt:lpstr>Старший воспитатель – это стратег и тактик воспитательно - образовательного процесса</vt:lpstr>
      <vt:lpstr>Принципы работы</vt:lpstr>
      <vt:lpstr>Образовательный уровень педагогов</vt:lpstr>
      <vt:lpstr>Аттестация педагогов</vt:lpstr>
      <vt:lpstr>Повышение квалификации  педагогов</vt:lpstr>
      <vt:lpstr>Участие педагогов в конкурсах </vt:lpstr>
      <vt:lpstr>Методическая работа</vt:lpstr>
      <vt:lpstr>Методические пособия</vt:lpstr>
      <vt:lpstr>Публикации, обобщение опыта</vt:lpstr>
      <vt:lpstr>Повышение квалификации</vt:lpstr>
      <vt:lpstr>Участие в конкурсах</vt:lpstr>
      <vt:lpstr>Признание в профессионализме</vt:lpstr>
      <vt:lpstr>Увлечения, хобби</vt:lpstr>
      <vt:lpstr>Увлечения, хобби</vt:lpstr>
      <vt:lpstr>Старший воспитатель - это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 старшего воспитателя  МБДОУ детский сад «Улыбка» села Бижбуляк</dc:title>
  <dc:creator>Computer</dc:creator>
  <cp:lastModifiedBy>ПК</cp:lastModifiedBy>
  <cp:revision>22</cp:revision>
  <dcterms:created xsi:type="dcterms:W3CDTF">2016-03-19T19:27:47Z</dcterms:created>
  <dcterms:modified xsi:type="dcterms:W3CDTF">2016-03-29T12:55:12Z</dcterms:modified>
</cp:coreProperties>
</file>