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4" r:id="rId6"/>
    <p:sldId id="257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00CC00"/>
    <a:srgbClr val="008000"/>
    <a:srgbClr val="FF99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65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F5CD-AA13-45BE-94F0-066291BAE312}" type="datetimeFigureOut">
              <a:rPr lang="ru-RU" smtClean="0"/>
              <a:pPr/>
              <a:t>29.03.2016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B2FC6-4D7D-4D64-94F4-E2FE66F1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rmoza\Pictures\330026694634_1302107288_5.jpg"/>
          <p:cNvPicPr>
            <a:picLocks noChangeAspect="1" noChangeArrowheads="1"/>
          </p:cNvPicPr>
          <p:nvPr/>
        </p:nvPicPr>
        <p:blipFill>
          <a:blip r:embed="rId2"/>
          <a:srcRect l="51646" t="2683" r="1965" b="5271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192882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Gabriola" pitchFamily="82" charset="0"/>
                <a:cs typeface="Cordia New" pitchFamily="34" charset="-34"/>
              </a:rPr>
              <a:t/>
            </a:r>
            <a:br>
              <a:rPr lang="ru-RU" b="1" dirty="0" smtClean="0">
                <a:solidFill>
                  <a:srgbClr val="0000FF"/>
                </a:solidFill>
                <a:latin typeface="Gabriola" pitchFamily="82" charset="0"/>
                <a:cs typeface="Cordia New" pitchFamily="34" charset="-34"/>
              </a:rPr>
            </a:br>
            <a:r>
              <a:rPr lang="ru-RU" b="1" dirty="0" smtClean="0">
                <a:solidFill>
                  <a:srgbClr val="0000FF"/>
                </a:solidFill>
                <a:latin typeface="Gabriola" pitchFamily="82" charset="0"/>
                <a:cs typeface="Cordia New" pitchFamily="34" charset="-34"/>
              </a:rPr>
              <a:t>ИГРЫ ЗВУКАМИ – </a:t>
            </a:r>
            <a:br>
              <a:rPr lang="ru-RU" b="1" dirty="0" smtClean="0">
                <a:solidFill>
                  <a:srgbClr val="0000FF"/>
                </a:solidFill>
                <a:latin typeface="Gabriola" pitchFamily="82" charset="0"/>
                <a:cs typeface="Cordia New" pitchFamily="34" charset="-34"/>
              </a:rPr>
            </a:br>
            <a:r>
              <a:rPr lang="ru-RU" b="1" dirty="0" smtClean="0">
                <a:solidFill>
                  <a:srgbClr val="0000FF"/>
                </a:solidFill>
                <a:latin typeface="Gabriola" pitchFamily="82" charset="0"/>
                <a:cs typeface="Cordia New" pitchFamily="34" charset="-34"/>
              </a:rPr>
              <a:t>ЭТО МУЗЫКАЛЬНАЯ ИМПРОВИЗАЦИЯ</a:t>
            </a:r>
            <a:endParaRPr lang="ru-RU" b="1" dirty="0">
              <a:solidFill>
                <a:srgbClr val="0000FF"/>
              </a:solidFill>
              <a:latin typeface="Gabriola" pitchFamily="82" charset="0"/>
              <a:cs typeface="Cordia New" pitchFamily="34" charset="-34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7272366" cy="242411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Доклад из опыта работы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algn="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pPr algn="r"/>
            <a:r>
              <a:rPr lang="ru-RU" sz="2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Щиголева</a:t>
            </a:r>
            <a:r>
              <a:rPr lang="ru-RU" sz="2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Елена Владимировна</a:t>
            </a:r>
            <a:endParaRPr lang="ru-RU" sz="2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0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E202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armoza\Pictures\330026694634_1302107288_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646" t="2683" r="1965" b="5271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142852"/>
            <a:ext cx="885831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			    </a:t>
            </a:r>
            <a:r>
              <a:rPr lang="ru-RU" b="1" dirty="0" smtClean="0"/>
              <a:t>Одной из самых увлекательных и совершенно 			                      необходимых для детей форм первичного 					     познания звукового мира, а через него и 					     основ музыкального искусства, являются 	     </a:t>
            </a:r>
            <a:endParaRPr lang="ru-RU" sz="2800" b="1" dirty="0" smtClean="0">
              <a:solidFill>
                <a:srgbClr val="0000FF"/>
              </a:solidFill>
            </a:endParaRP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</a:rPr>
              <a:t>                                                             игры звуками.</a:t>
            </a:r>
          </a:p>
          <a:p>
            <a:endParaRPr lang="ru-RU" dirty="0" smtClean="0"/>
          </a:p>
          <a:p>
            <a:r>
              <a:rPr lang="ru-RU" b="1" i="1" dirty="0" smtClean="0">
                <a:latin typeface="+mj-lt"/>
              </a:rPr>
              <a:t>        Удивителен мир звуков, окружающих нас. Их так много, и они такие разные: </a:t>
            </a:r>
          </a:p>
          <a:p>
            <a:endParaRPr lang="ru-RU" dirty="0" smtClean="0"/>
          </a:p>
          <a:p>
            <a:r>
              <a:rPr lang="ru-RU" b="1" dirty="0" smtClean="0">
                <a:latin typeface="+mj-lt"/>
              </a:rPr>
              <a:t>вот жалобно мяукает кот,        тонко позванивает хрусталь,             поёт скрипка</a:t>
            </a:r>
            <a:r>
              <a:rPr lang="ru-RU" b="1" dirty="0" smtClean="0"/>
              <a:t>,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latin typeface="+mj-lt"/>
              </a:rPr>
              <a:t>таинственно шуршат листья под ногами.           И каждый звук может стать музыкой.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latin typeface="+mj-lt"/>
              </a:rPr>
              <a:t>			Надо только постараться её услышать.               </a:t>
            </a:r>
            <a:endParaRPr lang="ru-RU" b="1" dirty="0">
              <a:latin typeface="+mj-lt"/>
            </a:endParaRPr>
          </a:p>
        </p:txBody>
      </p:sp>
      <p:pic>
        <p:nvPicPr>
          <p:cNvPr id="4" name="Рисунок 3" descr="http://moderato.ucoz.ru/kartinki/hea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342902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hqwallpapers.ru/wallpapers/cats/kotenok-prokaznik.jpg"/>
          <p:cNvPicPr/>
          <p:nvPr/>
        </p:nvPicPr>
        <p:blipFill>
          <a:blip r:embed="rId4" cstate="print"/>
          <a:srcRect l="6093" r="28808"/>
          <a:stretch>
            <a:fillRect/>
          </a:stretch>
        </p:blipFill>
        <p:spPr bwMode="auto">
          <a:xfrm>
            <a:off x="714348" y="2857496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4.imageban.ru/out/2010/10/25/77f1a86d7f79c735ed8662f532bdc9d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3000372"/>
            <a:ext cx="2076450" cy="143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chitalnya.ru/upload2/461/1cf092c2cb2a573a7b87801f62fc531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6613783" y="2530225"/>
            <a:ext cx="1491436" cy="214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ЛЕНА\Фотоколлаж\мои детишки\Изображение 094.jpg"/>
          <p:cNvPicPr/>
          <p:nvPr/>
        </p:nvPicPr>
        <p:blipFill>
          <a:blip r:embed="rId7" cstate="print"/>
          <a:srcRect l="19081" t="29915" r="9407"/>
          <a:stretch>
            <a:fillRect/>
          </a:stretch>
        </p:blipFill>
        <p:spPr bwMode="auto">
          <a:xfrm>
            <a:off x="1000100" y="4929198"/>
            <a:ext cx="2281241" cy="1428760"/>
          </a:xfrm>
          <a:prstGeom prst="rect">
            <a:avLst/>
          </a:prstGeom>
          <a:noFill/>
        </p:spPr>
      </p:pic>
      <p:pic>
        <p:nvPicPr>
          <p:cNvPr id="9" name="Рисунок 8" descr="http://gotowall.ru/f/14/noty_cvety_babochki_4066x260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857760"/>
            <a:ext cx="30003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rmoza\Pictures\330026694634_1302107288_5.jpg"/>
          <p:cNvPicPr>
            <a:picLocks noChangeAspect="1" noChangeArrowheads="1"/>
          </p:cNvPicPr>
          <p:nvPr/>
        </p:nvPicPr>
        <p:blipFill>
          <a:blip r:embed="rId2"/>
          <a:srcRect l="51646" t="2683" r="1965" b="5271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1"/>
            <a:ext cx="857256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+mj-lt"/>
              </a:rPr>
              <a:t>	Нам, взрослым, только кажется, что вся музыка давно сосредоточилась в фортепиано или симфоническом оркестре. На самом деле это не так — фантазия и воображение могут вдохнуть красочную жизнь в обычные бытовые звуки. </a:t>
            </a:r>
          </a:p>
          <a:p>
            <a:r>
              <a:rPr lang="ru-RU" b="1" dirty="0" smtClean="0">
                <a:latin typeface="+mj-lt"/>
              </a:rPr>
              <a:t>	</a:t>
            </a:r>
          </a:p>
          <a:p>
            <a:r>
              <a:rPr lang="ru-RU" b="1" dirty="0" smtClean="0">
                <a:latin typeface="+mj-lt"/>
              </a:rPr>
              <a:t>	«Марш деревянных кубиков», 	«Полька цветных карандашей»  - </a:t>
            </a:r>
          </a:p>
          <a:p>
            <a:endParaRPr lang="ru-RU" b="1" dirty="0" smtClean="0">
              <a:latin typeface="+mj-lt"/>
            </a:endParaRPr>
          </a:p>
          <a:p>
            <a:endParaRPr lang="ru-RU" b="1" dirty="0" smtClean="0">
              <a:latin typeface="+mj-lt"/>
            </a:endParaRPr>
          </a:p>
          <a:p>
            <a:endParaRPr lang="ru-RU" b="1" dirty="0" smtClean="0">
              <a:latin typeface="+mj-lt"/>
            </a:endParaRPr>
          </a:p>
          <a:p>
            <a:endParaRPr lang="ru-RU" b="1" dirty="0" smtClean="0">
              <a:latin typeface="+mj-lt"/>
            </a:endParaRPr>
          </a:p>
          <a:p>
            <a:endParaRPr lang="ru-RU" b="1" dirty="0" smtClean="0">
              <a:latin typeface="+mj-lt"/>
            </a:endParaRP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		      такие пьесы увлекают не только малышей. </a:t>
            </a:r>
          </a:p>
          <a:p>
            <a:r>
              <a:rPr lang="ru-RU" b="1" dirty="0" smtClean="0">
                <a:latin typeface="+mj-lt"/>
              </a:rPr>
              <a:t>           Каждый знает, какого цвета небо, солнце, огонь… А как ночь звучит? </a:t>
            </a:r>
          </a:p>
          <a:p>
            <a:r>
              <a:rPr lang="ru-RU" b="1" dirty="0" smtClean="0">
                <a:latin typeface="+mj-lt"/>
              </a:rPr>
              <a:t>Переливается бархатно-черными звуками рояля </a:t>
            </a:r>
          </a:p>
          <a:p>
            <a:r>
              <a:rPr lang="ru-RU" b="1" dirty="0" smtClean="0">
                <a:latin typeface="+mj-lt"/>
              </a:rPr>
              <a:t>или искрится сияющим звездным дождем </a:t>
            </a:r>
          </a:p>
          <a:p>
            <a:r>
              <a:rPr lang="ru-RU" b="1" dirty="0" smtClean="0">
                <a:latin typeface="+mj-lt"/>
              </a:rPr>
              <a:t>колокольчиков и хрустальных стаканчиков? </a:t>
            </a:r>
          </a:p>
          <a:p>
            <a:r>
              <a:rPr lang="ru-RU" b="1" dirty="0" smtClean="0">
                <a:latin typeface="+mj-lt"/>
              </a:rPr>
              <a:t>Может быть она певучая и прохладная, </a:t>
            </a:r>
          </a:p>
          <a:p>
            <a:r>
              <a:rPr lang="ru-RU" b="1" dirty="0" smtClean="0">
                <a:latin typeface="+mj-lt"/>
              </a:rPr>
              <a:t>как звуки металлофона? </a:t>
            </a:r>
          </a:p>
          <a:p>
            <a:endParaRPr lang="ru-RU" b="1" dirty="0" smtClean="0">
              <a:latin typeface="+mj-lt"/>
            </a:endParaRPr>
          </a:p>
          <a:p>
            <a:r>
              <a:rPr lang="ru-RU" b="1" dirty="0" smtClean="0">
                <a:latin typeface="+mj-lt"/>
              </a:rPr>
              <a:t>	Можем ли мы представить и сыграть «разговор двух светлячков», «танец травинок», «марш муравьев»? Кажется невероятным, но можем, и легко.</a:t>
            </a:r>
          </a:p>
          <a:p>
            <a:endParaRPr lang="ru-RU" b="1" dirty="0" smtClean="0">
              <a:latin typeface="+mj-lt"/>
            </a:endParaRPr>
          </a:p>
          <a:p>
            <a:endParaRPr lang="ru-RU" dirty="0"/>
          </a:p>
        </p:txBody>
      </p:sp>
      <p:pic>
        <p:nvPicPr>
          <p:cNvPr id="4" name="Рисунок 3" descr="https://im1-tub-ru.yandex.net/i?id=b4641f4406648edf14e50c0c0e49ab57&amp;n=33&amp;h=215&amp;w=34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85926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g4.searchmasterclass.net/uploads/posts/2013-06-21/image_1112652.jpg"/>
          <p:cNvPicPr/>
          <p:nvPr/>
        </p:nvPicPr>
        <p:blipFill>
          <a:blip r:embed="rId4"/>
          <a:srcRect t="6473" r="2332" b="9821"/>
          <a:stretch>
            <a:fillRect/>
          </a:stretch>
        </p:blipFill>
        <p:spPr bwMode="auto">
          <a:xfrm>
            <a:off x="1785918" y="1714488"/>
            <a:ext cx="235745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britsattheirbest.com/images/images/ii_stars_comet_orig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857628"/>
            <a:ext cx="300039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rmoza\Pictures\330026694634_1302107288_5.jpg"/>
          <p:cNvPicPr>
            <a:picLocks noChangeAspect="1" noChangeArrowheads="1"/>
          </p:cNvPicPr>
          <p:nvPr/>
        </p:nvPicPr>
        <p:blipFill>
          <a:blip r:embed="rId2"/>
          <a:srcRect l="51646" t="2683" r="1965" b="5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Даже совсем маленькие дети способны импровизировать свою музыку. Рожденная их фантазией, она проста и чудесна, как сама страна детства. Здесь из обычного металлофона рождается мерцающий огонек светлячка, простые рыболовные колокольчики «разговаривают» друг с другом о дружбе, а коробочки с крупой расскажут, как осенью грустно шуршат под ногами листья. Стоит только прислушаться — и в легком постукивании карандашом по столу можно услышать незатейливую песенку дождика, а в бумажном шелесте целую сказку, рассказанную простым бумажным листком.</a:t>
            </a:r>
            <a:endParaRPr lang="ru-RU" dirty="0"/>
          </a:p>
        </p:txBody>
      </p:sp>
      <p:pic>
        <p:nvPicPr>
          <p:cNvPr id="5" name="Рисунок 4" descr="C:\Users\Farmoza\Desktop\фото с фотоаппарата\SAM_3154.JPG"/>
          <p:cNvPicPr/>
          <p:nvPr/>
        </p:nvPicPr>
        <p:blipFill>
          <a:blip r:embed="rId3"/>
          <a:srcRect l="48611" t="50926" r="-38890"/>
          <a:stretch>
            <a:fillRect/>
          </a:stretch>
        </p:blipFill>
        <p:spPr bwMode="auto">
          <a:xfrm rot="16200000">
            <a:off x="357158" y="1857364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rmoza\Desktop\фото с фотоаппарата\SAM_32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000372"/>
            <a:ext cx="3357586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tovaryizkitaja.ru/_sh/8/830.jpg"/>
          <p:cNvPicPr/>
          <p:nvPr/>
        </p:nvPicPr>
        <p:blipFill>
          <a:blip r:embed="rId5"/>
          <a:srcRect l="22667" t="22250" r="29833" b="12500"/>
          <a:stretch>
            <a:fillRect/>
          </a:stretch>
        </p:blipFill>
        <p:spPr bwMode="auto">
          <a:xfrm>
            <a:off x="6929454" y="2357430"/>
            <a:ext cx="1928817" cy="138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studfiles.ru/html/2706/744/html_X1O0eULrp0.Bmlh/htmlconvd-_KdHm4_html_m2c95bff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450057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thumbs.dreamstime.com/z/male-hand-writing-blank-white-sheets-top-view-black-felt-tip-paper-desktop-background-39220306.jpg"/>
          <p:cNvPicPr/>
          <p:nvPr/>
        </p:nvPicPr>
        <p:blipFill>
          <a:blip r:embed="rId7" cstate="print"/>
          <a:srcRect b="9368"/>
          <a:stretch>
            <a:fillRect/>
          </a:stretch>
        </p:blipFill>
        <p:spPr bwMode="auto">
          <a:xfrm>
            <a:off x="6643702" y="4857760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armoza\Pictures\330026694634_1302107288_5.jpg"/>
          <p:cNvPicPr>
            <a:picLocks noChangeAspect="1" noChangeArrowheads="1"/>
          </p:cNvPicPr>
          <p:nvPr/>
        </p:nvPicPr>
        <p:blipFill>
          <a:blip r:embed="rId2"/>
          <a:srcRect l="51646" t="2683" r="1965" b="5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Farmoza\Pictures\y323185362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42852"/>
            <a:ext cx="2609226" cy="2124073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0"/>
            <a:ext cx="871543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ahoma" pitchFamily="34" charset="0"/>
              </a:rPr>
              <a:t>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Что касается часто возникающих</a:t>
            </a:r>
            <a:r>
              <a:rPr lang="ru-RU" sz="1600" b="1" dirty="0" smtClean="0"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у педагогов сомнений,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можно ли называть музыкой тот, с их точки зрения,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беспорядочный шум, который ребенок производит с помощью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инструмента, то здесь можно только посоветовать услышать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разницу между тем, когда ребенок просто шумит, и когда он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пытается сыграть собственную музыку.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	Мы не можем и не имеем права ожидать от детей </a:t>
            </a: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мелодий, произведений, похожих на музыкальные шедевры. </a:t>
            </a: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У детской музыки, которую малыши импровизируют или даже </a:t>
            </a: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сочиняют, нет бытия во взрослом мире, на неё лишь в незначительной степени распространяются наши представления о прекрасном. У неё есть главный смысл -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прикладной, она помогает детям изучать и исследовать мир, а также формировать свое к нему отношение средствами музыкально-творческой игры.</a:t>
            </a:r>
            <a:r>
              <a:rPr lang="ru-RU" sz="1600" dirty="0" smtClean="0"/>
              <a:t> </a:t>
            </a:r>
          </a:p>
          <a:p>
            <a:r>
              <a:rPr lang="ru-RU" b="1" dirty="0" smtClean="0"/>
              <a:t>	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071810"/>
            <a:ext cx="857256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	</a:t>
            </a:r>
          </a:p>
          <a:p>
            <a:r>
              <a:rPr lang="ru-RU" sz="1600" b="1" dirty="0" smtClean="0">
                <a:solidFill>
                  <a:srgbClr val="0000FF"/>
                </a:solidFill>
              </a:rPr>
              <a:t>	</a:t>
            </a:r>
            <a:r>
              <a:rPr lang="ru-RU" sz="1700" b="1" dirty="0" smtClean="0">
                <a:solidFill>
                  <a:srgbClr val="0000FF"/>
                </a:solidFill>
              </a:rPr>
              <a:t>Игры звуками - это творчество-исследование, которое служит нескольким педагогическим целям: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0000FF"/>
                </a:solidFill>
              </a:rPr>
              <a:t>      </a:t>
            </a:r>
            <a:r>
              <a:rPr lang="ru-RU" sz="1700" b="1" dirty="0" smtClean="0"/>
              <a:t>изучению звуковых свойств различных материалов и предметов из них</a:t>
            </a:r>
          </a:p>
          <a:p>
            <a:r>
              <a:rPr lang="ru-RU" sz="1700" b="1" dirty="0" smtClean="0"/>
              <a:t>(бумажных, деревянных, стеклянных</a:t>
            </a:r>
            <a:r>
              <a:rPr lang="ru-RU" sz="1700" b="1" smtClean="0"/>
              <a:t>, </a:t>
            </a:r>
            <a:r>
              <a:rPr lang="ru-RU" sz="1700" b="1" smtClean="0"/>
              <a:t>металлических); </a:t>
            </a:r>
            <a:endParaRPr lang="ru-RU" sz="1700" b="1" dirty="0" smtClean="0"/>
          </a:p>
          <a:p>
            <a:r>
              <a:rPr lang="ru-RU" sz="1700" b="1" dirty="0" smtClean="0"/>
              <a:t> детских музыкальных инструментов (</a:t>
            </a:r>
            <a:r>
              <a:rPr lang="ru-RU" sz="1700" b="1" dirty="0" err="1" smtClean="0"/>
              <a:t>орфовских</a:t>
            </a:r>
            <a:r>
              <a:rPr lang="ru-RU" sz="1700" b="1" dirty="0" smtClean="0"/>
              <a:t> и шумовых, а также голоса и артикуляционного аппарата);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0000FF"/>
                </a:solidFill>
              </a:rPr>
              <a:t>      </a:t>
            </a:r>
            <a:r>
              <a:rPr lang="ru-RU" sz="1700" b="1" dirty="0" smtClean="0"/>
              <a:t>приобретению разностороннего опыта звуковых ощущений;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0000FF"/>
                </a:solidFill>
              </a:rPr>
              <a:t>      </a:t>
            </a:r>
            <a:r>
              <a:rPr lang="ru-RU" sz="1700" b="1" dirty="0" smtClean="0"/>
              <a:t>исследованию</a:t>
            </a:r>
            <a:r>
              <a:rPr lang="ru-RU" sz="1700" b="1" dirty="0" smtClean="0">
                <a:solidFill>
                  <a:srgbClr val="0000FF"/>
                </a:solidFill>
              </a:rPr>
              <a:t> </a:t>
            </a:r>
            <a:r>
              <a:rPr lang="ru-RU" sz="1700" b="1" dirty="0" smtClean="0"/>
              <a:t>различных способов получения звука и приобретению навыков игры на инструментах;</a:t>
            </a:r>
          </a:p>
          <a:p>
            <a:pPr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0000FF"/>
                </a:solidFill>
              </a:rPr>
              <a:t>      </a:t>
            </a:r>
            <a:r>
              <a:rPr lang="ru-RU" sz="1700" b="1" dirty="0" smtClean="0"/>
              <a:t>развитию</a:t>
            </a:r>
            <a:r>
              <a:rPr lang="ru-RU" sz="1700" b="1" dirty="0" smtClean="0">
                <a:solidFill>
                  <a:srgbClr val="0000FF"/>
                </a:solidFill>
              </a:rPr>
              <a:t> </a:t>
            </a:r>
            <a:r>
              <a:rPr lang="ru-RU" sz="1700" b="1" dirty="0" smtClean="0"/>
              <a:t>тонкого тембрового, а через него </a:t>
            </a:r>
            <a:r>
              <a:rPr lang="ru-RU" sz="1700" b="1" dirty="0" err="1" smtClean="0"/>
              <a:t>звуковысотного</a:t>
            </a:r>
            <a:r>
              <a:rPr lang="ru-RU" sz="1700" b="1" dirty="0" smtClean="0"/>
              <a:t> слуха.</a:t>
            </a:r>
          </a:p>
          <a:p>
            <a:r>
              <a:rPr lang="ru-RU" sz="1700" b="1" dirty="0" smtClean="0"/>
              <a:t>	Однако главная ценность игр звуками состоит в том, что эта увлекательная для детей и взрослых форма является самым простым и самым прямым путем к импровизации и устной композиции.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rmoza\Pictures\330026694634_1302107288_5.jpg"/>
          <p:cNvPicPr>
            <a:picLocks noChangeAspect="1" noChangeArrowheads="1"/>
          </p:cNvPicPr>
          <p:nvPr/>
        </p:nvPicPr>
        <p:blipFill>
          <a:blip r:embed="rId2"/>
          <a:srcRect l="51646" t="2683" r="1965" b="527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	С точки зрения методики игры звуками основываются на принципах элементарной импровизации,</a:t>
            </a: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побуждающих детей к определенным действиям: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ahoma" pitchFamily="34" charset="0"/>
              </a:rPr>
              <a:t>1. «Поиграй на своём инструменте, изучи, какие в нем живут звуки, постарайся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ahoma" pitchFamily="34" charset="0"/>
              </a:rPr>
              <a:t>найти разные» (работа всей группой одновременно).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ea typeface="Times New Roman" pitchFamily="18" charset="0"/>
                <a:cs typeface="Tahoma" pitchFamily="34" charset="0"/>
              </a:rPr>
              <a:t>2. «Сыграй музыку на инструменте как ты хочешь» (свободные</a:t>
            </a:r>
            <a:r>
              <a:rPr lang="ru-RU" b="1" dirty="0" smtClean="0">
                <a:solidFill>
                  <a:srgbClr val="CC0099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ea typeface="Times New Roman" pitchFamily="18" charset="0"/>
                <a:cs typeface="Tahoma" pitchFamily="34" charset="0"/>
              </a:rPr>
              <a:t>индивидуальные соло по кругу).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ea typeface="Times New Roman" pitchFamily="18" charset="0"/>
                <a:cs typeface="Tahoma" pitchFamily="34" charset="0"/>
              </a:rPr>
              <a:t>3. «Будь дирижером, покажи музыкантам чтобы они поняли, как сыграть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ea typeface="Times New Roman" pitchFamily="18" charset="0"/>
                <a:cs typeface="Tahoma" pitchFamily="34" charset="0"/>
              </a:rPr>
              <a:t>музыку, какую ты хочешь» — ребенок дирижирует оркестром из 3-4 шумовых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ea typeface="Times New Roman" pitchFamily="18" charset="0"/>
                <a:cs typeface="Tahoma" pitchFamily="34" charset="0"/>
              </a:rPr>
              <a:t>инструментов, которые солируют по очереди.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ahoma" pitchFamily="34" charset="0"/>
              </a:rPr>
              <a:t>4. «Подумай, какие инструменты подойдут, чтобы сыграть на них «музыку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ahoma" pitchFamily="34" charset="0"/>
              </a:rPr>
              <a:t>дождя», «песню ветра», «танец ёжика», «маленькую ледяную</a:t>
            </a:r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ahoma" pitchFamily="34" charset="0"/>
              </a:rPr>
              <a:t>симфонию», «твое сегодняшнее настроение»». Ступени</a:t>
            </a:r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ahoma" pitchFamily="34" charset="0"/>
              </a:rPr>
              <a:t>данного процесса будут правильными, если двигаться от звукоподражательных</a:t>
            </a:r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ahoma" pitchFamily="34" charset="0"/>
              </a:rPr>
              <a:t>интонаций типа «кап-кап», «тик-так», имеющих прямую ассоциативную связь со</a:t>
            </a:r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ahoma" pitchFamily="34" charset="0"/>
              </a:rPr>
              <a:t>своим жизненным прообразом, к постепенному увеличению степени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ahoma" pitchFamily="34" charset="0"/>
              </a:rPr>
              <a:t>опосредования</a:t>
            </a:r>
            <a:r>
              <a:rPr lang="ru-RU" b="1" dirty="0" smtClean="0">
                <a:solidFill>
                  <a:srgbClr val="0000FF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Tahoma" pitchFamily="34" charset="0"/>
              </a:rPr>
              <a:t>ассоциативной связи.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ea typeface="Times New Roman" pitchFamily="18" charset="0"/>
                <a:cs typeface="Tahoma" pitchFamily="34" charset="0"/>
              </a:rPr>
              <a:t>5. «Попробуй подобрать инструменты и озвучить стихотворение» — здесь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ea typeface="Times New Roman" pitchFamily="18" charset="0"/>
                <a:cs typeface="Tahoma" pitchFamily="34" charset="0"/>
              </a:rPr>
              <a:t>используется метод наложения свободной в метроритмическом отношении детской</a:t>
            </a:r>
            <a:r>
              <a:rPr lang="ru-RU" b="1" dirty="0" smtClean="0">
                <a:solidFill>
                  <a:srgbClr val="CC0099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C0099"/>
                </a:solidFill>
                <a:effectLst/>
                <a:ea typeface="Times New Roman" pitchFamily="18" charset="0"/>
                <a:cs typeface="Tahoma" pitchFamily="34" charset="0"/>
              </a:rPr>
              <a:t>импровизации на структурно и ритмически организованный поэтический текст.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ea typeface="Times New Roman" pitchFamily="18" charset="0"/>
                <a:cs typeface="Tahoma" pitchFamily="34" charset="0"/>
              </a:rPr>
              <a:t>6. «Поговори со своим соседом, расскажи ему, что хочешь» — диалог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CC00"/>
                </a:solidFill>
                <a:effectLst/>
                <a:ea typeface="Times New Roman" pitchFamily="18" charset="0"/>
                <a:cs typeface="Tahoma" pitchFamily="34" charset="0"/>
              </a:rPr>
              <a:t>инструментов, например коробочки и маракасы.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CC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0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0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0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Farmoza\Pictures\330026694634_1302107288_5.jpg"/>
          <p:cNvPicPr>
            <a:picLocks noChangeAspect="1" noChangeArrowheads="1"/>
          </p:cNvPicPr>
          <p:nvPr/>
        </p:nvPicPr>
        <p:blipFill>
          <a:blip r:embed="rId2"/>
          <a:srcRect l="51646" t="2683" r="1965" b="5271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85728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	Как показывает практика, для того чтобы импровизировать в звуках, не надо ничего специально знать и специально уметь. Педагогу очень важно начать с понимания, что импровизация есть акт самовыражения.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	В самом начале импровизационные действия детей осторожны и несовершенны, они лишь приспосабливаются к инструменту, движению и их приспосабливают к себе, интуитивно пытаясь соединить внешнее и своё внутреннее. Ребёнок как бы задает себе множество вопросов и отвечает на них практически: «Что за штука такая и зачем она мне? Звенит! А если изо всех сил? Кто-нибудь заметит, как я умею звенеть?» В этой серьёзной для себя игре ребенок приобретает навыки творческого общения с простейшими элементами музыкального языка.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	Подводя итог, можно сказать, что игры звуками, являясь первичной формой импровизации, базируются на нескольких фундаментальных принципах. Среди них наиболее важными </a:t>
            </a:r>
            <a:r>
              <a:rPr lang="ru-RU" b="1" dirty="0" smtClean="0">
                <a:ea typeface="Times New Roman" pitchFamily="18" charset="0"/>
                <a:cs typeface="Tahoma" pitchFamily="34" charset="0"/>
              </a:rPr>
              <a:t>являю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тся: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формирование у детей отношения к звуку, слову, жесту, движению как к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ea typeface="Times New Roman" pitchFamily="18" charset="0"/>
                <a:cs typeface="Tahoma" pitchFamily="34" charset="0"/>
              </a:rPr>
              <a:t>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игровому материалу, которое создает фундамент для творчества;</a:t>
            </a:r>
            <a:endParaRPr lang="ru-RU" b="1" dirty="0" smtClean="0"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коллективно-распределительный характер элементарной</a:t>
            </a:r>
            <a:r>
              <a:rPr lang="ru-RU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импровизации, позволяющий принимать в ней участие каждому;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dirty="0" smtClean="0">
                <a:ea typeface="Times New Roman" pitchFamily="18" charset="0"/>
                <a:cs typeface="Tahoma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простота и доступность.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ahoma" pitchFamily="34" charset="0"/>
              </a:rPr>
              <a:t>	Поиск, свободные образные ассоциации и свободное комбинирование составляют механизм детской импровизации.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armoza\Pictures\330026694634_1302107288_5.jpg"/>
          <p:cNvPicPr>
            <a:picLocks noChangeAspect="1" noChangeArrowheads="1"/>
          </p:cNvPicPr>
          <p:nvPr/>
        </p:nvPicPr>
        <p:blipFill>
          <a:blip r:embed="rId2"/>
          <a:srcRect l="51646" t="2683" r="1965" b="52716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v.900igr.net:10/datas/obschestvoznanie/Prava-i-otvetstvennost-voennosluzhaschikh/0015-015-Spasibo-vsem-za-vnimanie.jpg"/>
          <p:cNvPicPr>
            <a:picLocks noChangeAspect="1" noChangeArrowheads="1"/>
          </p:cNvPicPr>
          <p:nvPr/>
        </p:nvPicPr>
        <p:blipFill>
          <a:blip r:embed="rId3"/>
          <a:srcRect l="20313" t="23958" r="12500" b="20833"/>
          <a:stretch>
            <a:fillRect/>
          </a:stretch>
        </p:blipFill>
        <p:spPr bwMode="auto">
          <a:xfrm>
            <a:off x="1714480" y="1285860"/>
            <a:ext cx="6143668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151</Words>
  <Application>Microsoft Office PowerPoint</Application>
  <PresentationFormat>Экран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ИГРЫ ЗВУКАМИ –  ЭТО МУЗЫКАЛЬНАЯ ИМПРОВИЗАЦИЯ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Farmoza</dc:creator>
  <cp:lastModifiedBy>Farmoza</cp:lastModifiedBy>
  <cp:revision>24</cp:revision>
  <dcterms:created xsi:type="dcterms:W3CDTF">2016-03-27T07:17:49Z</dcterms:created>
  <dcterms:modified xsi:type="dcterms:W3CDTF">2016-03-29T10:21:46Z</dcterms:modified>
</cp:coreProperties>
</file>