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8" r:id="rId8"/>
    <p:sldId id="280" r:id="rId9"/>
    <p:sldId id="263" r:id="rId10"/>
    <p:sldId id="277" r:id="rId11"/>
    <p:sldId id="264" r:id="rId12"/>
    <p:sldId id="265" r:id="rId13"/>
    <p:sldId id="270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66"/>
    <a:srgbClr val="800000"/>
    <a:srgbClr val="006600"/>
    <a:srgbClr val="008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78FB-CFC8-4663-BD87-4337D95E027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D30C-A29E-4758-919F-A8876E143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C421-B050-47C3-BD99-E3B0B3FFFA9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0AA3-0D85-40EA-B10C-C937AC5F3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A17B-86F2-4137-A3AA-63CF9609BD0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65A5-1878-4CE8-8A9E-417F84BB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D469-B180-4495-8091-9097CB63DB4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12B2-0638-4F45-993B-1DAE1B1D7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2C78-DEC0-477F-A373-AE3F7E9BABB7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225F-B478-4CA6-8831-6ED601A0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1687-420C-4FA6-808A-294C3CBF918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E1FE-8EF7-435C-839C-09BD7990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B11E-9B48-4277-BBC4-597B9B0FD7C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FA2C-A9BB-4A7E-88AE-0BD5F6AC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ECB9-8075-482D-8E12-11651D89F1A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31D8-DB9A-4C90-89C7-1A4FF9A6D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3A4E-8C47-4EB6-ADB9-C47F39FE8FC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8ED5-CD28-4774-B650-E703F9199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28B95-CE95-4149-8062-937EFAFE226B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2181E-19AB-4DE1-829E-F98DD06D4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28B95-CE95-4149-8062-937EFAFE226B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2181E-19AB-4DE1-829E-F98DD06D4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28B95-CE95-4149-8062-937EFAFE226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22181E-19AB-4DE1-829E-F98DD06D4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Klassicheskaya-muzyka-ochen_-krasivaya-spokoynaya-melodiya(muzofon.com).mp3" TargetMode="External"/><Relationship Id="rId1" Type="http://schemas.openxmlformats.org/officeDocument/2006/relationships/audio" Target="file:///C:\Users\PK_2\Desktop\ludovico_einaudi_-_experience_(zaycev.net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990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ЭКСПЕРИМЕНТИРОВАНИЕ КАК СРЕДСТВО РАЗВИТИЯ ПОЗНАВАТЕЛЬНОЙ АКТИВНОСТИ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4967784" cy="3573016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Воспитатель МАДОУ  МО г.Краснодар  «Детский сад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№ 174 «Сказочная страна» 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Попова Оксана Александровна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92867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Живая природа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PK_2\Desktop\Новая папка\IMG_5514.JPG"/>
          <p:cNvPicPr>
            <a:picLocks noChangeAspect="1" noChangeArrowheads="1"/>
          </p:cNvPicPr>
          <p:nvPr/>
        </p:nvPicPr>
        <p:blipFill>
          <a:blip r:embed="rId2" cstate="print"/>
          <a:srcRect l="2940" t="3922" r="14707"/>
          <a:stretch>
            <a:fillRect/>
          </a:stretch>
        </p:blipFill>
        <p:spPr bwMode="auto">
          <a:xfrm>
            <a:off x="214281" y="767435"/>
            <a:ext cx="4429727" cy="3876011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PK_2\Desktop\Новая папка\IMG_5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523101" cy="3839376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Неживая природа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0166" y="558924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Arial Black" pitchFamily="34" charset="0"/>
              </a:rPr>
              <a:t>ОПЫТЫ С ВОДОЙ</a:t>
            </a:r>
            <a:endParaRPr lang="ru-RU" sz="2800" b="1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PK_2\Desktop\Новая папка\DSCN42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r="7143" b="7143"/>
          <a:stretch>
            <a:fillRect/>
          </a:stretch>
        </p:blipFill>
        <p:spPr bwMode="auto">
          <a:xfrm>
            <a:off x="179512" y="1700808"/>
            <a:ext cx="4779253" cy="3584440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PK_2\Desktop\Новая папка\DSCN42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1"/>
            <a:ext cx="4392488" cy="3600400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226766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                   </a:t>
            </a:r>
            <a:r>
              <a:rPr lang="ru-RU" b="1" dirty="0" smtClean="0">
                <a:solidFill>
                  <a:srgbClr val="660066"/>
                </a:solidFill>
                <a:latin typeface="Arial Black" pitchFamily="34" charset="0"/>
              </a:rPr>
              <a:t>Человек </a:t>
            </a:r>
          </a:p>
        </p:txBody>
      </p:sp>
      <p:pic>
        <p:nvPicPr>
          <p:cNvPr id="3075" name="Picture 3" descr="C:\Users\PK_2\Desktop\Новая папка\IMG_5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5"/>
            <a:ext cx="3143272" cy="5648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PK_2\Desktop\Новая папка\IMG_5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214554"/>
            <a:ext cx="4976847" cy="3732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827712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660066"/>
                </a:solidFill>
              </a:rPr>
              <a:t>       « 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узнал. »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/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                                          В.А.Сухомлинский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endParaRPr lang="ru-RU" sz="3200" b="1" dirty="0" smtClean="0">
              <a:solidFill>
                <a:srgbClr val="660066"/>
              </a:solidFill>
            </a:endParaRPr>
          </a:p>
        </p:txBody>
      </p:sp>
      <p:pic>
        <p:nvPicPr>
          <p:cNvPr id="3" name="ludovico_einaudi_-_experienc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  <p:pic>
        <p:nvPicPr>
          <p:cNvPr id="4" name="Klassicheskaya-muzyka-ochen_-krasivaya-spokoynaya-melodiy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72ac2badd71f4aaa9782d7c7ab38c9a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44824"/>
            <a:ext cx="34417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424936" cy="2232248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395536" y="2924175"/>
            <a:ext cx="4752528" cy="3201988"/>
          </a:xfrm>
        </p:spPr>
        <p:txBody>
          <a:bodyPr/>
          <a:lstStyle/>
          <a:p>
            <a:pPr marL="0" indent="0" eaLnBrk="1" hangingPunct="1">
              <a:buNone/>
            </a:pPr>
            <a:endParaRPr lang="ru-RU" sz="3600" dirty="0" smtClean="0">
              <a:latin typeface="Arial Black" pitchFamily="34" charset="0"/>
            </a:endParaRPr>
          </a:p>
          <a:p>
            <a:pPr marL="0" indent="0" eaLnBrk="1" hangingPunct="1">
              <a:buNone/>
            </a:pPr>
            <a:endParaRPr lang="ru-RU" sz="3600" dirty="0">
              <a:latin typeface="Arial Black" pitchFamily="34" charset="0"/>
            </a:endParaRPr>
          </a:p>
          <a:p>
            <a:pPr marL="0" indent="0" eaLnBrk="1" hangingPunct="1">
              <a:buNone/>
            </a:pPr>
            <a:r>
              <a:rPr lang="ru-RU" sz="2800" dirty="0" smtClean="0">
                <a:latin typeface="Arial Black" pitchFamily="34" charset="0"/>
              </a:rPr>
              <a:t>«Дети любят искать,          сами  находить.</a:t>
            </a:r>
          </a:p>
          <a:p>
            <a:pPr marL="0" indent="0" eaLnBrk="1" hangingPunct="1">
              <a:buNone/>
            </a:pPr>
            <a:r>
              <a:rPr lang="ru-RU" sz="2800" dirty="0" smtClean="0">
                <a:latin typeface="Arial Black" pitchFamily="34" charset="0"/>
              </a:rPr>
              <a:t>В этом их сила…»</a:t>
            </a:r>
          </a:p>
          <a:p>
            <a:pPr algn="r" eaLnBrk="1" hangingPunct="1">
              <a:buFont typeface="Symbol" pitchFamily="18" charset="2"/>
              <a:buNone/>
            </a:pPr>
            <a:r>
              <a:rPr lang="ru-RU" sz="2800" dirty="0" smtClean="0">
                <a:latin typeface="Arial Black" pitchFamily="34" charset="0"/>
              </a:rPr>
              <a:t>А. Эйнштейн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63688" y="500042"/>
            <a:ext cx="6923112" cy="184945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«Прежде чем давать знания, надо научить думать, воспринимать, наблюдать.»</a:t>
            </a:r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В. Сухомлинский</a:t>
            </a:r>
          </a:p>
        </p:txBody>
      </p:sp>
      <p:pic>
        <p:nvPicPr>
          <p:cNvPr id="1026" name="Picture 2" descr="D:\46632_html_m3517d486_imag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76264" cy="32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einste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718270" cy="2918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84576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 </a:t>
            </a: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дошкольном возрасте создаются важные предпосылки для целенаправленного развития исследовательской активности </a:t>
            </a:r>
            <a:r>
              <a:rPr lang="ru-RU" b="1" spc="1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детей: развивающиеся </a:t>
            </a: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возможности мышления, становление познавательных </a:t>
            </a:r>
            <a:r>
              <a:rPr lang="ru-RU" b="1" spc="1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интересов</a:t>
            </a: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, развитие продуктивной  и творческой деятельности, расширение взаимодействия. 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В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процессе эксперимента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сравнения, обобщения. В процессе экспериментирования ребенок не только знакомится с новыми фактами, но и происходит накопление фонда умственных приемов и операций, которые рассматриваются как умственные умения.</a:t>
            </a:r>
            <a:endParaRPr lang="ru-RU" b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Актуальность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3417888"/>
          </a:xfrm>
        </p:spPr>
        <p:txBody>
          <a:bodyPr/>
          <a:lstStyle/>
          <a:p>
            <a:pPr eaLnBrk="1" hangingPunct="1"/>
            <a:r>
              <a:rPr lang="ru-RU" b="1" dirty="0" smtClean="0"/>
              <a:t>Детское  экспериментирование   имеет огромный развивающий потенциал.   Главное его достоинство заключается в том, что даются детям реальные представления о различных сторонах  изучаемого объекта, о его взаимоотношениях с другими объектами и средой обитания.</a:t>
            </a: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Экспериментирование -эффективный метод познания закономерностей и явлений окружающего мира.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79388" y="2420938"/>
            <a:ext cx="8713787" cy="39941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latin typeface="Arial Black" pitchFamily="34" charset="0"/>
              </a:rPr>
              <a:t>ЗАДАЧИ:</a:t>
            </a:r>
          </a:p>
          <a:p>
            <a:pPr eaLnBrk="1" hangingPunct="1"/>
            <a:r>
              <a:rPr lang="ru-RU" dirty="0" smtClean="0"/>
              <a:t>Расширить представлени</a:t>
            </a:r>
            <a:r>
              <a:rPr lang="ru-RU" dirty="0" smtClean="0">
                <a:latin typeface="Arial" charset="0"/>
              </a:rPr>
              <a:t>я </a:t>
            </a:r>
            <a:r>
              <a:rPr lang="ru-RU" dirty="0" smtClean="0"/>
              <a:t>детей о физических свойствах окружающего мира.</a:t>
            </a:r>
          </a:p>
          <a:p>
            <a:pPr eaLnBrk="1" hangingPunct="1"/>
            <a:r>
              <a:rPr lang="ru-RU" dirty="0" smtClean="0"/>
              <a:t>Развить  знания об основных физических явлениях.</a:t>
            </a:r>
          </a:p>
          <a:p>
            <a:pPr eaLnBrk="1" hangingPunct="1"/>
            <a:r>
              <a:rPr lang="ru-RU" dirty="0" smtClean="0"/>
              <a:t>Сформировать представления детей о некоторых факторах среды.</a:t>
            </a:r>
          </a:p>
          <a:p>
            <a:pPr eaLnBrk="1" hangingPunct="1"/>
            <a:r>
              <a:rPr lang="ru-RU" dirty="0" smtClean="0"/>
              <a:t>Расширить представления  детей о значимости воды и воздуха в жизни человека.</a:t>
            </a:r>
          </a:p>
          <a:p>
            <a:pPr eaLnBrk="1" hangingPunct="1"/>
            <a:r>
              <a:rPr lang="ru-RU" dirty="0" smtClean="0"/>
              <a:t>Развить эмоционально-ценностное отношение к окружающему миру.</a:t>
            </a:r>
          </a:p>
          <a:p>
            <a:pPr eaLnBrk="1" hangingPunct="1"/>
            <a:endParaRPr lang="ru-RU" sz="2000" dirty="0" smtClean="0">
              <a:latin typeface="Arial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722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660066"/>
                </a:solidFill>
                <a:latin typeface="Arial Black" pitchFamily="34" charset="0"/>
              </a:rPr>
              <a:t>ЦЕЛЬ: </a:t>
            </a:r>
            <a:r>
              <a:rPr lang="ru-RU" sz="3200" dirty="0" smtClean="0">
                <a:solidFill>
                  <a:srgbClr val="660066"/>
                </a:solidFill>
              </a:rPr>
              <a:t>создание условий  для формирования целостного мировоззрения ребенка старшего дошкольного возраста средствами физического эксперимента.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86766" cy="13818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Экспериментальная мастерская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«Я – исследователь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PK_2\Desktop\Новая папка\IMG_55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10732" cy="3083049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PK_2\Desktop\Новая папка\IMG_55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110732" cy="3083049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2NIKON\DSCN4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502842" cy="3377132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F:\DCIM\137___03\IMG_5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148064" cy="3861048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8713788" cy="4681537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660066"/>
                </a:solidFill>
                <a:latin typeface="Arial Black" pitchFamily="34" charset="0"/>
              </a:rPr>
              <a:t>Организация работы идет по трем взаимосвязанным направлениям:</a:t>
            </a:r>
            <a:endParaRPr lang="ru-RU" sz="36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938" y="2060848"/>
            <a:ext cx="403225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8000"/>
                </a:solidFill>
                <a:latin typeface="Arial Black" pitchFamily="34" charset="0"/>
              </a:rPr>
              <a:t>Живая природа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3789363"/>
            <a:ext cx="34575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Неживая природа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542013"/>
            <a:ext cx="3780420" cy="140726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60066"/>
                </a:solidFill>
                <a:latin typeface="Arial Black" pitchFamily="34" charset="0"/>
                <a:cs typeface="Aharoni" pitchFamily="2" charset="-79"/>
              </a:rPr>
              <a:t>Человек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94150" y="476250"/>
            <a:ext cx="5149850" cy="80961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Живая природа</a:t>
            </a:r>
          </a:p>
        </p:txBody>
      </p:sp>
      <p:pic>
        <p:nvPicPr>
          <p:cNvPr id="20482" name="Picture 2" descr="C:\Users\ОСИПОВА\Desktop\Жутова Е.А\IMG_94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2924944"/>
            <a:ext cx="4607911" cy="3232950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PK_2\Desktop\Новая папка\IMG_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57718" cy="3268289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656</TotalTime>
  <Words>235</Words>
  <Application>Microsoft Office PowerPoint</Application>
  <PresentationFormat>Экран (4:3)</PresentationFormat>
  <Paragraphs>39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ЭКСПЕРИМЕНТИРОВАНИЕ КАК СРЕДСТВО РАЗВИТИЯ ПОЗНАВАТЕЛЬНОЙ АКТИВНОСТИ ДЕТЕЙ СТАРШЕГО ДОШКОЛЬНОГО ВОЗРАСТА</vt:lpstr>
      <vt:lpstr>  «Прежде чем давать знания, надо научить думать, воспринимать, наблюдать.» В. Сухомлинский</vt:lpstr>
      <vt:lpstr>Актуальность </vt:lpstr>
      <vt:lpstr>Экспериментирование -эффективный метод познания закономерностей и явлений окружающего мира.</vt:lpstr>
      <vt:lpstr>ЦЕЛЬ: создание условий  для формирования целостного мировоззрения ребенка старшего дошкольного возраста средствами физического эксперимента.</vt:lpstr>
      <vt:lpstr>Экспериментальная мастерская  «Я – исследователь»</vt:lpstr>
      <vt:lpstr>Слайд 7</vt:lpstr>
      <vt:lpstr>Организация работы идет по трем взаимосвязанным направлениям:</vt:lpstr>
      <vt:lpstr>Живая природа</vt:lpstr>
      <vt:lpstr>Слайд 10</vt:lpstr>
      <vt:lpstr> Неживая природа</vt:lpstr>
      <vt:lpstr>                                    Человек </vt:lpstr>
      <vt:lpstr>       « 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узнал. »                                            В.А.Сухомлинский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</dc:title>
  <dc:creator>ОЛЬГА</dc:creator>
  <cp:lastModifiedBy>Samsa-350</cp:lastModifiedBy>
  <cp:revision>64</cp:revision>
  <dcterms:created xsi:type="dcterms:W3CDTF">2013-03-22T05:19:05Z</dcterms:created>
  <dcterms:modified xsi:type="dcterms:W3CDTF">2016-03-22T16:26:12Z</dcterms:modified>
</cp:coreProperties>
</file>