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76" r:id="rId6"/>
    <p:sldId id="260" r:id="rId7"/>
    <p:sldId id="261" r:id="rId8"/>
    <p:sldId id="262" r:id="rId9"/>
    <p:sldId id="277" r:id="rId10"/>
    <p:sldId id="263" r:id="rId11"/>
    <p:sldId id="265" r:id="rId12"/>
    <p:sldId id="269" r:id="rId13"/>
    <p:sldId id="267" r:id="rId14"/>
    <p:sldId id="268" r:id="rId15"/>
    <p:sldId id="279" r:id="rId16"/>
    <p:sldId id="278" r:id="rId17"/>
    <p:sldId id="273" r:id="rId18"/>
    <p:sldId id="274" r:id="rId19"/>
    <p:sldId id="275" r:id="rId20"/>
    <p:sldId id="281" r:id="rId21"/>
    <p:sldId id="266" r:id="rId22"/>
    <p:sldId id="271" r:id="rId23"/>
    <p:sldId id="272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99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718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7C2B-E544-4158-8927-8D029CBDA79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0969-634C-4280-8DDC-0F04A7AD92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7C2B-E544-4158-8927-8D029CBDA79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0969-634C-4280-8DDC-0F04A7AD92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7C2B-E544-4158-8927-8D029CBDA79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0969-634C-4280-8DDC-0F04A7AD92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7C2B-E544-4158-8927-8D029CBDA79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0969-634C-4280-8DDC-0F04A7AD92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7C2B-E544-4158-8927-8D029CBDA79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0969-634C-4280-8DDC-0F04A7AD92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7C2B-E544-4158-8927-8D029CBDA79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0969-634C-4280-8DDC-0F04A7AD92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7C2B-E544-4158-8927-8D029CBDA79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0969-634C-4280-8DDC-0F04A7AD92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7C2B-E544-4158-8927-8D029CBDA79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0969-634C-4280-8DDC-0F04A7AD92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7C2B-E544-4158-8927-8D029CBDA79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0969-634C-4280-8DDC-0F04A7AD92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7C2B-E544-4158-8927-8D029CBDA79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0969-634C-4280-8DDC-0F04A7AD92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7C2B-E544-4158-8927-8D029CBDA79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0969-634C-4280-8DDC-0F04A7AD92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F7C2B-E544-4158-8927-8D029CBDA79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0969-634C-4280-8DDC-0F04A7AD92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5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5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slide" Target="slide21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q-wallpapers_ru_abstraction3d_166_1920x1080.jpg"/>
          <p:cNvPicPr>
            <a:picLocks noChangeAspect="1"/>
          </p:cNvPicPr>
          <p:nvPr/>
        </p:nvPicPr>
        <p:blipFill>
          <a:blip r:embed="rId2" cstate="email">
            <a:lum bright="16000" contrast="-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Государственное  бюджетное дошкольное  образовательное учреждение </a:t>
            </a:r>
            <a:b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детский сад №35</a:t>
            </a: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83360" y="5301208"/>
            <a:ext cx="4960640" cy="1080120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Воспитатели: </a:t>
            </a:r>
            <a:r>
              <a:rPr lang="ru-RU" sz="20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Туманцева</a:t>
            </a:r>
            <a:r>
              <a: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Ю.А.</a:t>
            </a:r>
          </a:p>
          <a:p>
            <a:pPr>
              <a:lnSpc>
                <a:spcPts val="3600"/>
              </a:lnSpc>
            </a:pPr>
            <a:r>
              <a: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</a:t>
            </a:r>
            <a:r>
              <a:rPr lang="ru-RU" sz="20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Тардаскина</a:t>
            </a:r>
            <a:r>
              <a: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Л.П.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1700808"/>
            <a:ext cx="58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endParaRPr lang="ru-RU" sz="3200" dirty="0">
              <a:solidFill>
                <a:srgbClr val="0000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501008"/>
            <a:ext cx="4104455" cy="3049453"/>
          </a:xfrm>
          <a:prstGeom prst="rect">
            <a:avLst/>
          </a:prstGeom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3131840" y="2852936"/>
            <a:ext cx="5610225" cy="857250"/>
          </a:xfrm>
          <a:prstGeom prst="rect">
            <a:avLst/>
          </a:prstGeom>
          <a:noFill/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"Вода,  вода,  кругом  вода".</a:t>
            </a:r>
            <a:endParaRPr lang="ru-RU" sz="3600" kern="10" spc="0" dirty="0">
              <a:ln w="9525"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1115616" y="1772816"/>
            <a:ext cx="6048672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Образовательный проект</a:t>
            </a:r>
            <a:endParaRPr lang="ru-RU" sz="3600" kern="10" spc="0" dirty="0">
              <a:ln w="9525"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олна 2"/>
          <p:cNvSpPr/>
          <p:nvPr/>
        </p:nvSpPr>
        <p:spPr>
          <a:xfrm>
            <a:off x="1907704" y="188640"/>
            <a:ext cx="5328592" cy="936104"/>
          </a:xfrm>
          <a:prstGeom prst="wave">
            <a:avLst>
              <a:gd name="adj1" fmla="val 12500"/>
              <a:gd name="adj2" fmla="val 0"/>
            </a:avLst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ЭТАП: ОСНОВНОЙ </a:t>
            </a:r>
            <a:endParaRPr lang="ru-RU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87635" y="3244807"/>
            <a:ext cx="2908501" cy="1386584"/>
          </a:xfrm>
          <a:prstGeom prst="ellipse">
            <a:avLst/>
          </a:prstGeom>
          <a:gradFill flip="none" rotWithShape="1">
            <a:gsLst>
              <a:gs pos="0">
                <a:srgbClr val="FFF200">
                  <a:alpha val="6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Направления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14"/>
          <p:cNvGrpSpPr/>
          <p:nvPr/>
        </p:nvGrpSpPr>
        <p:grpSpPr>
          <a:xfrm>
            <a:off x="683568" y="1196752"/>
            <a:ext cx="8280920" cy="5661248"/>
            <a:chOff x="656867" y="64181"/>
            <a:chExt cx="8536377" cy="6708467"/>
          </a:xfrm>
        </p:grpSpPr>
        <p:sp>
          <p:nvSpPr>
            <p:cNvPr id="8" name="Скругленный прямоугольник 7">
              <a:hlinkClick r:id="rId2" action="ppaction://hlinksldjump"/>
            </p:cNvPr>
            <p:cNvSpPr/>
            <p:nvPr/>
          </p:nvSpPr>
          <p:spPr>
            <a:xfrm>
              <a:off x="6520987" y="1856070"/>
              <a:ext cx="2672257" cy="1653683"/>
            </a:xfrm>
            <a:prstGeom prst="roundRect">
              <a:avLst/>
            </a:prstGeom>
            <a:solidFill>
              <a:srgbClr val="79F9C8">
                <a:alpha val="53725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3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Познавательное</a:t>
              </a:r>
            </a:p>
            <a:p>
              <a:pPr algn="ctr"/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>
              <a:hlinkClick r:id="rId3" action="ppaction://hlinksldjump"/>
            </p:cNvPr>
            <p:cNvSpPr/>
            <p:nvPr/>
          </p:nvSpPr>
          <p:spPr>
            <a:xfrm>
              <a:off x="2883748" y="64181"/>
              <a:ext cx="3414549" cy="1857388"/>
            </a:xfrm>
            <a:prstGeom prst="roundRect">
              <a:avLst/>
            </a:prstGeom>
            <a:solidFill>
              <a:srgbClr val="FFC000">
                <a:alpha val="41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Художественно-</a:t>
              </a:r>
            </a:p>
            <a:p>
              <a:pPr algn="ctr"/>
              <a:r>
                <a:rPr lang="ru-RU" sz="3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эстетическое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Скругленный прямоугольник 9">
              <a:hlinkClick r:id="rId4" action="ppaction://hlinksldjump"/>
            </p:cNvPr>
            <p:cNvSpPr/>
            <p:nvPr/>
          </p:nvSpPr>
          <p:spPr>
            <a:xfrm>
              <a:off x="5110629" y="4895431"/>
              <a:ext cx="3571899" cy="1877217"/>
            </a:xfrm>
            <a:prstGeom prst="roundRect">
              <a:avLst/>
            </a:prstGeom>
            <a:solidFill>
              <a:srgbClr val="F181EC">
                <a:alpha val="53725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Социально-</a:t>
              </a:r>
            </a:p>
            <a:p>
              <a:pPr algn="ctr"/>
              <a:r>
                <a:rPr lang="ru-RU" sz="3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коммуникативное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Скругленный прямоугольник 10">
              <a:hlinkClick r:id="rId5" action="ppaction://hlinksldjump"/>
            </p:cNvPr>
            <p:cNvSpPr/>
            <p:nvPr/>
          </p:nvSpPr>
          <p:spPr>
            <a:xfrm>
              <a:off x="656867" y="4915260"/>
              <a:ext cx="3571899" cy="185738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54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Физическое </a:t>
              </a:r>
            </a:p>
            <a:p>
              <a:pPr algn="ctr"/>
              <a:r>
                <a:rPr lang="ru-RU" sz="3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развитие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Стрелка вверх 11"/>
            <p:cNvSpPr/>
            <p:nvPr/>
          </p:nvSpPr>
          <p:spPr>
            <a:xfrm rot="17572142">
              <a:off x="2588115" y="2390410"/>
              <a:ext cx="428627" cy="63295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 вверх 12"/>
            <p:cNvSpPr/>
            <p:nvPr/>
          </p:nvSpPr>
          <p:spPr>
            <a:xfrm rot="13484367">
              <a:off x="3033269" y="3888275"/>
              <a:ext cx="372876" cy="114967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верх 13"/>
            <p:cNvSpPr/>
            <p:nvPr/>
          </p:nvSpPr>
          <p:spPr>
            <a:xfrm rot="3998327">
              <a:off x="6014243" y="2471266"/>
              <a:ext cx="428627" cy="65729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верх 14"/>
            <p:cNvSpPr/>
            <p:nvPr/>
          </p:nvSpPr>
          <p:spPr>
            <a:xfrm rot="8366903">
              <a:off x="5715699" y="3790215"/>
              <a:ext cx="372876" cy="114967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Скругленный прямоугольник 15">
            <a:hlinkClick r:id="rId2" action="ppaction://hlinksldjump"/>
          </p:cNvPr>
          <p:cNvSpPr/>
          <p:nvPr/>
        </p:nvSpPr>
        <p:spPr>
          <a:xfrm>
            <a:off x="179512" y="2708920"/>
            <a:ext cx="2339752" cy="1567442"/>
          </a:xfrm>
          <a:prstGeom prst="roundRect">
            <a:avLst/>
          </a:prstGeom>
          <a:solidFill>
            <a:srgbClr val="FF3399">
              <a:alpha val="54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Речевое</a:t>
            </a:r>
          </a:p>
          <a:p>
            <a:pPr algn="ctr"/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верх 16"/>
          <p:cNvSpPr/>
          <p:nvPr/>
        </p:nvSpPr>
        <p:spPr>
          <a:xfrm>
            <a:off x="4228576" y="2719090"/>
            <a:ext cx="361717" cy="5664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347864" y="2564904"/>
            <a:ext cx="2376264" cy="1584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работы</a:t>
            </a:r>
          </a:p>
        </p:txBody>
      </p:sp>
      <p:sp>
        <p:nvSpPr>
          <p:cNvPr id="3" name="Овал 2"/>
          <p:cNvSpPr/>
          <p:nvPr/>
        </p:nvSpPr>
        <p:spPr>
          <a:xfrm>
            <a:off x="899592" y="548680"/>
            <a:ext cx="2232248" cy="1584176"/>
          </a:xfrm>
          <a:prstGeom prst="ellipse">
            <a:avLst/>
          </a:prstGeom>
          <a:solidFill>
            <a:srgbClr val="CC99FF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Наблюдения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940152" y="692696"/>
            <a:ext cx="2232248" cy="1584176"/>
          </a:xfrm>
          <a:prstGeom prst="ellipse">
            <a:avLst/>
          </a:prstGeom>
          <a:solidFill>
            <a:srgbClr val="CC99FF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художественной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литературы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19872" y="260648"/>
            <a:ext cx="2304256" cy="1584176"/>
          </a:xfrm>
          <a:prstGeom prst="ellipse">
            <a:avLst/>
          </a:prstGeom>
          <a:solidFill>
            <a:srgbClr val="CC99FF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Пальчиковые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99592" y="4293096"/>
            <a:ext cx="2232248" cy="1584176"/>
          </a:xfrm>
          <a:prstGeom prst="ellipse">
            <a:avLst/>
          </a:prstGeom>
          <a:solidFill>
            <a:srgbClr val="CC99FF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Познавательный цикл экологических бесед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75856" y="5085184"/>
            <a:ext cx="2232248" cy="1584176"/>
          </a:xfrm>
          <a:prstGeom prst="ellipse">
            <a:avLst/>
          </a:prstGeom>
          <a:solidFill>
            <a:srgbClr val="CC99FF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Экспериментальная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24128" y="4581128"/>
            <a:ext cx="2232248" cy="1584176"/>
          </a:xfrm>
          <a:prstGeom prst="ellipse">
            <a:avLst/>
          </a:prstGeom>
          <a:solidFill>
            <a:srgbClr val="CC99FF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НОД с детьми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588224" y="2492896"/>
            <a:ext cx="2376264" cy="1656184"/>
          </a:xfrm>
          <a:prstGeom prst="ellipse">
            <a:avLst/>
          </a:prstGeom>
          <a:solidFill>
            <a:srgbClr val="CC99FF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 с родителями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79512" y="2420888"/>
            <a:ext cx="2232248" cy="1584176"/>
          </a:xfrm>
          <a:prstGeom prst="ellipse">
            <a:avLst/>
          </a:prstGeom>
          <a:solidFill>
            <a:srgbClr val="CC99FF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Самостоятельные игры детей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>
            <a:stCxn id="3" idx="5"/>
            <a:endCxn id="2" idx="1"/>
          </p:cNvCxnSpPr>
          <p:nvPr/>
        </p:nvCxnSpPr>
        <p:spPr>
          <a:xfrm>
            <a:off x="2804935" y="1900859"/>
            <a:ext cx="890925" cy="896042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5" idx="4"/>
            <a:endCxn id="2" idx="0"/>
          </p:cNvCxnSpPr>
          <p:nvPr/>
        </p:nvCxnSpPr>
        <p:spPr>
          <a:xfrm flipH="1">
            <a:off x="4535996" y="1844824"/>
            <a:ext cx="36004" cy="72008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0" idx="6"/>
            <a:endCxn id="2" idx="2"/>
          </p:cNvCxnSpPr>
          <p:nvPr/>
        </p:nvCxnSpPr>
        <p:spPr>
          <a:xfrm>
            <a:off x="2411760" y="3212976"/>
            <a:ext cx="936104" cy="144016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6" idx="7"/>
            <a:endCxn id="2" idx="3"/>
          </p:cNvCxnSpPr>
          <p:nvPr/>
        </p:nvCxnSpPr>
        <p:spPr>
          <a:xfrm flipV="1">
            <a:off x="2804935" y="3917083"/>
            <a:ext cx="890925" cy="60801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2" idx="6"/>
            <a:endCxn id="9" idx="2"/>
          </p:cNvCxnSpPr>
          <p:nvPr/>
        </p:nvCxnSpPr>
        <p:spPr>
          <a:xfrm flipV="1">
            <a:off x="5724128" y="3320988"/>
            <a:ext cx="864096" cy="36004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2" idx="7"/>
            <a:endCxn id="4" idx="3"/>
          </p:cNvCxnSpPr>
          <p:nvPr/>
        </p:nvCxnSpPr>
        <p:spPr>
          <a:xfrm flipV="1">
            <a:off x="5376132" y="2044875"/>
            <a:ext cx="890925" cy="752026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2" idx="5"/>
            <a:endCxn id="8" idx="1"/>
          </p:cNvCxnSpPr>
          <p:nvPr/>
        </p:nvCxnSpPr>
        <p:spPr>
          <a:xfrm>
            <a:off x="5376132" y="3917083"/>
            <a:ext cx="674901" cy="896042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" idx="4"/>
            <a:endCxn id="7" idx="0"/>
          </p:cNvCxnSpPr>
          <p:nvPr/>
        </p:nvCxnSpPr>
        <p:spPr>
          <a:xfrm flipH="1">
            <a:off x="4391980" y="4149080"/>
            <a:ext cx="144016" cy="936104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0"/>
            <a:ext cx="4158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ЦИКЛ ЭКОЛОГИЧЕСКИХ БЕСЕД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1043608" y="4725144"/>
            <a:ext cx="3145005" cy="1395536"/>
          </a:xfrm>
          <a:prstGeom prst="roundRect">
            <a:avLst/>
          </a:prstGeom>
          <a:solidFill>
            <a:srgbClr val="79F9C8">
              <a:alpha val="53725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Познавательное</a:t>
            </a:r>
          </a:p>
          <a:p>
            <a:pPr algn="ctr"/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pPr algn="ctr"/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0835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908720"/>
            <a:ext cx="3600400" cy="2700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0836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7" y="1700808"/>
            <a:ext cx="4187957" cy="31409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kapelki-2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309329" cy="144026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833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489654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 rot="20795065">
            <a:off x="5427972" y="1407688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РАССМАТРИВАНИЕ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ИЛЛЮСТРАЦИЙ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 rot="20373156">
            <a:off x="811319" y="4624677"/>
            <a:ext cx="3154668" cy="1564900"/>
          </a:xfrm>
          <a:prstGeom prst="roundRect">
            <a:avLst/>
          </a:prstGeom>
          <a:solidFill>
            <a:srgbClr val="79F9C8">
              <a:alpha val="53725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Познавательное</a:t>
            </a:r>
          </a:p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pPr algn="ctr"/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0833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10913">
            <a:off x="5289992" y="3125160"/>
            <a:ext cx="3809924" cy="285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kapelki-2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0"/>
            <a:ext cx="1309329" cy="144026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96979">
            <a:off x="2627784" y="5934670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ЭКСПЕРИМЕНТАЛЬНАЯ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ДЕЯТЕЛЬНОСТЬ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DSC0816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789040"/>
            <a:ext cx="3384376" cy="25382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isometricOffAxis1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DSC0816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645024"/>
            <a:ext cx="3275856" cy="24568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isometricOffAxis1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DSC0818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88640"/>
            <a:ext cx="3504390" cy="26282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isometricOffAxis1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DSC0819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77280"/>
            <a:ext cx="3456384" cy="25922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isometricOffAxis1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 rot="21154205">
            <a:off x="2882565" y="2444760"/>
            <a:ext cx="3145005" cy="1395536"/>
          </a:xfrm>
          <a:prstGeom prst="roundRect">
            <a:avLst/>
          </a:prstGeom>
          <a:solidFill>
            <a:srgbClr val="79F9C8">
              <a:alpha val="53725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Познавательное</a:t>
            </a:r>
          </a:p>
          <a:p>
            <a:pPr algn="ctr"/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pPr algn="ctr"/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kapelki-2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764704"/>
            <a:ext cx="1309329" cy="144026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834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1880" y="548680"/>
            <a:ext cx="2520280" cy="26642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DSC0834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32523" y="1364771"/>
            <a:ext cx="3648405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DSC0834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806589" y="3058507"/>
            <a:ext cx="3435477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DSC0726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4149080"/>
            <a:ext cx="3179845" cy="23848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Скругленный прямоугольник 1">
            <a:hlinkClick r:id="rId6" action="ppaction://hlinksldjump"/>
          </p:cNvPr>
          <p:cNvSpPr/>
          <p:nvPr/>
        </p:nvSpPr>
        <p:spPr>
          <a:xfrm rot="768939">
            <a:off x="6145358" y="559744"/>
            <a:ext cx="2866636" cy="1512168"/>
          </a:xfrm>
          <a:prstGeom prst="roundRect">
            <a:avLst/>
          </a:prstGeom>
          <a:solidFill>
            <a:srgbClr val="79F9C8">
              <a:alpha val="53725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Познавательное</a:t>
            </a:r>
          </a:p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pPr algn="ctr"/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874944">
            <a:off x="0" y="5085184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САМОСТОЯТЕЛЬНЫЕ ИГРЫ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kapelki-2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229200"/>
            <a:ext cx="1309329" cy="144026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836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4536504" cy="34023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 rot="929637">
            <a:off x="5494607" y="701940"/>
            <a:ext cx="2952328" cy="1378802"/>
          </a:xfrm>
          <a:prstGeom prst="roundRect">
            <a:avLst/>
          </a:prstGeom>
          <a:solidFill>
            <a:srgbClr val="FF3399">
              <a:alpha val="54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Речевое</a:t>
            </a:r>
          </a:p>
          <a:p>
            <a:pPr algn="ctr"/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pPr algn="ctr"/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264485">
            <a:off x="7117" y="408292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СОСТАВЛЕНИЕ ОПИСАТЕЛЬНЫХ РАССКАЗОВ</a:t>
            </a:r>
          </a:p>
        </p:txBody>
      </p:sp>
      <p:pic>
        <p:nvPicPr>
          <p:cNvPr id="5" name="Рисунок 4" descr="DSC0820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8038" y="3645024"/>
            <a:ext cx="3899926" cy="29249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 rot="479688">
            <a:off x="5376926" y="2818922"/>
            <a:ext cx="2643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ОТГАДЫВАНИЕ ЗАГАДОК</a:t>
            </a:r>
          </a:p>
        </p:txBody>
      </p:sp>
      <p:pic>
        <p:nvPicPr>
          <p:cNvPr id="7" name="Рисунок 6" descr="kapelki-2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4797152"/>
            <a:ext cx="1309329" cy="144026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807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1268760"/>
            <a:ext cx="2787774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946863">
            <a:off x="3851920" y="404664"/>
            <a:ext cx="5292080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ДВИГАТЕЛЬНЫЕ ПАУЗЫ И ПОДВИЖНЫЕ ИГРЫ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082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6083" y="3987062"/>
            <a:ext cx="3827917" cy="2870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825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0648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 rot="1337634">
            <a:off x="167806" y="4531711"/>
            <a:ext cx="3465007" cy="1567442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4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Физическое </a:t>
            </a:r>
          </a:p>
          <a:p>
            <a:pPr algn="ctr"/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kapelki-2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1988840"/>
            <a:ext cx="1309329" cy="144026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792584">
            <a:off x="5935159" y="5862759"/>
            <a:ext cx="3178696" cy="634082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002060"/>
                </a:solidFill>
              </a:rPr>
              <a:t>РИСОВАНИЕ</a:t>
            </a:r>
            <a:endParaRPr lang="ru-RU" sz="18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DSC083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520" y="260648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 rot="20612363">
            <a:off x="108633" y="542502"/>
            <a:ext cx="2664296" cy="1152128"/>
          </a:xfrm>
          <a:prstGeom prst="roundRect">
            <a:avLst/>
          </a:prstGeom>
          <a:solidFill>
            <a:srgbClr val="FFC000">
              <a:alpha val="41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Художественно-</a:t>
            </a:r>
          </a:p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Эстетическое</a:t>
            </a:r>
          </a:p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0831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3573016"/>
            <a:ext cx="393643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0831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9752" y="1412776"/>
            <a:ext cx="2016224" cy="191010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Рисунок 7" descr="DSC0831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9992" y="3573016"/>
            <a:ext cx="3096344" cy="238203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Рисунок 8" descr="kapelki-2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780928"/>
            <a:ext cx="1309329" cy="144026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832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32656"/>
            <a:ext cx="4128459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 rot="20695206">
            <a:off x="5483101" y="4357426"/>
            <a:ext cx="2880320" cy="1296144"/>
          </a:xfrm>
          <a:prstGeom prst="roundRect">
            <a:avLst/>
          </a:prstGeom>
          <a:solidFill>
            <a:srgbClr val="FFC000">
              <a:alpha val="41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Художественно-</a:t>
            </a:r>
          </a:p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Эстетическое</a:t>
            </a:r>
          </a:p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0833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64904"/>
            <a:ext cx="5028050" cy="3771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 rot="20724637">
            <a:off x="1907704" y="1412776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ЛЕПКА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kapelki-2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2656"/>
            <a:ext cx="1309329" cy="144026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zwalls.ru-24920.jpg"/>
          <p:cNvPicPr>
            <a:picLocks noChangeAspect="1"/>
          </p:cNvPicPr>
          <p:nvPr/>
        </p:nvPicPr>
        <p:blipFill>
          <a:blip r:embed="rId2" cstate="email">
            <a:lum bright="-4000" contras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6592" y="0"/>
            <a:ext cx="10153128" cy="6858000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5536" y="332656"/>
            <a:ext cx="849694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Вода! У тебя нет ни вкуса, ни цвета, ни запаха.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Тебя невозможно описать, тобой наслаждаются,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 ведая, что ты такое! Нельзя сказать, что ты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необходима для жизни: ты - сама жизнь.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Ты наполняешь нас радостью, которую не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объяснишь нашими чувствами…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Ты самое большое богатство на свете…»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Антуан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де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Сент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Экзюпери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5440288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Вода играет огромную роль в жизни человека, животных, растений, она – постоянная наша спутница. К сожалению, многие считают водные ресурсы неисчерпаемыми. Отсюда – незакрытые краны в квартирах, протекающие трубы,  мусор в реках и озерах. И в будущем их количество будет расти. К тому же – вода не только природный ресурс. Наблюдая за каплями дождя, сверкающим снегом, слушая звон весенней капели, мы учимся  видеть красоту природы.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5220072" y="4941168"/>
            <a:ext cx="3465007" cy="1584176"/>
          </a:xfrm>
          <a:prstGeom prst="roundRect">
            <a:avLst/>
          </a:prstGeom>
          <a:solidFill>
            <a:srgbClr val="F181EC">
              <a:alpha val="53725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Социально-</a:t>
            </a:r>
          </a:p>
          <a:p>
            <a:pPr algn="ctr"/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коммуникативное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Нужная папка\фотки\детский сад\средняя группа\здоровье\DSC078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4423"/>
            <a:ext cx="4248472" cy="295654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DSC0829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268760"/>
            <a:ext cx="4379978" cy="328498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DSC0827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65612"/>
            <a:ext cx="4176464" cy="313234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kapelki-2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88640"/>
            <a:ext cx="1309329" cy="144026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олна 2"/>
          <p:cNvSpPr/>
          <p:nvPr/>
        </p:nvSpPr>
        <p:spPr>
          <a:xfrm>
            <a:off x="1907704" y="188640"/>
            <a:ext cx="5328592" cy="1080120"/>
          </a:xfrm>
          <a:prstGeom prst="wave">
            <a:avLst>
              <a:gd name="adj1" fmla="val 12500"/>
              <a:gd name="adj2" fmla="val 0"/>
            </a:avLst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ЭТАП: ЗАКЛЮЧИТЕЛЬНЫЙ </a:t>
            </a:r>
            <a:endParaRPr lang="ru-RU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ВЫСТАВКИ ПЛАКАТОВ «ВОДА-ВОДА, КРУГОМ ВОДА…»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kapelki-2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2656"/>
            <a:ext cx="1309329" cy="1440262"/>
          </a:xfrm>
          <a:prstGeom prst="rect">
            <a:avLst/>
          </a:prstGeom>
        </p:spPr>
      </p:pic>
      <p:pic>
        <p:nvPicPr>
          <p:cNvPr id="6" name="Рисунок 5" descr="DSC0837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412776"/>
            <a:ext cx="5868144" cy="440110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551837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РУКОПИСНОЙ КНИГИ «ЖАЛОБНАЯ КНИГА КАПЕЛЬКИ ВОДЫ»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kapelki-2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417738"/>
            <a:ext cx="1309329" cy="1440262"/>
          </a:xfrm>
          <a:prstGeom prst="rect">
            <a:avLst/>
          </a:prstGeom>
        </p:spPr>
      </p:pic>
      <p:pic>
        <p:nvPicPr>
          <p:cNvPr id="5" name="Рисунок 4" descr="DSC0837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80528" y="2204864"/>
            <a:ext cx="4608512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0837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1916832"/>
            <a:ext cx="4032448" cy="3285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77686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РЕЗУЛЬТАТЕ ПРОВЕДЕННОЙ РАБОТЫ У ДЕТЕЙ: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1.Сформировались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бережное и экономное отношение к водным ресурсам.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2.Дети овладели несложными способами экспериментирования с водой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3.У детей появились исследовательские умения, соответствующие возрасту (дети стали задавать вопросы природоведческого характера, устанавливать причинно-следственные связи.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4.Повысилась воспитательная компетентность родителей в экологическом образовании дошкольников. </a:t>
            </a:r>
          </a:p>
        </p:txBody>
      </p:sp>
      <p:pic>
        <p:nvPicPr>
          <p:cNvPr id="3" name="Рисунок 2" descr="kapelki-2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4718045"/>
            <a:ext cx="1512168" cy="166338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1-021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2012032117321418_h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375502"/>
            <a:ext cx="5976664" cy="44824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55576" y="357917"/>
            <a:ext cx="763284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выбранной нами темы проекта заключается в том, что экологическое воспитание, как никогда, является одной из важнейших проблем современности.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сохранить природу на планете, нужны образованные люди. И первые основы экологической культуры должны закладываться в дошкольном возрасте. Выбор темы проекта «Вода, вода – кругом вода» обусловлена  пониманием значимости задачи, поставленной в этой работе.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 должны постепенно повышать экологическое сознание детей, стимулируя их интерес к природе.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данного проекта поможет детям познакомиться со свойствами воды, различными природными явлениями, водными животными и растениями, необходимостью охраны не только их самих, но и среды их обитания.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36096" y="332656"/>
            <a:ext cx="29523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 ПРОЕКТА: </a:t>
            </a:r>
            <a:endParaRPr lang="ru-RU" sz="20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923928" y="2348880"/>
            <a:ext cx="484632" cy="484632"/>
          </a:xfrm>
          <a:prstGeom prst="chevron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3923928" y="4293096"/>
            <a:ext cx="484632" cy="484632"/>
          </a:xfrm>
          <a:prstGeom prst="chevron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3923928" y="3356992"/>
            <a:ext cx="484632" cy="484632"/>
          </a:xfrm>
          <a:prstGeom prst="chevron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3923928" y="1412776"/>
            <a:ext cx="484632" cy="484632"/>
          </a:xfrm>
          <a:prstGeom prst="chevron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467544" y="1009764"/>
            <a:ext cx="3168352" cy="4320480"/>
          </a:xfrm>
          <a:prstGeom prst="frame">
            <a:avLst/>
          </a:prstGeom>
          <a:solidFill>
            <a:srgbClr val="CC99FF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1772816"/>
            <a:ext cx="230425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Развивать познавательный интерес дошкольников к воде, как объекту неживой природы. </a:t>
            </a:r>
            <a:endParaRPr lang="ru-RU" sz="2000" i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134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Сформировать у детей знания о значении воды для всего живого на земле; </a:t>
            </a:r>
            <a:endParaRPr lang="ru-RU" b="1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22768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Развивать представления о свойствах и состояниях воды; </a:t>
            </a:r>
            <a:endParaRPr lang="ru-RU" b="1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355976" y="3284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Развивать навыки элементарного экспериментирования;</a:t>
            </a:r>
            <a:endParaRPr lang="ru-RU" b="1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355976" y="42930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Воспитывать бережное отношение к воде. </a:t>
            </a:r>
            <a:endParaRPr lang="ru-RU" b="1" i="1" dirty="0"/>
          </a:p>
        </p:txBody>
      </p:sp>
      <p:pic>
        <p:nvPicPr>
          <p:cNvPr id="19" name="Рисунок 18" descr="kapelki-2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5013176"/>
            <a:ext cx="1309329" cy="1440262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2727176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образовательный.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По продолжительности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краткосрочный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По классификации: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познавательно-творческий.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Сроки реализации: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недели (август).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Участники: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дети 4-5 лет, воспитатели, родители.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4" name="Рисунок 3" descr="zashto-kak-i-koga-da-piem-vod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619500"/>
            <a:ext cx="3238500" cy="3238500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13690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ПРЕДПОЛАГАЕМЫЕ РЕЗУЛЬТАТЫ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результате реализации данного проекта у воспитанников сформируется бережное и экономное отношение к водным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ресурсам.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2.Овладеют несложными способами экспериментирования 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водой.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3.У детей появятся исследовательские умения, соответствующие возрасту (будут задавать вопросы природоведческого характера, устанавливать причинно-следственные связи, появится потребность получить экспериментальным путем).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4.Повысится воспитательная компетентность родителей в экологическом образовании дошкольников. </a:t>
            </a:r>
          </a:p>
        </p:txBody>
      </p:sp>
      <p:pic>
        <p:nvPicPr>
          <p:cNvPr id="3" name="Рисунок 2" descr="kapelki-2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196752"/>
            <a:ext cx="1216300" cy="1337929"/>
          </a:xfrm>
          <a:prstGeom prst="rect">
            <a:avLst/>
          </a:prstGeom>
        </p:spPr>
      </p:pic>
      <p:pic>
        <p:nvPicPr>
          <p:cNvPr id="4" name="Рисунок 3" descr="zashto-kak-i-koga-da-piem-voda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09728"/>
            <a:ext cx="2448272" cy="2448272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/>
          <p:nvPr/>
        </p:nvSpPr>
        <p:spPr>
          <a:xfrm>
            <a:off x="1907704" y="188640"/>
            <a:ext cx="5328592" cy="1080120"/>
          </a:xfrm>
          <a:prstGeom prst="wave">
            <a:avLst>
              <a:gd name="adj1" fmla="val 12500"/>
              <a:gd name="adj2" fmla="val 0"/>
            </a:avLst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ЭТАП: ПОДГОТОВИТЕЛЬНЫЙ </a:t>
            </a:r>
            <a:endParaRPr lang="ru-RU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1340768"/>
            <a:ext cx="5166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ЭКОЛОГО-ПОЗНАВАТЕЛЬНЫЙ ЦЕНТР 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0725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844824"/>
            <a:ext cx="5220072" cy="39150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DSC0744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92629">
            <a:off x="6935335" y="4640982"/>
            <a:ext cx="1943870" cy="216428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" name="Рисунок 9" descr="DSC0742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815154"/>
            <a:ext cx="2723795" cy="204284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1" name="Рисунок 10" descr="kapelki-2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04664"/>
            <a:ext cx="1309329" cy="144026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67744" y="47667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ПОДБОРКА КНИГ, ИЛЛЮСТРАЦИЙ О ВОДЕ 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076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645024"/>
            <a:ext cx="3888432" cy="2916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7237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1196752"/>
            <a:ext cx="2179493" cy="2888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7237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268760"/>
            <a:ext cx="2088232" cy="2848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kapelki-2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988840"/>
            <a:ext cx="1309329" cy="144026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37526154b71e60ea7fc51ad448213e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645024"/>
            <a:ext cx="3894758" cy="2827160"/>
          </a:xfrm>
          <a:prstGeom prst="rect">
            <a:avLst/>
          </a:prstGeom>
        </p:spPr>
      </p:pic>
      <p:pic>
        <p:nvPicPr>
          <p:cNvPr id="3" name="Рисунок 2" descr="beregi_jivoe_vd_bi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645024"/>
            <a:ext cx="3848650" cy="28083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83768" y="263691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ПОДБОРКА ДИДАКТИЧЕСКИХ ИГР ПРИРОДОВЕДЧЕСКОГО ХАРАКТЕРА 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6546_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188640"/>
            <a:ext cx="2952328" cy="2304256"/>
          </a:xfrm>
          <a:prstGeom prst="rect">
            <a:avLst/>
          </a:prstGeom>
        </p:spPr>
      </p:pic>
      <p:pic>
        <p:nvPicPr>
          <p:cNvPr id="6" name="Рисунок 5" descr="D-5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88640"/>
            <a:ext cx="3318693" cy="2420232"/>
          </a:xfrm>
          <a:prstGeom prst="rect">
            <a:avLst/>
          </a:prstGeom>
        </p:spPr>
      </p:pic>
      <p:pic>
        <p:nvPicPr>
          <p:cNvPr id="7" name="Рисунок 6" descr="kapelki-2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908720"/>
            <a:ext cx="1309329" cy="144026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569</Words>
  <Application>Microsoft Office PowerPoint</Application>
  <PresentationFormat>Экран (4:3)</PresentationFormat>
  <Paragraphs>116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Monotype Corsiva</vt:lpstr>
      <vt:lpstr>Times New Roman</vt:lpstr>
      <vt:lpstr>Verdana</vt:lpstr>
      <vt:lpstr>Тема Office</vt:lpstr>
      <vt:lpstr>Государственное  бюджетное дошкольное  образовательное учреждение  детский сад №35 </vt:lpstr>
      <vt:lpstr>Презентация PowerPoint</vt:lpstr>
      <vt:lpstr>Презентация PowerPoint</vt:lpstr>
      <vt:lpstr>Презентация PowerPoint</vt:lpstr>
      <vt:lpstr>Тип проекта: образовательный. По продолжительности: краткосрочный По классификации: познавательно-творческий. Сроки реализации: 3 недели (август). Участники: дети 4-5 лет, воспитатели, родители.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ДВИГАТЕЛЬНЫЕ ПАУЗЫ И ПОДВИЖНЫЕ ИГРЫ</vt:lpstr>
      <vt:lpstr>РИСОВАНИЕ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Туманцева</dc:creator>
  <cp:lastModifiedBy>Анастасия Тардаскина</cp:lastModifiedBy>
  <cp:revision>45</cp:revision>
  <dcterms:created xsi:type="dcterms:W3CDTF">2014-08-18T18:22:53Z</dcterms:created>
  <dcterms:modified xsi:type="dcterms:W3CDTF">2016-03-31T17:47:23Z</dcterms:modified>
</cp:coreProperties>
</file>