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0B3"/>
    <a:srgbClr val="99D359"/>
    <a:srgbClr val="996633"/>
    <a:srgbClr val="FF9900"/>
    <a:srgbClr val="7E5B02"/>
    <a:srgbClr val="E7C019"/>
    <a:srgbClr val="EDDD13"/>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CB8AFC5-CF95-40DC-A662-061734411295}" type="datetimeFigureOut">
              <a:rPr lang="ru-RU" smtClean="0"/>
              <a:t>24.09.2014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CD0B4A5-58D0-4AC4-A831-5744BC58851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B8AFC5-CF95-40DC-A662-061734411295}" type="datetimeFigureOut">
              <a:rPr lang="ru-RU" smtClean="0"/>
              <a:t>24.09.2014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D0B4A5-58D0-4AC4-A831-5744BC58851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B8AFC5-CF95-40DC-A662-061734411295}" type="datetimeFigureOut">
              <a:rPr lang="ru-RU" smtClean="0"/>
              <a:t>24.09.2014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D0B4A5-58D0-4AC4-A831-5744BC58851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B8AFC5-CF95-40DC-A662-061734411295}" type="datetimeFigureOut">
              <a:rPr lang="ru-RU" smtClean="0"/>
              <a:t>24.09.2014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D0B4A5-58D0-4AC4-A831-5744BC58851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CB8AFC5-CF95-40DC-A662-061734411295}" type="datetimeFigureOut">
              <a:rPr lang="ru-RU" smtClean="0"/>
              <a:t>24.09.2014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D0B4A5-58D0-4AC4-A831-5744BC58851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B8AFC5-CF95-40DC-A662-061734411295}" type="datetimeFigureOut">
              <a:rPr lang="ru-RU" smtClean="0"/>
              <a:t>24.09.2014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D0B4A5-58D0-4AC4-A831-5744BC58851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CB8AFC5-CF95-40DC-A662-061734411295}" type="datetimeFigureOut">
              <a:rPr lang="ru-RU" smtClean="0"/>
              <a:t>24.09.2014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D0B4A5-58D0-4AC4-A831-5744BC58851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CB8AFC5-CF95-40DC-A662-061734411295}" type="datetimeFigureOut">
              <a:rPr lang="ru-RU" smtClean="0"/>
              <a:t>24.09.2014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D0B4A5-58D0-4AC4-A831-5744BC58851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B8AFC5-CF95-40DC-A662-061734411295}" type="datetimeFigureOut">
              <a:rPr lang="ru-RU" smtClean="0"/>
              <a:t>24.09.2014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D0B4A5-58D0-4AC4-A831-5744BC58851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B8AFC5-CF95-40DC-A662-061734411295}" type="datetimeFigureOut">
              <a:rPr lang="ru-RU" smtClean="0"/>
              <a:t>24.09.2014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D0B4A5-58D0-4AC4-A831-5744BC58851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B8AFC5-CF95-40DC-A662-061734411295}" type="datetimeFigureOut">
              <a:rPr lang="ru-RU" smtClean="0"/>
              <a:t>24.09.2014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CD0B4A5-58D0-4AC4-A831-5744BC588511}"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8AFC5-CF95-40DC-A662-061734411295}" type="datetimeFigureOut">
              <a:rPr lang="ru-RU" smtClean="0"/>
              <a:t>24.09.2014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D0B4A5-58D0-4AC4-A831-5744BC588511}"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solidFill>
                  <a:srgbClr val="FFFF00"/>
                </a:solidFill>
              </a:rPr>
              <a:t>Нетрадиционные   техники рисования</a:t>
            </a:r>
            <a:r>
              <a:rPr lang="ru-RU" dirty="0" smtClean="0"/>
              <a:t>.</a:t>
            </a:r>
            <a:endParaRPr lang="ru-RU" dirty="0"/>
          </a:p>
        </p:txBody>
      </p:sp>
      <p:sp>
        <p:nvSpPr>
          <p:cNvPr id="3" name="Подзаголовок 2"/>
          <p:cNvSpPr>
            <a:spLocks noGrp="1"/>
          </p:cNvSpPr>
          <p:nvPr>
            <p:ph type="subTitle" idx="1"/>
          </p:nvPr>
        </p:nvSpPr>
        <p:spPr/>
        <p:txBody>
          <a:bodyPr/>
          <a:lstStyle/>
          <a:p>
            <a:pPr algn="ctr"/>
            <a:r>
              <a:rPr lang="ru-RU" dirty="0" smtClean="0">
                <a:solidFill>
                  <a:schemeClr val="bg2">
                    <a:lumMod val="50000"/>
                  </a:schemeClr>
                </a:solidFill>
              </a:rPr>
              <a:t>Коновалова Марина Вадимовна                воспитатель ГОУ СОШ №1457 </a:t>
            </a:r>
          </a:p>
          <a:p>
            <a:endParaRPr lang="ru-RU" dirty="0"/>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АКУЛЕГРАФИЯ.jpg"/>
          <p:cNvPicPr>
            <a:picLocks noChangeAspect="1"/>
          </p:cNvPicPr>
          <p:nvPr/>
        </p:nvPicPr>
        <p:blipFill>
          <a:blip r:embed="rId2" cstate="print"/>
          <a:stretch>
            <a:fillRect/>
          </a:stretch>
        </p:blipFill>
        <p:spPr>
          <a:xfrm>
            <a:off x="179512" y="260648"/>
            <a:ext cx="4819180" cy="3504232"/>
          </a:xfrm>
          <a:prstGeom prst="rect">
            <a:avLst/>
          </a:prstGeom>
          <a:ln>
            <a:noFill/>
          </a:ln>
          <a:effectLst>
            <a:softEdge rad="112500"/>
          </a:effectLst>
        </p:spPr>
      </p:pic>
      <p:pic>
        <p:nvPicPr>
          <p:cNvPr id="3" name="Рисунок 2" descr="КАРАКУЛЕГРАФИЯ1.png"/>
          <p:cNvPicPr>
            <a:picLocks noChangeAspect="1"/>
          </p:cNvPicPr>
          <p:nvPr/>
        </p:nvPicPr>
        <p:blipFill>
          <a:blip r:embed="rId3" cstate="print"/>
          <a:stretch>
            <a:fillRect/>
          </a:stretch>
        </p:blipFill>
        <p:spPr>
          <a:xfrm>
            <a:off x="3347864" y="3212976"/>
            <a:ext cx="5544616" cy="2880320"/>
          </a:xfrm>
          <a:prstGeom prst="rect">
            <a:avLst/>
          </a:prstGeom>
          <a:ln>
            <a:noFill/>
          </a:ln>
          <a:effectLst>
            <a:softEdge rad="112500"/>
          </a:effec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solidFill>
                  <a:srgbClr val="E7C019"/>
                </a:solidFill>
              </a:rPr>
              <a:t>Рисование крупами</a:t>
            </a:r>
            <a:endParaRPr lang="ru-RU" i="1" dirty="0">
              <a:solidFill>
                <a:srgbClr val="E7C019"/>
              </a:solidFill>
            </a:endParaRPr>
          </a:p>
        </p:txBody>
      </p:sp>
      <p:sp>
        <p:nvSpPr>
          <p:cNvPr id="3" name="Содержимое 2"/>
          <p:cNvSpPr>
            <a:spLocks noGrp="1"/>
          </p:cNvSpPr>
          <p:nvPr>
            <p:ph idx="1"/>
          </p:nvPr>
        </p:nvSpPr>
        <p:spPr/>
        <p:txBody>
          <a:bodyPr>
            <a:normAutofit/>
          </a:bodyPr>
          <a:lstStyle/>
          <a:p>
            <a:r>
              <a:rPr lang="ru-RU" dirty="0" smtClean="0">
                <a:solidFill>
                  <a:srgbClr val="996633"/>
                </a:solidFill>
              </a:rPr>
              <a:t>Благодаря экологической чистоте крупы, которую мы покупаем в магазине, рисование крупой (рисом, манкой, гречкой, перловкой, пшеном и геркулесом) – является замечательной техникой рисования и прекрасным досугом для маленьких детей. Рисование крупой привлекает малышей ещё и внешними свойствами круп — у каждой свой цвет, размер, форма. Поверхность рисунка из крупы всегда рельефна. </a:t>
            </a:r>
            <a:r>
              <a:rPr lang="ru-RU" dirty="0" smtClean="0">
                <a:solidFill>
                  <a:srgbClr val="996633"/>
                </a:solidFill>
              </a:rPr>
              <a:t> </a:t>
            </a:r>
            <a:endParaRPr lang="ru-RU" dirty="0">
              <a:solidFill>
                <a:srgbClr val="9966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ОВАНИЕ КРУПАМИ 1.JPG"/>
          <p:cNvPicPr>
            <a:picLocks noChangeAspect="1"/>
          </p:cNvPicPr>
          <p:nvPr/>
        </p:nvPicPr>
        <p:blipFill>
          <a:blip r:embed="rId2" cstate="print"/>
          <a:stretch>
            <a:fillRect/>
          </a:stretch>
        </p:blipFill>
        <p:spPr>
          <a:xfrm>
            <a:off x="5004048" y="1268760"/>
            <a:ext cx="32004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РИСОВАНИЕ КРУПАМИ.jpg"/>
          <p:cNvPicPr>
            <a:picLocks noChangeAspect="1"/>
          </p:cNvPicPr>
          <p:nvPr/>
        </p:nvPicPr>
        <p:blipFill>
          <a:blip r:embed="rId3" cstate="print"/>
          <a:stretch>
            <a:fillRect/>
          </a:stretch>
        </p:blipFill>
        <p:spPr>
          <a:xfrm>
            <a:off x="467544" y="1196752"/>
            <a:ext cx="3638550" cy="4514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solidFill>
                  <a:srgbClr val="FF9900"/>
                </a:solidFill>
              </a:rPr>
              <a:t>Рисование мятой бумагой.</a:t>
            </a:r>
            <a:endParaRPr lang="ru-RU" i="1" dirty="0">
              <a:solidFill>
                <a:srgbClr val="FF9900"/>
              </a:solidFill>
            </a:endParaRPr>
          </a:p>
        </p:txBody>
      </p:sp>
      <p:sp>
        <p:nvSpPr>
          <p:cNvPr id="3" name="Содержимое 2"/>
          <p:cNvSpPr>
            <a:spLocks noGrp="1"/>
          </p:cNvSpPr>
          <p:nvPr>
            <p:ph idx="1"/>
          </p:nvPr>
        </p:nvSpPr>
        <p:spPr/>
        <p:txBody>
          <a:bodyPr>
            <a:normAutofit fontScale="70000" lnSpcReduction="20000"/>
          </a:bodyPr>
          <a:lstStyle/>
          <a:p>
            <a:r>
              <a:rPr lang="ru-RU" dirty="0" smtClean="0">
                <a:solidFill>
                  <a:srgbClr val="996633"/>
                </a:solidFill>
              </a:rPr>
              <a:t>Рисунки мятой бумагой</a:t>
            </a:r>
            <a:r>
              <a:rPr lang="ru-RU" b="1" dirty="0" smtClean="0">
                <a:solidFill>
                  <a:srgbClr val="996633"/>
                </a:solidFill>
              </a:rPr>
              <a:t> </a:t>
            </a:r>
            <a:r>
              <a:rPr lang="ru-RU" dirty="0" smtClean="0">
                <a:solidFill>
                  <a:srgbClr val="996633"/>
                </a:solidFill>
              </a:rPr>
              <a:t>- это презанятная нестандартная техника </a:t>
            </a:r>
            <a:r>
              <a:rPr lang="ru-RU" dirty="0" smtClean="0">
                <a:solidFill>
                  <a:srgbClr val="996633"/>
                </a:solidFill>
              </a:rPr>
              <a:t>рисования .</a:t>
            </a:r>
            <a:endParaRPr lang="ru-RU" dirty="0" smtClean="0">
              <a:solidFill>
                <a:srgbClr val="996633"/>
              </a:solidFill>
            </a:endParaRPr>
          </a:p>
          <a:p>
            <a:r>
              <a:rPr lang="ru-RU" dirty="0" smtClean="0">
                <a:solidFill>
                  <a:srgbClr val="996633"/>
                </a:solidFill>
              </a:rPr>
              <a:t>Преимущества рисования мятой бумагой:</a:t>
            </a:r>
          </a:p>
          <a:p>
            <a:r>
              <a:rPr lang="ru-RU" dirty="0" smtClean="0">
                <a:solidFill>
                  <a:srgbClr val="996633"/>
                </a:solidFill>
              </a:rPr>
              <a:t>- Бумажный </a:t>
            </a:r>
            <a:r>
              <a:rPr lang="ru-RU" dirty="0" smtClean="0">
                <a:solidFill>
                  <a:srgbClr val="996633"/>
                </a:solidFill>
              </a:rPr>
              <a:t>комочек  </a:t>
            </a:r>
            <a:r>
              <a:rPr lang="ru-RU" dirty="0" smtClean="0">
                <a:solidFill>
                  <a:srgbClr val="996633"/>
                </a:solidFill>
              </a:rPr>
              <a:t>ребенок способен </a:t>
            </a:r>
            <a:r>
              <a:rPr lang="ru-RU" dirty="0" smtClean="0">
                <a:solidFill>
                  <a:srgbClr val="996633"/>
                </a:solidFill>
              </a:rPr>
              <a:t>изготовить </a:t>
            </a:r>
            <a:r>
              <a:rPr lang="ru-RU" dirty="0" smtClean="0">
                <a:solidFill>
                  <a:srgbClr val="996633"/>
                </a:solidFill>
              </a:rPr>
              <a:t>своими руками (заодно развивает самостоятельность и тренирует мелкую моторику) </a:t>
            </a:r>
            <a:r>
              <a:rPr lang="ru-RU" dirty="0" smtClean="0">
                <a:solidFill>
                  <a:srgbClr val="996633"/>
                </a:solidFill>
              </a:rPr>
              <a:t> </a:t>
            </a:r>
            <a:endParaRPr lang="ru-RU" dirty="0" smtClean="0">
              <a:solidFill>
                <a:srgbClr val="996633"/>
              </a:solidFill>
            </a:endParaRPr>
          </a:p>
          <a:p>
            <a:r>
              <a:rPr lang="ru-RU" dirty="0" smtClean="0">
                <a:solidFill>
                  <a:srgbClr val="996633"/>
                </a:solidFill>
              </a:rPr>
              <a:t>- Цветную воду для печатания - опять же под силу </a:t>
            </a:r>
            <a:r>
              <a:rPr lang="ru-RU" dirty="0" smtClean="0">
                <a:solidFill>
                  <a:srgbClr val="996633"/>
                </a:solidFill>
              </a:rPr>
              <a:t>развести </a:t>
            </a:r>
            <a:r>
              <a:rPr lang="ru-RU" dirty="0" smtClean="0">
                <a:solidFill>
                  <a:srgbClr val="996633"/>
                </a:solidFill>
              </a:rPr>
              <a:t>ребенку, хотя, может быть и с Вашей помощью - и это не менее увлекательно, чем само рисование!</a:t>
            </a:r>
          </a:p>
          <a:p>
            <a:r>
              <a:rPr lang="ru-RU" dirty="0" smtClean="0">
                <a:solidFill>
                  <a:srgbClr val="996633"/>
                </a:solidFill>
              </a:rPr>
              <a:t> </a:t>
            </a:r>
            <a:r>
              <a:rPr lang="ru-RU" dirty="0" smtClean="0">
                <a:solidFill>
                  <a:srgbClr val="996633"/>
                </a:solidFill>
              </a:rPr>
              <a:t>Отпечатки </a:t>
            </a:r>
            <a:r>
              <a:rPr lang="ru-RU" dirty="0" smtClean="0">
                <a:solidFill>
                  <a:srgbClr val="996633"/>
                </a:solidFill>
              </a:rPr>
              <a:t>от комочков бумаги - размытые, не похожие один на другой, </a:t>
            </a:r>
            <a:r>
              <a:rPr lang="ru-RU" dirty="0" smtClean="0">
                <a:solidFill>
                  <a:srgbClr val="996633"/>
                </a:solidFill>
              </a:rPr>
              <a:t>формы </a:t>
            </a:r>
            <a:r>
              <a:rPr lang="ru-RU" dirty="0" smtClean="0">
                <a:solidFill>
                  <a:srgbClr val="996633"/>
                </a:solidFill>
              </a:rPr>
              <a:t>создаваемых пятен  </a:t>
            </a:r>
            <a:r>
              <a:rPr lang="ru-RU" dirty="0" smtClean="0">
                <a:solidFill>
                  <a:srgbClr val="996633"/>
                </a:solidFill>
              </a:rPr>
              <a:t>самые </a:t>
            </a:r>
            <a:r>
              <a:rPr lang="ru-RU" dirty="0" smtClean="0">
                <a:solidFill>
                  <a:srgbClr val="996633"/>
                </a:solidFill>
              </a:rPr>
              <a:t>неожиданные - всё это </a:t>
            </a:r>
            <a:r>
              <a:rPr lang="ru-RU" dirty="0" smtClean="0">
                <a:solidFill>
                  <a:srgbClr val="996633"/>
                </a:solidFill>
              </a:rPr>
              <a:t> </a:t>
            </a:r>
            <a:r>
              <a:rPr lang="ru-RU" dirty="0" smtClean="0">
                <a:solidFill>
                  <a:srgbClr val="996633"/>
                </a:solidFill>
              </a:rPr>
              <a:t>хорошо развивает фантазию! Её, кстати, можно проявить и в </a:t>
            </a:r>
            <a:r>
              <a:rPr lang="ru-RU" dirty="0" err="1" smtClean="0">
                <a:solidFill>
                  <a:srgbClr val="996633"/>
                </a:solidFill>
              </a:rPr>
              <a:t>обрисовывании</a:t>
            </a:r>
            <a:r>
              <a:rPr lang="ru-RU" dirty="0" smtClean="0">
                <a:solidFill>
                  <a:srgbClr val="996633"/>
                </a:solidFill>
              </a:rPr>
              <a:t> созданных абстракций кистью с краской - оживляя их, создавая им настроение, сюжет</a:t>
            </a:r>
            <a:r>
              <a:rPr lang="ru-RU" dirty="0" smtClean="0">
                <a:solidFill>
                  <a:srgbClr val="996633"/>
                </a:solidFill>
              </a:rPr>
              <a:t>.</a:t>
            </a:r>
          </a:p>
          <a:p>
            <a:r>
              <a:rPr lang="ru-RU" dirty="0" smtClean="0">
                <a:solidFill>
                  <a:srgbClr val="996633"/>
                </a:solidFill>
              </a:rPr>
              <a:t>-</a:t>
            </a:r>
            <a:r>
              <a:rPr lang="ru-RU" dirty="0" smtClean="0">
                <a:solidFill>
                  <a:srgbClr val="996633"/>
                </a:solidFill>
              </a:rPr>
              <a:t> Технология рисования мятой бумагой также позволяет делать плавные переходы из одного цвета в другой, варьировать насыщенность цвета оттиска, что немаловажно для создания рисунка</a:t>
            </a:r>
            <a:r>
              <a:rPr lang="ru-RU" dirty="0" smtClean="0"/>
              <a: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МЯТАЯ БУМАГА2.jpg"/>
          <p:cNvPicPr>
            <a:picLocks noChangeAspect="1"/>
          </p:cNvPicPr>
          <p:nvPr/>
        </p:nvPicPr>
        <p:blipFill>
          <a:blip r:embed="rId2" cstate="print"/>
          <a:stretch>
            <a:fillRect/>
          </a:stretch>
        </p:blipFill>
        <p:spPr>
          <a:xfrm>
            <a:off x="179512" y="764704"/>
            <a:ext cx="3985188" cy="2808312"/>
          </a:xfrm>
          <a:prstGeom prst="rect">
            <a:avLst/>
          </a:prstGeom>
        </p:spPr>
      </p:pic>
      <p:pic>
        <p:nvPicPr>
          <p:cNvPr id="4" name="Рисунок 3" descr="Рисуем-мятой-бумагой8.jpg"/>
          <p:cNvPicPr>
            <a:picLocks noChangeAspect="1"/>
          </p:cNvPicPr>
          <p:nvPr/>
        </p:nvPicPr>
        <p:blipFill>
          <a:blip r:embed="rId3" cstate="print"/>
          <a:stretch>
            <a:fillRect/>
          </a:stretch>
        </p:blipFill>
        <p:spPr>
          <a:xfrm>
            <a:off x="4788024" y="3767980"/>
            <a:ext cx="4355976" cy="3090020"/>
          </a:xfrm>
          <a:prstGeom prst="rect">
            <a:avLst/>
          </a:prstGeom>
          <a:ln>
            <a:noFill/>
          </a:ln>
          <a:effectLst>
            <a:softEdge rad="112500"/>
          </a:effectLst>
        </p:spPr>
      </p:pic>
      <p:pic>
        <p:nvPicPr>
          <p:cNvPr id="5" name="Рисунок 4" descr="МЯТАЯ БУМАГА1.jpg"/>
          <p:cNvPicPr>
            <a:picLocks noChangeAspect="1"/>
          </p:cNvPicPr>
          <p:nvPr/>
        </p:nvPicPr>
        <p:blipFill>
          <a:blip r:embed="rId4" cstate="print"/>
          <a:stretch>
            <a:fillRect/>
          </a:stretch>
        </p:blipFill>
        <p:spPr>
          <a:xfrm>
            <a:off x="3143250" y="2357437"/>
            <a:ext cx="2857500" cy="2143125"/>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solidFill>
                  <a:srgbClr val="FF0000"/>
                </a:solidFill>
              </a:rPr>
              <a:t>Рисование пленкой.</a:t>
            </a:r>
            <a:endParaRPr lang="ru-RU" i="1" dirty="0">
              <a:solidFill>
                <a:srgbClr val="FF0000"/>
              </a:solidFill>
            </a:endParaRPr>
          </a:p>
        </p:txBody>
      </p:sp>
      <p:sp>
        <p:nvSpPr>
          <p:cNvPr id="3" name="Содержимое 2"/>
          <p:cNvSpPr>
            <a:spLocks noGrp="1"/>
          </p:cNvSpPr>
          <p:nvPr>
            <p:ph idx="1"/>
          </p:nvPr>
        </p:nvSpPr>
        <p:spPr/>
        <p:txBody>
          <a:bodyPr/>
          <a:lstStyle/>
          <a:p>
            <a:r>
              <a:rPr lang="ru-RU" dirty="0" smtClean="0">
                <a:solidFill>
                  <a:srgbClr val="FF0000"/>
                </a:solidFill>
              </a:rPr>
              <a:t>На картон или бумагу выдавливаем  краску, сверху кладем пленку и разглаживаем ватой, потом резко отдергиваем пленку. </a:t>
            </a:r>
            <a:r>
              <a:rPr lang="ru-RU" dirty="0" smtClean="0">
                <a:solidFill>
                  <a:srgbClr val="FF0000"/>
                </a:solidFill>
              </a:rPr>
              <a:t> </a:t>
            </a:r>
          </a:p>
          <a:p>
            <a:r>
              <a:rPr lang="ru-RU" dirty="0" smtClean="0">
                <a:solidFill>
                  <a:srgbClr val="FF0000"/>
                </a:solidFill>
              </a:rPr>
              <a:t>На смоченный лист бумаги наносится акварель или жидкая гуашь. Пока лист влажный, его покрывают пищевой пленкой (чем больше пленка имеет мятый вид, тем интереснее получаются оттиски). Когда лист высыхает, пленка снимается (с 2х лет).</a:t>
            </a:r>
            <a:endParaRPr lang="ru-RU"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ОВАНИЕ ПОД ПЛЕНКОЙ.jpg"/>
          <p:cNvPicPr>
            <a:picLocks noChangeAspect="1"/>
          </p:cNvPicPr>
          <p:nvPr/>
        </p:nvPicPr>
        <p:blipFill>
          <a:blip r:embed="rId2" cstate="print"/>
          <a:stretch>
            <a:fillRect/>
          </a:stretch>
        </p:blipFill>
        <p:spPr>
          <a:xfrm>
            <a:off x="395536" y="980728"/>
            <a:ext cx="3816424" cy="4752528"/>
          </a:xfrm>
          <a:prstGeom prst="rect">
            <a:avLst/>
          </a:prstGeom>
          <a:ln>
            <a:noFill/>
          </a:ln>
          <a:effectLst>
            <a:softEdge rad="112500"/>
          </a:effectLst>
        </p:spPr>
      </p:pic>
      <p:pic>
        <p:nvPicPr>
          <p:cNvPr id="3" name="Рисунок 2" descr="РИСОВАНИЕ ПЛЕНКОЙ.png"/>
          <p:cNvPicPr>
            <a:picLocks noChangeAspect="1"/>
          </p:cNvPicPr>
          <p:nvPr/>
        </p:nvPicPr>
        <p:blipFill>
          <a:blip r:embed="rId3" cstate="print"/>
          <a:stretch>
            <a:fillRect/>
          </a:stretch>
        </p:blipFill>
        <p:spPr>
          <a:xfrm>
            <a:off x="4283968" y="1700808"/>
            <a:ext cx="4581775" cy="321297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i="1" dirty="0" smtClean="0"/>
              <a:t>Рисование штампами.</a:t>
            </a:r>
            <a:endParaRPr lang="ru-RU" i="1" dirty="0"/>
          </a:p>
        </p:txBody>
      </p:sp>
      <p:sp>
        <p:nvSpPr>
          <p:cNvPr id="3" name="Содержимое 2"/>
          <p:cNvSpPr>
            <a:spLocks noGrp="1"/>
          </p:cNvSpPr>
          <p:nvPr>
            <p:ph idx="1"/>
          </p:nvPr>
        </p:nvSpPr>
        <p:spPr/>
        <p:txBody>
          <a:bodyPr>
            <a:normAutofit fontScale="85000" lnSpcReduction="10000"/>
          </a:bodyPr>
          <a:lstStyle/>
          <a:p>
            <a:r>
              <a:rPr lang="ru-RU" dirty="0" smtClean="0"/>
              <a:t>Другой способ рисования, а точнее, печатания основан на возможности многих предметов оставлять красочные отпечатки на бумаге. Вы берете картофелину, разрезаете ее пополам и из одной половинки вырезаете квадратик, треугольник, ромбик, цветочек или что-нибудь интересное. </a:t>
            </a:r>
            <a:r>
              <a:rPr lang="ru-RU" dirty="0" smtClean="0"/>
              <a:t> . </a:t>
            </a:r>
            <a:r>
              <a:rPr lang="ru-RU" dirty="0" smtClean="0"/>
              <a:t>Потом вы или ребенок макаете такую печатку в краску (лучше гуашевую) и прикладываете к бумаге. Как вы догадываетесь, остается отпечаток. С помощью этих печаток можно составлять бусы, орнаменты, узоры, мозаики.</a:t>
            </a:r>
          </a:p>
          <a:p>
            <a:r>
              <a:rPr lang="ru-RU" dirty="0" err="1" smtClean="0"/>
              <a:t>Штампиком</a:t>
            </a:r>
            <a:r>
              <a:rPr lang="ru-RU" dirty="0" smtClean="0"/>
              <a:t> может служить не только </a:t>
            </a:r>
            <a:r>
              <a:rPr lang="ru-RU" dirty="0" smtClean="0"/>
              <a:t>картофелина или другой овощ, </a:t>
            </a:r>
            <a:r>
              <a:rPr lang="ru-RU" dirty="0" smtClean="0"/>
              <a:t>а так же и крышки от </a:t>
            </a:r>
            <a:r>
              <a:rPr lang="ru-RU" dirty="0" smtClean="0"/>
              <a:t>бутылок , бутылки пластиковые, </a:t>
            </a:r>
            <a:r>
              <a:rPr lang="ru-RU" dirty="0" smtClean="0"/>
              <a:t>колпачки от фломастеров, пуговицы, небольшие коробочки и т.п</a:t>
            </a:r>
            <a:r>
              <a:rPr lang="ru-RU" dirty="0" smtClean="0"/>
              <a:t>.</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ШТАМПЫ1.jpg"/>
          <p:cNvPicPr>
            <a:picLocks noChangeAspect="1"/>
          </p:cNvPicPr>
          <p:nvPr/>
        </p:nvPicPr>
        <p:blipFill>
          <a:blip r:embed="rId2" cstate="print"/>
          <a:stretch>
            <a:fillRect/>
          </a:stretch>
        </p:blipFill>
        <p:spPr>
          <a:xfrm>
            <a:off x="323528" y="980728"/>
            <a:ext cx="3345160" cy="4248472"/>
          </a:xfrm>
          <a:prstGeom prst="rect">
            <a:avLst/>
          </a:prstGeom>
          <a:ln>
            <a:noFill/>
          </a:ln>
          <a:effectLst>
            <a:softEdge rad="112500"/>
          </a:effectLst>
        </p:spPr>
      </p:pic>
      <p:pic>
        <p:nvPicPr>
          <p:cNvPr id="4" name="Рисунок 3" descr="ШТАМПЫ ИЗ ОВОЩЕЙ (2).jpg"/>
          <p:cNvPicPr>
            <a:picLocks noChangeAspect="1"/>
          </p:cNvPicPr>
          <p:nvPr/>
        </p:nvPicPr>
        <p:blipFill>
          <a:blip r:embed="rId3" cstate="print"/>
          <a:stretch>
            <a:fillRect/>
          </a:stretch>
        </p:blipFill>
        <p:spPr>
          <a:xfrm>
            <a:off x="4283968" y="1052736"/>
            <a:ext cx="4536504" cy="4540938"/>
          </a:xfrm>
          <a:prstGeom prst="rect">
            <a:avLst/>
          </a:prstGeom>
          <a:ln>
            <a:noFill/>
          </a:ln>
          <a:effectLst>
            <a:softEdge rad="112500"/>
          </a:effectLst>
        </p:spPr>
      </p:pic>
      <p:pic>
        <p:nvPicPr>
          <p:cNvPr id="5" name="Рисунок 4" descr="ШТАМПЫ ИЗ ОВОЩЕЙ.jpg"/>
          <p:cNvPicPr>
            <a:picLocks noChangeAspect="1"/>
          </p:cNvPicPr>
          <p:nvPr/>
        </p:nvPicPr>
        <p:blipFill>
          <a:blip r:embed="rId4" cstate="print"/>
          <a:stretch>
            <a:fillRect/>
          </a:stretch>
        </p:blipFill>
        <p:spPr>
          <a:xfrm>
            <a:off x="2555776" y="4221088"/>
            <a:ext cx="3240360" cy="2427346"/>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solidFill>
                  <a:srgbClr val="EC40B3"/>
                </a:solidFill>
              </a:rPr>
              <a:t>Сухое рисование</a:t>
            </a:r>
            <a:endParaRPr lang="ru-RU" i="1" dirty="0">
              <a:solidFill>
                <a:srgbClr val="EC40B3"/>
              </a:solidFill>
            </a:endParaRPr>
          </a:p>
        </p:txBody>
      </p:sp>
      <p:sp>
        <p:nvSpPr>
          <p:cNvPr id="3" name="Содержимое 2"/>
          <p:cNvSpPr>
            <a:spLocks noGrp="1"/>
          </p:cNvSpPr>
          <p:nvPr>
            <p:ph idx="1"/>
          </p:nvPr>
        </p:nvSpPr>
        <p:spPr/>
        <p:txBody>
          <a:bodyPr/>
          <a:lstStyle/>
          <a:p>
            <a:r>
              <a:rPr lang="ru-RU" sz="4800" dirty="0" smtClean="0"/>
              <a:t> </a:t>
            </a:r>
            <a:r>
              <a:rPr lang="ru-RU" sz="4800" dirty="0" smtClean="0">
                <a:solidFill>
                  <a:srgbClr val="EC40B3"/>
                </a:solidFill>
              </a:rPr>
              <a:t>Песком</a:t>
            </a:r>
          </a:p>
          <a:p>
            <a:r>
              <a:rPr lang="ru-RU" sz="4800" dirty="0" smtClean="0">
                <a:solidFill>
                  <a:srgbClr val="EC40B3"/>
                </a:solidFill>
              </a:rPr>
              <a:t>Сухими листьями или цветами</a:t>
            </a:r>
          </a:p>
          <a:p>
            <a:r>
              <a:rPr lang="ru-RU" sz="4800" dirty="0" smtClean="0">
                <a:solidFill>
                  <a:srgbClr val="EC40B3"/>
                </a:solidFill>
              </a:rPr>
              <a:t>Манкой</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157192"/>
            <a:ext cx="8305800" cy="1143000"/>
          </a:xfrm>
        </p:spPr>
        <p:txBody>
          <a:bodyPr>
            <a:normAutofit fontScale="90000"/>
          </a:bodyPr>
          <a:lstStyle/>
          <a:p>
            <a:r>
              <a:rPr lang="ru-RU" i="1" dirty="0" smtClean="0">
                <a:solidFill>
                  <a:srgbClr val="C00000"/>
                </a:solidFill>
              </a:rPr>
              <a:t>«Одна </a:t>
            </a:r>
            <a:r>
              <a:rPr lang="ru-RU" i="1" dirty="0" smtClean="0">
                <a:solidFill>
                  <a:srgbClr val="C00000"/>
                </a:solidFill>
              </a:rPr>
              <a:t>из главных задач педагога развивать творческие способности детей. Как нельзя лучше для этой цели подходит рисование. А необычные способы рисования будут способствовать становлению </a:t>
            </a:r>
            <a:r>
              <a:rPr lang="ru-RU" i="1" dirty="0" err="1" smtClean="0">
                <a:solidFill>
                  <a:srgbClr val="C00000"/>
                </a:solidFill>
              </a:rPr>
              <a:t>креативной</a:t>
            </a:r>
            <a:r>
              <a:rPr lang="ru-RU" i="1" dirty="0" smtClean="0">
                <a:solidFill>
                  <a:srgbClr val="C00000"/>
                </a:solidFill>
              </a:rPr>
              <a:t> личности</a:t>
            </a:r>
            <a:r>
              <a:rPr lang="ru-RU" i="1" dirty="0" smtClean="0">
                <a:solidFill>
                  <a:srgbClr val="C00000"/>
                </a:solidFill>
              </a:rPr>
              <a:t>.»</a:t>
            </a:r>
            <a:endParaRPr lang="ru-RU" i="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УХОЕ РИСОВАНИЕ1.jpg"/>
          <p:cNvPicPr>
            <a:picLocks noChangeAspect="1"/>
          </p:cNvPicPr>
          <p:nvPr/>
        </p:nvPicPr>
        <p:blipFill>
          <a:blip r:embed="rId2" cstate="print"/>
          <a:stretch>
            <a:fillRect/>
          </a:stretch>
        </p:blipFill>
        <p:spPr>
          <a:xfrm>
            <a:off x="5004048" y="836712"/>
            <a:ext cx="2481064" cy="3382517"/>
          </a:xfrm>
          <a:prstGeom prst="rect">
            <a:avLst/>
          </a:prstGeom>
          <a:ln>
            <a:noFill/>
          </a:ln>
          <a:effectLst>
            <a:softEdge rad="112500"/>
          </a:effectLst>
        </p:spPr>
      </p:pic>
      <p:pic>
        <p:nvPicPr>
          <p:cNvPr id="4" name="Рисунок 3" descr="p-053183a80d2073.f.jpg"/>
          <p:cNvPicPr>
            <a:picLocks noChangeAspect="1"/>
          </p:cNvPicPr>
          <p:nvPr/>
        </p:nvPicPr>
        <p:blipFill>
          <a:blip r:embed="rId3" cstate="print"/>
          <a:stretch>
            <a:fillRect/>
          </a:stretch>
        </p:blipFill>
        <p:spPr>
          <a:xfrm>
            <a:off x="1187624" y="908720"/>
            <a:ext cx="2434580" cy="3246107"/>
          </a:xfrm>
          <a:prstGeom prst="rect">
            <a:avLst/>
          </a:prstGeom>
          <a:ln>
            <a:noFill/>
          </a:ln>
          <a:effectLst>
            <a:softEdge rad="112500"/>
          </a:effectLst>
        </p:spPr>
      </p:pic>
      <p:pic>
        <p:nvPicPr>
          <p:cNvPr id="5" name="Рисунок 4" descr="СУХОЕ РИСОВАНИЕ.jpg"/>
          <p:cNvPicPr>
            <a:picLocks noChangeAspect="1"/>
          </p:cNvPicPr>
          <p:nvPr/>
        </p:nvPicPr>
        <p:blipFill>
          <a:blip r:embed="rId4" cstate="print"/>
          <a:stretch>
            <a:fillRect/>
          </a:stretch>
        </p:blipFill>
        <p:spPr>
          <a:xfrm>
            <a:off x="2411760" y="3501008"/>
            <a:ext cx="4078585" cy="3055258"/>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err="1" smtClean="0">
                <a:solidFill>
                  <a:srgbClr val="7030A0"/>
                </a:solidFill>
              </a:rPr>
              <a:t>Кляксография</a:t>
            </a:r>
            <a:endParaRPr lang="ru-RU" i="1" dirty="0">
              <a:solidFill>
                <a:srgbClr val="7030A0"/>
              </a:solidFill>
            </a:endParaRPr>
          </a:p>
        </p:txBody>
      </p:sp>
      <p:sp>
        <p:nvSpPr>
          <p:cNvPr id="3" name="Содержимое 2"/>
          <p:cNvSpPr>
            <a:spLocks noGrp="1"/>
          </p:cNvSpPr>
          <p:nvPr>
            <p:ph idx="1"/>
          </p:nvPr>
        </p:nvSpPr>
        <p:spPr>
          <a:xfrm>
            <a:off x="467544" y="1935480"/>
            <a:ext cx="8219256" cy="4922520"/>
          </a:xfrm>
        </p:spPr>
        <p:txBody>
          <a:bodyPr>
            <a:noAutofit/>
          </a:bodyPr>
          <a:lstStyle/>
          <a:p>
            <a:r>
              <a:rPr lang="ru-RU" sz="1400" dirty="0" smtClean="0">
                <a:solidFill>
                  <a:srgbClr val="7030A0"/>
                </a:solidFill>
              </a:rPr>
              <a:t>В основе этой техники рисования лежит обычная клякса.  В процессе рисования сначала получают спонтанные изображения. Затем ребенок дорисовывает детали, чтобы придать законченность и сходство с реальным образом.</a:t>
            </a:r>
          </a:p>
          <a:p>
            <a:r>
              <a:rPr lang="ru-RU" sz="1400" dirty="0" smtClean="0">
                <a:solidFill>
                  <a:srgbClr val="7030A0"/>
                </a:solidFill>
              </a:rPr>
              <a:t>Оказывается, клякса может быть и способом рисования, за который никто не будет ругать, а, наоборот, еще  и похвалят. При этом не нужно мучиться с пером и чернилами, а можно использовать разноцветные кляксы из красок. Если сложить листик пополам, на одну сторону накапать несколько </a:t>
            </a:r>
            <a:r>
              <a:rPr lang="ru-RU" sz="1400" dirty="0" smtClean="0">
                <a:solidFill>
                  <a:srgbClr val="7030A0"/>
                </a:solidFill>
              </a:rPr>
              <a:t>капель жидкой краски и </a:t>
            </a:r>
            <a:r>
              <a:rPr lang="ru-RU" sz="1400" dirty="0" smtClean="0">
                <a:solidFill>
                  <a:srgbClr val="7030A0"/>
                </a:solidFill>
              </a:rPr>
              <a:t>плотно прижать другую сторону, то можно получить необычные причудливые узоры. А потом в полученных кляксах постараться рассмотреть деревья, цветы, водоросли. Для начала можно попробовать работать с одной краской, потом с несколькими</a:t>
            </a:r>
            <a:r>
              <a:rPr lang="ru-RU" sz="1400" dirty="0" smtClean="0">
                <a:solidFill>
                  <a:srgbClr val="7030A0"/>
                </a:solidFill>
              </a:rPr>
              <a:t>.</a:t>
            </a:r>
            <a:r>
              <a:rPr lang="ru-RU" sz="1400" dirty="0" smtClean="0">
                <a:solidFill>
                  <a:srgbClr val="7030A0"/>
                </a:solidFill>
              </a:rPr>
              <a:t> </a:t>
            </a:r>
          </a:p>
          <a:p>
            <a:r>
              <a:rPr lang="ru-RU" sz="1400" dirty="0" smtClean="0">
                <a:solidFill>
                  <a:srgbClr val="7030A0"/>
                </a:solidFill>
              </a:rPr>
              <a:t>Пример техники </a:t>
            </a:r>
            <a:r>
              <a:rPr lang="ru-RU" sz="1400" dirty="0" err="1" smtClean="0">
                <a:solidFill>
                  <a:srgbClr val="7030A0"/>
                </a:solidFill>
              </a:rPr>
              <a:t>кляксографии</a:t>
            </a:r>
            <a:r>
              <a:rPr lang="ru-RU" sz="1400" dirty="0" smtClean="0">
                <a:solidFill>
                  <a:srgbClr val="7030A0"/>
                </a:solidFill>
              </a:rPr>
              <a:t>:</a:t>
            </a:r>
            <a:r>
              <a:rPr lang="ru-RU" sz="1400" dirty="0" smtClean="0">
                <a:solidFill>
                  <a:srgbClr val="7030A0"/>
                </a:solidFill>
              </a:rPr>
              <a:t> </a:t>
            </a:r>
          </a:p>
          <a:p>
            <a:r>
              <a:rPr lang="ru-RU" sz="1400" dirty="0" smtClean="0">
                <a:solidFill>
                  <a:srgbClr val="7030A0"/>
                </a:solidFill>
              </a:rPr>
              <a:t>Сложить пополам альбомный лист, тщательно прогладить линию сгиба. Раскрыть лист.</a:t>
            </a:r>
          </a:p>
          <a:p>
            <a:r>
              <a:rPr lang="ru-RU" sz="1400" dirty="0" smtClean="0">
                <a:solidFill>
                  <a:srgbClr val="7030A0"/>
                </a:solidFill>
              </a:rPr>
              <a:t>Набрать побольше краски на кисточку и капнуть на одну половину листа.</a:t>
            </a:r>
          </a:p>
          <a:p>
            <a:r>
              <a:rPr lang="ru-RU" sz="1400" dirty="0" smtClean="0">
                <a:solidFill>
                  <a:srgbClr val="7030A0"/>
                </a:solidFill>
              </a:rPr>
              <a:t>Сложить лист пополам и хорошенько разгладить.</a:t>
            </a:r>
          </a:p>
          <a:p>
            <a:r>
              <a:rPr lang="ru-RU" sz="1400" dirty="0" smtClean="0">
                <a:solidFill>
                  <a:srgbClr val="7030A0"/>
                </a:solidFill>
              </a:rPr>
              <a:t>Раскрыть лист и посмотреть, что получилось</a:t>
            </a:r>
          </a:p>
          <a:p>
            <a:r>
              <a:rPr lang="ru-RU" sz="1400" dirty="0" smtClean="0">
                <a:solidFill>
                  <a:srgbClr val="7030A0"/>
                </a:solidFill>
              </a:rPr>
              <a:t>Проделать ту же самую операцию  с краской другого цвета, каждый раз капая на чистое место и только на одну из половинок листа.</a:t>
            </a:r>
          </a:p>
          <a:p>
            <a:r>
              <a:rPr lang="ru-RU" sz="1400" dirty="0" smtClean="0">
                <a:solidFill>
                  <a:srgbClr val="7030A0"/>
                </a:solidFill>
              </a:rPr>
              <a:t>Посмотреть, что получилось и при необходимости дорисовать детали.</a:t>
            </a:r>
          </a:p>
          <a:p>
            <a:pPr>
              <a:buNone/>
            </a:pPr>
            <a:r>
              <a:rPr lang="ru-RU" sz="1400" dirty="0" smtClean="0">
                <a:solidFill>
                  <a:srgbClr val="7030A0"/>
                </a:solidFill>
              </a:rPr>
              <a:t> </a:t>
            </a:r>
          </a:p>
          <a:p>
            <a:pPr>
              <a:buNone/>
            </a:pPr>
            <a:r>
              <a:rPr lang="ru-RU" sz="1400" dirty="0" smtClean="0"/>
              <a:t> </a:t>
            </a:r>
            <a:endParaRPr lang="ru-RU" sz="14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ЛЯКСОГРАФИЯ (2).jpg"/>
          <p:cNvPicPr>
            <a:picLocks noChangeAspect="1"/>
          </p:cNvPicPr>
          <p:nvPr/>
        </p:nvPicPr>
        <p:blipFill>
          <a:blip r:embed="rId2" cstate="print"/>
          <a:stretch>
            <a:fillRect/>
          </a:stretch>
        </p:blipFill>
        <p:spPr>
          <a:xfrm>
            <a:off x="0" y="0"/>
            <a:ext cx="4027884" cy="53705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КЛЯКСОГРАФИЯ.jpg"/>
          <p:cNvPicPr>
            <a:picLocks noChangeAspect="1"/>
          </p:cNvPicPr>
          <p:nvPr/>
        </p:nvPicPr>
        <p:blipFill>
          <a:blip r:embed="rId3" cstate="print"/>
          <a:stretch>
            <a:fillRect/>
          </a:stretch>
        </p:blipFill>
        <p:spPr>
          <a:xfrm>
            <a:off x="3995936" y="1340768"/>
            <a:ext cx="4860032" cy="343442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solidFill>
                  <a:srgbClr val="3333FF"/>
                </a:solidFill>
              </a:rPr>
              <a:t>Раздувание</a:t>
            </a:r>
            <a:endParaRPr lang="ru-RU" i="1" dirty="0">
              <a:solidFill>
                <a:srgbClr val="3333FF"/>
              </a:solidFill>
            </a:endParaRPr>
          </a:p>
        </p:txBody>
      </p:sp>
      <p:sp>
        <p:nvSpPr>
          <p:cNvPr id="3" name="Содержимое 2"/>
          <p:cNvSpPr>
            <a:spLocks noGrp="1"/>
          </p:cNvSpPr>
          <p:nvPr>
            <p:ph idx="1"/>
          </p:nvPr>
        </p:nvSpPr>
        <p:spPr>
          <a:xfrm>
            <a:off x="395536" y="1935480"/>
            <a:ext cx="8291264" cy="4805888"/>
          </a:xfrm>
        </p:spPr>
        <p:txBody>
          <a:bodyPr>
            <a:noAutofit/>
          </a:bodyPr>
          <a:lstStyle/>
          <a:p>
            <a:r>
              <a:rPr lang="ru-RU" sz="1400" dirty="0" smtClean="0">
                <a:solidFill>
                  <a:srgbClr val="3333FF"/>
                </a:solidFill>
              </a:rPr>
              <a:t>Эта техника чем-то похожа на </a:t>
            </a:r>
            <a:r>
              <a:rPr lang="ru-RU" sz="1400" dirty="0" err="1" smtClean="0">
                <a:solidFill>
                  <a:srgbClr val="3333FF"/>
                </a:solidFill>
              </a:rPr>
              <a:t>кляксографию</a:t>
            </a:r>
            <a:r>
              <a:rPr lang="ru-RU" sz="1400" dirty="0" smtClean="0">
                <a:solidFill>
                  <a:srgbClr val="3333FF"/>
                </a:solidFill>
              </a:rPr>
              <a:t>. Так же как и при </a:t>
            </a:r>
            <a:r>
              <a:rPr lang="ru-RU" sz="1400" dirty="0" err="1" smtClean="0">
                <a:solidFill>
                  <a:srgbClr val="3333FF"/>
                </a:solidFill>
              </a:rPr>
              <a:t>кляксографии</a:t>
            </a:r>
            <a:r>
              <a:rPr lang="ru-RU" sz="1400" dirty="0" smtClean="0">
                <a:solidFill>
                  <a:srgbClr val="3333FF"/>
                </a:solidFill>
              </a:rPr>
              <a:t> на лист бумаги наносят несколько капель жидкой краски, но лист не складывают, а берут трубочку. Можно взять трубочку для коктейля, а можно от обычного детского сока. Нижний конец трубочки направляют в центр кляксы, а затем с усилие дуют в трубочку и раздувают кляксу от центра в разные стороны. Детям очень нравится, когда у кляксы разбегаются в разные стороны «ножки». На пятно можно воздействовать и управлять им, преобразуя в какой либо задуманный объект, отдельные детали которого дорисовываются обычной кистью или с помощью фломастеров. Усилия по раздуванию краски способствуют активной работе легких</a:t>
            </a:r>
            <a:r>
              <a:rPr lang="ru-RU" sz="1400" dirty="0" smtClean="0">
                <a:solidFill>
                  <a:srgbClr val="3333FF"/>
                </a:solidFill>
              </a:rPr>
              <a:t>.</a:t>
            </a:r>
            <a:r>
              <a:rPr lang="ru-RU" sz="1400" dirty="0" smtClean="0">
                <a:solidFill>
                  <a:srgbClr val="3333FF"/>
                </a:solidFill>
              </a:rPr>
              <a:t> </a:t>
            </a:r>
          </a:p>
          <a:p>
            <a:r>
              <a:rPr lang="ru-RU" sz="1400" dirty="0" smtClean="0">
                <a:solidFill>
                  <a:srgbClr val="3333FF"/>
                </a:solidFill>
              </a:rPr>
              <a:t>Пример рисунка и технике раздувания </a:t>
            </a:r>
            <a:r>
              <a:rPr lang="ru-RU" sz="1400" dirty="0" smtClean="0">
                <a:solidFill>
                  <a:srgbClr val="3333FF"/>
                </a:solidFill>
              </a:rPr>
              <a:t>краски:</a:t>
            </a:r>
            <a:r>
              <a:rPr lang="ru-RU" sz="1400" dirty="0" smtClean="0">
                <a:solidFill>
                  <a:srgbClr val="3333FF"/>
                </a:solidFill>
              </a:rPr>
              <a:t> </a:t>
            </a:r>
          </a:p>
          <a:p>
            <a:r>
              <a:rPr lang="ru-RU" sz="1400" dirty="0" smtClean="0">
                <a:solidFill>
                  <a:srgbClr val="3333FF"/>
                </a:solidFill>
              </a:rPr>
              <a:t>Кисточкой рисуем ствол дерева коричневого цвета.</a:t>
            </a:r>
          </a:p>
          <a:p>
            <a:r>
              <a:rPr lang="ru-RU" sz="1400" dirty="0" smtClean="0">
                <a:solidFill>
                  <a:srgbClr val="3333FF"/>
                </a:solidFill>
              </a:rPr>
              <a:t>Над стволом дерева наносим кистью большую каплю яркого цвета (желтую, красную, оранжевую, зеленую), разведенную водой. Если развести сильно, то "ножки" при раздувании будут толстые, если погуще - тонкие и аккуратные</a:t>
            </a:r>
            <a:r>
              <a:rPr lang="ru-RU" sz="1400" dirty="0" smtClean="0">
                <a:solidFill>
                  <a:srgbClr val="3333FF"/>
                </a:solidFill>
              </a:rPr>
              <a:t>.</a:t>
            </a:r>
            <a:endParaRPr lang="ru-RU" sz="1400" dirty="0" smtClean="0">
              <a:solidFill>
                <a:srgbClr val="3333FF"/>
              </a:solidFill>
            </a:endParaRPr>
          </a:p>
          <a:p>
            <a:r>
              <a:rPr lang="ru-RU" sz="1400" dirty="0" smtClean="0">
                <a:solidFill>
                  <a:srgbClr val="3333FF"/>
                </a:solidFill>
              </a:rPr>
              <a:t>Помещаем в цент капли трубочку и начинаем раздувать в разные стороны, поворачивая лист.</a:t>
            </a:r>
          </a:p>
          <a:p>
            <a:r>
              <a:rPr lang="ru-RU" sz="1400" dirty="0" smtClean="0">
                <a:solidFill>
                  <a:srgbClr val="3333FF"/>
                </a:solidFill>
              </a:rPr>
              <a:t>Рядом с первым нанести пятно другого цвета и раздуть его. При этом ножки соседних пятен могут пересекаться и сливаться. Из нескольких пятен изображаем округлую крону дерева. Таким же образом можно выполнить 2-3 дерева.</a:t>
            </a:r>
          </a:p>
          <a:p>
            <a:r>
              <a:rPr lang="ru-RU" sz="1400" dirty="0" smtClean="0">
                <a:solidFill>
                  <a:srgbClr val="3333FF"/>
                </a:solidFill>
              </a:rPr>
              <a:t>В дополнение к композиции нарисовать этим же методом ежиков. Пятно черного цвета раздуть в верхней его части. Кистью дорисовать мордочки и лапки. Поверх иголок листик, грибок или яблочко.</a:t>
            </a:r>
          </a:p>
          <a:p>
            <a:r>
              <a:rPr lang="ru-RU" sz="1400" dirty="0" smtClean="0">
                <a:solidFill>
                  <a:srgbClr val="3333FF"/>
                </a:solidFill>
              </a:rPr>
              <a:t>Можно дорисовать солнышко и облака.</a:t>
            </a:r>
          </a:p>
          <a:p>
            <a:endParaRPr lang="ru-RU" sz="14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АЗДУВАНИЕ1.JPG"/>
          <p:cNvPicPr>
            <a:picLocks noChangeAspect="1"/>
          </p:cNvPicPr>
          <p:nvPr/>
        </p:nvPicPr>
        <p:blipFill>
          <a:blip r:embed="rId2" cstate="print"/>
          <a:stretch>
            <a:fillRect/>
          </a:stretch>
        </p:blipFill>
        <p:spPr>
          <a:xfrm>
            <a:off x="467544" y="620688"/>
            <a:ext cx="3466703" cy="4565206"/>
          </a:xfrm>
          <a:prstGeom prst="rect">
            <a:avLst/>
          </a:prstGeom>
          <a:ln>
            <a:noFill/>
          </a:ln>
          <a:effectLst>
            <a:softEdge rad="112500"/>
          </a:effectLst>
        </p:spPr>
      </p:pic>
      <p:pic>
        <p:nvPicPr>
          <p:cNvPr id="3" name="Рисунок 2" descr="ВЫДУВАНИЕ1.jpg"/>
          <p:cNvPicPr>
            <a:picLocks noChangeAspect="1"/>
          </p:cNvPicPr>
          <p:nvPr/>
        </p:nvPicPr>
        <p:blipFill>
          <a:blip r:embed="rId3" cstate="print"/>
          <a:stretch>
            <a:fillRect/>
          </a:stretch>
        </p:blipFill>
        <p:spPr>
          <a:xfrm>
            <a:off x="6113930" y="0"/>
            <a:ext cx="2820079" cy="3861048"/>
          </a:xfrm>
          <a:prstGeom prst="rect">
            <a:avLst/>
          </a:prstGeom>
          <a:ln>
            <a:noFill/>
          </a:ln>
          <a:effectLst>
            <a:softEdge rad="112500"/>
          </a:effectLst>
        </p:spPr>
      </p:pic>
      <p:pic>
        <p:nvPicPr>
          <p:cNvPr id="4" name="Рисунок 3" descr="ВЫДУВАНИЕ.jpg"/>
          <p:cNvPicPr>
            <a:picLocks noChangeAspect="1"/>
          </p:cNvPicPr>
          <p:nvPr/>
        </p:nvPicPr>
        <p:blipFill>
          <a:blip r:embed="rId4" cstate="print"/>
          <a:stretch>
            <a:fillRect/>
          </a:stretch>
        </p:blipFill>
        <p:spPr>
          <a:xfrm>
            <a:off x="3392521" y="1268760"/>
            <a:ext cx="3051692" cy="5589240"/>
          </a:xfrm>
          <a:prstGeom prst="rect">
            <a:avLst/>
          </a:prstGeom>
          <a:ln>
            <a:noFill/>
          </a:ln>
          <a:effectLst>
            <a:softEdge rad="112500"/>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solidFill>
                  <a:srgbClr val="00B0F0"/>
                </a:solidFill>
              </a:rPr>
              <a:t>Монотипия</a:t>
            </a:r>
            <a:endParaRPr lang="ru-RU" i="1" dirty="0">
              <a:solidFill>
                <a:srgbClr val="00B0F0"/>
              </a:solidFill>
            </a:endParaRPr>
          </a:p>
        </p:txBody>
      </p:sp>
      <p:sp>
        <p:nvSpPr>
          <p:cNvPr id="3" name="Содержимое 2"/>
          <p:cNvSpPr>
            <a:spLocks noGrp="1"/>
          </p:cNvSpPr>
          <p:nvPr>
            <p:ph idx="1"/>
          </p:nvPr>
        </p:nvSpPr>
        <p:spPr/>
        <p:txBody>
          <a:bodyPr>
            <a:normAutofit/>
          </a:bodyPr>
          <a:lstStyle/>
          <a:p>
            <a:r>
              <a:rPr lang="ru-RU" sz="1400" dirty="0" smtClean="0">
                <a:solidFill>
                  <a:schemeClr val="accent2">
                    <a:lumMod val="75000"/>
                  </a:schemeClr>
                </a:solidFill>
              </a:rPr>
              <a:t>Данная техника используется для изображения зеркального отражения объектов на водной глади (пруда, озера, реки и т.д.). Эта техника схожа с </a:t>
            </a:r>
            <a:r>
              <a:rPr lang="ru-RU" sz="1400" dirty="0" err="1" smtClean="0">
                <a:solidFill>
                  <a:schemeClr val="accent2">
                    <a:lumMod val="75000"/>
                  </a:schemeClr>
                </a:solidFill>
              </a:rPr>
              <a:t>кляксографией</a:t>
            </a:r>
            <a:r>
              <a:rPr lang="ru-RU" sz="1400" dirty="0" smtClean="0">
                <a:solidFill>
                  <a:schemeClr val="accent2">
                    <a:lumMod val="75000"/>
                  </a:schemeClr>
                </a:solidFill>
              </a:rPr>
              <a:t>: лист бумаги складывается пополам, на одной половинке рисуются объекты будущего пейзажа и раскрашиваются красками, а после лист складывается пополам и проглаживается. После получения оттиска исходные объекты рисунка оживляются красками повторно, чтобы они имели более четкие контуры, чем их отражения на «водной глади» водоема.</a:t>
            </a:r>
          </a:p>
          <a:p>
            <a:r>
              <a:rPr lang="ru-RU" sz="1400" dirty="0" smtClean="0">
                <a:solidFill>
                  <a:schemeClr val="accent2">
                    <a:lumMod val="75000"/>
                  </a:schemeClr>
                </a:solidFill>
              </a:rPr>
              <a:t> </a:t>
            </a:r>
          </a:p>
          <a:p>
            <a:r>
              <a:rPr lang="ru-RU" sz="1400" dirty="0" smtClean="0">
                <a:solidFill>
                  <a:schemeClr val="accent2">
                    <a:lumMod val="75000"/>
                  </a:schemeClr>
                </a:solidFill>
              </a:rPr>
              <a:t>Пример рисунка в технике монотипия</a:t>
            </a:r>
          </a:p>
          <a:p>
            <a:r>
              <a:rPr lang="ru-RU" sz="1400" dirty="0" smtClean="0">
                <a:solidFill>
                  <a:schemeClr val="accent2">
                    <a:lumMod val="75000"/>
                  </a:schemeClr>
                </a:solidFill>
              </a:rPr>
              <a:t> </a:t>
            </a:r>
          </a:p>
          <a:p>
            <a:r>
              <a:rPr lang="ru-RU" sz="1400" dirty="0" smtClean="0">
                <a:solidFill>
                  <a:schemeClr val="accent2">
                    <a:lumMod val="75000"/>
                  </a:schemeClr>
                </a:solidFill>
              </a:rPr>
              <a:t>Берем голубой  лист. Предварительно белый лист можно закрасить голубой краской. В верхней части листа поэтапно нарисовать  гуашью объекты пейзажа: деревья, кустарники, горы, дом, солнце, облака и т.д.</a:t>
            </a:r>
          </a:p>
          <a:p>
            <a:r>
              <a:rPr lang="ru-RU" sz="1400" dirty="0" smtClean="0">
                <a:solidFill>
                  <a:schemeClr val="accent2">
                    <a:lumMod val="75000"/>
                  </a:schemeClr>
                </a:solidFill>
              </a:rPr>
              <a:t>Затем сложить лист по нижней границе перехода рисунка в водную гладь и прижать. Таким образом, получится отражение пейзажа в воде.</a:t>
            </a:r>
          </a:p>
          <a:p>
            <a:r>
              <a:rPr lang="ru-RU" sz="1400" dirty="0" smtClean="0">
                <a:solidFill>
                  <a:schemeClr val="accent2">
                    <a:lumMod val="75000"/>
                  </a:schemeClr>
                </a:solidFill>
              </a:rPr>
              <a:t>Пейзаж на берегу оживить красками, чтобы он был более четкий и яркий чем его отражение в воде. Отражение на воде подкрашивать не надо оно остается слегка размытым.</a:t>
            </a:r>
          </a:p>
          <a:p>
            <a:r>
              <a:rPr lang="ru-RU" sz="1400" dirty="0" smtClean="0">
                <a:solidFill>
                  <a:schemeClr val="accent2">
                    <a:lumMod val="75000"/>
                  </a:schemeClr>
                </a:solidFill>
              </a:rPr>
              <a:t>Усложните </a:t>
            </a:r>
            <a:r>
              <a:rPr lang="ru-RU" sz="1400" dirty="0" smtClean="0">
                <a:solidFill>
                  <a:schemeClr val="accent2">
                    <a:lumMod val="75000"/>
                  </a:schemeClr>
                </a:solidFill>
              </a:rPr>
              <a:t>рисунок</a:t>
            </a:r>
            <a:r>
              <a:rPr lang="ru-RU" sz="1400" dirty="0" smtClean="0">
                <a:solidFill>
                  <a:schemeClr val="accent2">
                    <a:lumMod val="75000"/>
                  </a:schemeClr>
                </a:solidFill>
              </a:rPr>
              <a:t>, сложите лист на три части, тогда получиться отражение предметов, которые находятся на воде, например, лодка с парусом.</a:t>
            </a:r>
            <a:endParaRPr lang="ru-RU" sz="1400" dirty="0">
              <a:solidFill>
                <a:schemeClr val="accent2">
                  <a:lumMod val="75000"/>
                </a:schemeClr>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ОНОТИПИЯ.jpg"/>
          <p:cNvPicPr>
            <a:picLocks noChangeAspect="1"/>
          </p:cNvPicPr>
          <p:nvPr/>
        </p:nvPicPr>
        <p:blipFill>
          <a:blip r:embed="rId2" cstate="print"/>
          <a:stretch>
            <a:fillRect/>
          </a:stretch>
        </p:blipFill>
        <p:spPr>
          <a:xfrm>
            <a:off x="107504" y="332656"/>
            <a:ext cx="5669756" cy="3722783"/>
          </a:xfrm>
          <a:prstGeom prst="rect">
            <a:avLst/>
          </a:prstGeom>
          <a:ln>
            <a:noFill/>
          </a:ln>
          <a:effectLst>
            <a:softEdge rad="112500"/>
          </a:effectLst>
        </p:spPr>
      </p:pic>
      <p:pic>
        <p:nvPicPr>
          <p:cNvPr id="3" name="Рисунок 2" descr="МОНОТИПИЯ1.jpg"/>
          <p:cNvPicPr>
            <a:picLocks noChangeAspect="1"/>
          </p:cNvPicPr>
          <p:nvPr/>
        </p:nvPicPr>
        <p:blipFill>
          <a:blip r:embed="rId3" cstate="print"/>
          <a:stretch>
            <a:fillRect/>
          </a:stretch>
        </p:blipFill>
        <p:spPr>
          <a:xfrm>
            <a:off x="3563888" y="2708920"/>
            <a:ext cx="5277966" cy="3589017"/>
          </a:xfrm>
          <a:prstGeom prst="rect">
            <a:avLst/>
          </a:prstGeom>
          <a:ln>
            <a:noFill/>
          </a:ln>
          <a:effectLst>
            <a:softEdge rad="112500"/>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err="1" smtClean="0">
                <a:solidFill>
                  <a:srgbClr val="00B050"/>
                </a:solidFill>
              </a:rPr>
              <a:t>Каракулеграфия</a:t>
            </a:r>
            <a:endParaRPr lang="ru-RU" i="1" dirty="0">
              <a:solidFill>
                <a:srgbClr val="00B050"/>
              </a:solidFill>
            </a:endParaRPr>
          </a:p>
        </p:txBody>
      </p:sp>
      <p:sp>
        <p:nvSpPr>
          <p:cNvPr id="3" name="Содержимое 2"/>
          <p:cNvSpPr>
            <a:spLocks noGrp="1"/>
          </p:cNvSpPr>
          <p:nvPr>
            <p:ph idx="1"/>
          </p:nvPr>
        </p:nvSpPr>
        <p:spPr/>
        <p:txBody>
          <a:bodyPr>
            <a:normAutofit/>
          </a:bodyPr>
          <a:lstStyle/>
          <a:p>
            <a:r>
              <a:rPr lang="ru-RU" sz="1600" dirty="0" smtClean="0">
                <a:solidFill>
                  <a:srgbClr val="00B050"/>
                </a:solidFill>
              </a:rPr>
              <a:t>Если на листе изобразить недорисованный контур предмета или какие-нибудь каракули, то можно увидеть в них какие-то объекты.  Если дорисовать и дополнить эти объекты, то получится целостный узнаваемый объект. По сложности задач развивающих представление и зрительную память, этот способ обучения наиболее сложный, так как требует определенного уровня развития воображения, опыта, наблюдений.</a:t>
            </a:r>
          </a:p>
          <a:p>
            <a:r>
              <a:rPr lang="ru-RU" sz="1600" dirty="0" smtClean="0">
                <a:solidFill>
                  <a:srgbClr val="00B050"/>
                </a:solidFill>
              </a:rPr>
              <a:t>При первоначальном знакомстве с </a:t>
            </a:r>
            <a:r>
              <a:rPr lang="ru-RU" sz="1600" dirty="0" err="1" smtClean="0">
                <a:solidFill>
                  <a:srgbClr val="00B050"/>
                </a:solidFill>
              </a:rPr>
              <a:t>каракулеграфией</a:t>
            </a:r>
            <a:r>
              <a:rPr lang="ru-RU" sz="1600" dirty="0" smtClean="0">
                <a:solidFill>
                  <a:srgbClr val="00B050"/>
                </a:solidFill>
              </a:rPr>
              <a:t> разумнее предложить ребенку лист с каракулями (</a:t>
            </a:r>
            <a:r>
              <a:rPr lang="ru-RU" sz="1600" dirty="0" err="1" smtClean="0">
                <a:solidFill>
                  <a:srgbClr val="00B050"/>
                </a:solidFill>
              </a:rPr>
              <a:t>полуконтуры</a:t>
            </a:r>
            <a:r>
              <a:rPr lang="ru-RU" sz="1600" dirty="0" smtClean="0">
                <a:solidFill>
                  <a:srgbClr val="00B050"/>
                </a:solidFill>
              </a:rPr>
              <a:t> с изображением знакомых зверушек). Если ребенок будет испытывать затруднение  в узнавании объектов, можно использовать наводящие вопросы, загадки</a:t>
            </a:r>
            <a:r>
              <a:rPr lang="ru-RU" sz="1600" dirty="0" smtClean="0">
                <a:solidFill>
                  <a:srgbClr val="00B050"/>
                </a:solidFill>
              </a:rPr>
              <a:t>.</a:t>
            </a:r>
            <a:r>
              <a:rPr lang="ru-RU" sz="1600" dirty="0" smtClean="0">
                <a:solidFill>
                  <a:srgbClr val="00B050"/>
                </a:solidFill>
              </a:rPr>
              <a:t> </a:t>
            </a:r>
          </a:p>
          <a:p>
            <a:r>
              <a:rPr lang="ru-RU" sz="1600" dirty="0" smtClean="0">
                <a:solidFill>
                  <a:srgbClr val="00B050"/>
                </a:solidFill>
              </a:rPr>
              <a:t>Пример рисунка</a:t>
            </a:r>
            <a:r>
              <a:rPr lang="ru-RU" sz="1600" dirty="0" smtClean="0">
                <a:solidFill>
                  <a:srgbClr val="00B050"/>
                </a:solidFill>
              </a:rPr>
              <a:t>:</a:t>
            </a:r>
            <a:r>
              <a:rPr lang="ru-RU" sz="1600" dirty="0" smtClean="0">
                <a:solidFill>
                  <a:srgbClr val="00B050"/>
                </a:solidFill>
              </a:rPr>
              <a:t> </a:t>
            </a:r>
          </a:p>
          <a:p>
            <a:r>
              <a:rPr lang="ru-RU" sz="1600" dirty="0" smtClean="0">
                <a:solidFill>
                  <a:srgbClr val="00B050"/>
                </a:solidFill>
              </a:rPr>
              <a:t>Внимательно рассмотреть незаконченный контур, определить недостающие элементы предмета.</a:t>
            </a:r>
          </a:p>
          <a:p>
            <a:r>
              <a:rPr lang="ru-RU" sz="1600" dirty="0" smtClean="0">
                <a:solidFill>
                  <a:srgbClr val="00B050"/>
                </a:solidFill>
              </a:rPr>
              <a:t>Дорисовать простым карандашом недостающие детали объекта.</a:t>
            </a:r>
          </a:p>
          <a:p>
            <a:r>
              <a:rPr lang="ru-RU" sz="1600" dirty="0" smtClean="0">
                <a:solidFill>
                  <a:srgbClr val="00B050"/>
                </a:solidFill>
              </a:rPr>
              <a:t>Раскрасить готовый рисунок.</a:t>
            </a:r>
          </a:p>
          <a:p>
            <a:r>
              <a:rPr lang="ru-RU" sz="1600" dirty="0" smtClean="0">
                <a:solidFill>
                  <a:srgbClr val="00B050"/>
                </a:solidFill>
              </a:rPr>
              <a:t>По желанию дополнить композицию тематическими элементами</a:t>
            </a:r>
            <a:r>
              <a:rPr lang="ru-RU" sz="1600" dirty="0" smtClean="0"/>
              <a:t>.</a:t>
            </a:r>
            <a:endParaRPr lang="ru-RU" sz="1600" dirty="0"/>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TotalTime>
  <Words>475</Words>
  <Application>Microsoft Office PowerPoint</Application>
  <PresentationFormat>Экран (4:3)</PresentationFormat>
  <Paragraphs>60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Нетрадиционные   техники рисования.</vt:lpstr>
      <vt:lpstr>«Одна из главных задач педагога развивать творческие способности детей. Как нельзя лучше для этой цели подходит рисование. А необычные способы рисования будут способствовать становлению креативной личности.»</vt:lpstr>
      <vt:lpstr>Кляксография</vt:lpstr>
      <vt:lpstr>Слайд 4</vt:lpstr>
      <vt:lpstr>Раздувание</vt:lpstr>
      <vt:lpstr>Слайд 6</vt:lpstr>
      <vt:lpstr>Монотипия</vt:lpstr>
      <vt:lpstr>Слайд 8</vt:lpstr>
      <vt:lpstr>Каракулеграфия</vt:lpstr>
      <vt:lpstr>Слайд 10</vt:lpstr>
      <vt:lpstr>Рисование крупами</vt:lpstr>
      <vt:lpstr>Слайд 12</vt:lpstr>
      <vt:lpstr>Рисование мятой бумагой.</vt:lpstr>
      <vt:lpstr>Слайд 14</vt:lpstr>
      <vt:lpstr>Рисование пленкой.</vt:lpstr>
      <vt:lpstr>Слайд 16</vt:lpstr>
      <vt:lpstr>Рисование штампами.</vt:lpstr>
      <vt:lpstr>Слайд 18</vt:lpstr>
      <vt:lpstr>Сухое рисование</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Нетрадиционные   техники рисования.</dc:title>
  <dc:creator>User0</dc:creator>
  <cp:lastModifiedBy>User0</cp:lastModifiedBy>
  <cp:revision>10</cp:revision>
  <dcterms:created xsi:type="dcterms:W3CDTF">2014-09-24T15:19:36Z</dcterms:created>
  <dcterms:modified xsi:type="dcterms:W3CDTF">2014-09-24T16:57:09Z</dcterms:modified>
</cp:coreProperties>
</file>