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ru.wikipedia.org/wiki/%D0%A0%D0%BE%D1%81%D1%81%D0%B8%D1%8F" TargetMode="External"/><Relationship Id="rId7" Type="http://schemas.openxmlformats.org/officeDocument/2006/relationships/hyperlink" Target="http://ru.wikipedia.org/wiki/%CA%F0%E0%F1%ED%FB%E9_%D1%F3%EB%E8%ED#cite_note-2013W-2" TargetMode="External"/><Relationship Id="rId2" Type="http://schemas.openxmlformats.org/officeDocument/2006/relationships/hyperlink" Target="http://ru.wikipedia.org/wiki/1926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ru.wikipedia.org/wiki/%D0%9A%D1%80%D0%B0%D1%81%D0%BD%D0%BE%D1%81%D1%83%D0%BB%D0%B8%D0%BD%D1%81%D0%BA%D0%BE%D0%B5_%D0%B3%D0%BE%D1%80%D0%BE%D0%B4%D1%81%D0%BA%D0%BE%D0%B5_%D0%BF%D0%BE%D1%81%D0%B5%D0%BB%D0%B5%D0%BD%D0%B8%D0%B5" TargetMode="External"/><Relationship Id="rId11" Type="http://schemas.openxmlformats.org/officeDocument/2006/relationships/hyperlink" Target="http://ru.wikipedia.org/wiki/1816_%D0%B3%D0%BE%D0%B4" TargetMode="External"/><Relationship Id="rId5" Type="http://schemas.openxmlformats.org/officeDocument/2006/relationships/hyperlink" Target="http://ru.wikipedia.org/wiki/%D0%A0%D0%BE%D1%81%D1%82%D0%BE%D0%B2%D1%81%D0%BA%D0%B0%D1%8F_%D0%BE%D0%B1%D0%BB%D0%B0%D1%81%D1%82%D1%8C" TargetMode="External"/><Relationship Id="rId10" Type="http://schemas.openxmlformats.org/officeDocument/2006/relationships/hyperlink" Target="http://ru.wikipedia.org/wiki/%D0%A5%D1%83%D1%82%D0%BE%D1%80" TargetMode="External"/><Relationship Id="rId4" Type="http://schemas.openxmlformats.org/officeDocument/2006/relationships/hyperlink" Target="http://ru.wikipedia.org/wiki/%D0%9A%D1%80%D0%B0%D1%81%D0%BD%D0%BE%D1%81%D1%83%D0%BB%D0%B8%D0%BD%D1%81%D0%BA%D0%B8%D0%B9_%D1%80%D0%B0%D0%B9%D0%BE%D0%BD_%D0%A0%D0%BE%D1%81%D1%82%D0%BE%D0%B2%D1%81%D0%BA%D0%BE%D0%B9_%D0%BE%D0%B1%D0%BB%D0%B0%D1%81%D1%82%D0%B8" TargetMode="External"/><Relationship Id="rId9" Type="http://schemas.openxmlformats.org/officeDocument/2006/relationships/hyperlink" Target="http://ru.wikipedia.org/wiki/1797_%D0%B3%D0%BE%D0%B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1%83%D0%BB%D0%B8%D0%BD_%28%D1%81%D1%82%D0%B0%D0%BD%D1%86%D0%B8%D1%8F%29#cite_note-1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ru.wikipedia.org/wiki/1871_%D0%B3%D0%BE%D0%B4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ru.wikipedia.org/wiki/1952_%D0%B3%D0%BE%D0%B4" TargetMode="External"/><Relationship Id="rId5" Type="http://schemas.openxmlformats.org/officeDocument/2006/relationships/hyperlink" Target="http://ru.wikipedia.org/wiki/%D0%92%D0%B5%D0%BB%D0%B8%D0%BA%D0%B0%D1%8F_%D0%9E%D1%82%D0%B5%D1%87%D0%B5%D1%81%D1%82%D0%B2%D0%B5%D0%BD%D0%BD%D0%B0%D1%8F_%D0%B2%D0%BE%D0%B9%D0%BD%D0%B0" TargetMode="External"/><Relationship Id="rId4" Type="http://schemas.openxmlformats.org/officeDocument/2006/relationships/hyperlink" Target="http://ru.wikipedia.org/wiki/1873_%D0%B3%D0%BE%D0%B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188640"/>
            <a:ext cx="5309588" cy="2868168"/>
          </a:xfrm>
        </p:spPr>
        <p:txBody>
          <a:bodyPr/>
          <a:lstStyle/>
          <a:p>
            <a:r>
              <a:rPr lang="ru-RU" dirty="0" smtClean="0"/>
              <a:t>КРАСНЫЙ СУЛИН </a:t>
            </a:r>
            <a:endParaRPr lang="ru-RU" dirty="0"/>
          </a:p>
        </p:txBody>
      </p:sp>
    </p:spTree>
  </p:cSld>
  <p:clrMapOvr>
    <a:masterClrMapping/>
  </p:clrMapOvr>
  <p:transition spd="slow">
    <p:cut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104" y="0"/>
            <a:ext cx="3287358" cy="563488"/>
          </a:xfrm>
        </p:spPr>
        <p:txBody>
          <a:bodyPr/>
          <a:lstStyle/>
          <a:p>
            <a:r>
              <a:rPr lang="ru-RU" dirty="0" smtClean="0"/>
              <a:t>ретранслятор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48064" y="620688"/>
            <a:ext cx="3995936" cy="6237312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Построен в 1981 году.  Примечателен тем, что представляет собой своего рода визитную карточку города – конструкция вышки на «Рябой горе» и очертания холмов невозможно спутать ни с чем подобным. Вышка видна практически из всех частей города и его пригородов.  Высота </a:t>
            </a:r>
            <a:r>
              <a:rPr lang="ru-RU" sz="1800" dirty="0" err="1" smtClean="0"/>
              <a:t>ретранстлятора</a:t>
            </a:r>
            <a:r>
              <a:rPr lang="ru-RU" sz="1800" dirty="0" smtClean="0"/>
              <a:t> составляет 80м. Не Останкино, конечно, но и Сулин – не Москва. Это самая высокая точка нашего города. Вместе с высотой «Рябой горы» общая высота над уровнем моря составляет 270-280 м. С верхней площадки ретранслятора видны далекие окрестности города: трасса М4 «Дон», города Гуково и Новошахтинск, Зверево. </a:t>
            </a:r>
          </a:p>
          <a:p>
            <a:r>
              <a:rPr lang="ru-RU" sz="1800" dirty="0" smtClean="0"/>
              <a:t> </a:t>
            </a:r>
          </a:p>
          <a:p>
            <a:endParaRPr lang="ru-RU" sz="1800" dirty="0"/>
          </a:p>
        </p:txBody>
      </p:sp>
      <p:pic>
        <p:nvPicPr>
          <p:cNvPr id="5" name="Рисунок 4" descr="vishka0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5815" b="15815"/>
          <a:stretch>
            <a:fillRect/>
          </a:stretch>
        </p:blipFill>
        <p:spPr>
          <a:xfrm>
            <a:off x="539552" y="836712"/>
            <a:ext cx="4330370" cy="4752528"/>
          </a:xfrm>
        </p:spPr>
      </p:pic>
    </p:spTree>
  </p:cSld>
  <p:clrMapOvr>
    <a:masterClrMapping/>
  </p:clrMapOvr>
  <p:transition spd="slow"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112" y="404664"/>
            <a:ext cx="3287358" cy="491480"/>
          </a:xfrm>
        </p:spPr>
        <p:txBody>
          <a:bodyPr/>
          <a:lstStyle/>
          <a:p>
            <a:r>
              <a:rPr lang="ru-RU" dirty="0" smtClean="0"/>
              <a:t>Парк «юность»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48064" y="980728"/>
            <a:ext cx="3995936" cy="547260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Дубовая роща была посажена более ста лет назад. В начале двадцатого века здесь был построен так называемый «народный дом», в котором проходили концерты и выставки, театральные постановки. В советское время парк назывался «Металлург».  Это место находится практически в центре нашего города. В жару высокие дубы дают прохладу и свежесть. Здесь же, в парке находится памятник ликвидаторам аварии на ЧАЭС.</a:t>
            </a:r>
            <a:endParaRPr lang="ru-RU" sz="2000" dirty="0"/>
          </a:p>
        </p:txBody>
      </p:sp>
      <p:pic>
        <p:nvPicPr>
          <p:cNvPr id="5" name="Рисунок 4" descr="yunost0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789" r="15789"/>
          <a:stretch>
            <a:fillRect/>
          </a:stretch>
        </p:blipFill>
        <p:spPr>
          <a:xfrm>
            <a:off x="395536" y="1041002"/>
            <a:ext cx="4474386" cy="4206240"/>
          </a:xfrm>
        </p:spPr>
      </p:pic>
    </p:spTree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6176" y="0"/>
            <a:ext cx="1944216" cy="788640"/>
          </a:xfrm>
        </p:spPr>
        <p:txBody>
          <a:bodyPr/>
          <a:lstStyle/>
          <a:p>
            <a:r>
              <a:rPr lang="ru-RU" dirty="0" err="1" smtClean="0"/>
              <a:t>иСТОРИЯ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292080" y="908720"/>
            <a:ext cx="3429000" cy="5472608"/>
          </a:xfrm>
        </p:spPr>
        <p:txBody>
          <a:bodyPr/>
          <a:lstStyle/>
          <a:p>
            <a:r>
              <a:rPr lang="ru-RU" b="1" dirty="0" err="1" smtClean="0"/>
              <a:t>Кра́сный</a:t>
            </a:r>
            <a:r>
              <a:rPr lang="ru-RU" b="1" dirty="0" smtClean="0"/>
              <a:t> </a:t>
            </a:r>
            <a:r>
              <a:rPr lang="ru-RU" b="1" dirty="0" err="1" smtClean="0"/>
              <a:t>Сули́н</a:t>
            </a:r>
            <a:r>
              <a:rPr lang="ru-RU" dirty="0" smtClean="0"/>
              <a:t> (до </a:t>
            </a:r>
            <a:r>
              <a:rPr lang="ru-RU" dirty="0" smtClean="0">
                <a:hlinkClick r:id="rId2" tooltip="1926"/>
              </a:rPr>
              <a:t>1926</a:t>
            </a:r>
            <a:r>
              <a:rPr lang="ru-RU" dirty="0" smtClean="0"/>
              <a:t> — Сулин) — город в </a:t>
            </a:r>
            <a:r>
              <a:rPr lang="ru-RU" dirty="0" smtClean="0">
                <a:hlinkClick r:id="rId3" tooltip="Россия"/>
              </a:rPr>
              <a:t>России</a:t>
            </a:r>
            <a:r>
              <a:rPr lang="ru-RU" dirty="0" smtClean="0"/>
              <a:t>, административный центр </a:t>
            </a:r>
            <a:r>
              <a:rPr lang="ru-RU" dirty="0" err="1" smtClean="0">
                <a:hlinkClick r:id="rId4" tooltip="Красносулинский район Ростовской области"/>
              </a:rPr>
              <a:t>Красносулинского</a:t>
            </a:r>
            <a:r>
              <a:rPr lang="ru-RU" dirty="0" smtClean="0">
                <a:hlinkClick r:id="rId4" tooltip="Красносулинский район Ростовской области"/>
              </a:rPr>
              <a:t> района</a:t>
            </a:r>
            <a:r>
              <a:rPr lang="ru-RU" dirty="0" smtClean="0"/>
              <a:t> </a:t>
            </a:r>
            <a:r>
              <a:rPr lang="ru-RU" dirty="0" smtClean="0">
                <a:hlinkClick r:id="rId5" tooltip="Ростовская область"/>
              </a:rPr>
              <a:t>Ростовской области</a:t>
            </a:r>
            <a:r>
              <a:rPr lang="ru-RU" dirty="0" smtClean="0"/>
              <a:t>, а также </a:t>
            </a:r>
            <a:r>
              <a:rPr lang="ru-RU" dirty="0" err="1" smtClean="0">
                <a:hlinkClick r:id="rId6" tooltip="Красносулинское городское поселение"/>
              </a:rPr>
              <a:t>Красносулинского</a:t>
            </a:r>
            <a:r>
              <a:rPr lang="ru-RU" dirty="0" smtClean="0">
                <a:hlinkClick r:id="rId6" tooltip="Красносулинское городское поселение"/>
              </a:rPr>
              <a:t> городского поселения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Население — 39 859</a:t>
            </a:r>
            <a:r>
              <a:rPr lang="ru-RU" baseline="30000" dirty="0" smtClean="0">
                <a:hlinkClick r:id="rId7"/>
              </a:rPr>
              <a:t>[2]</a:t>
            </a:r>
            <a:r>
              <a:rPr lang="ru-RU" dirty="0" smtClean="0"/>
              <a:t> чел. (2013).</a:t>
            </a:r>
          </a:p>
          <a:p>
            <a:endParaRPr lang="ru-RU" dirty="0"/>
          </a:p>
        </p:txBody>
      </p:sp>
      <p:pic>
        <p:nvPicPr>
          <p:cNvPr id="8" name="Рисунок 7" descr="i.jpg"/>
          <p:cNvPicPr>
            <a:picLocks noGrp="1" noChangeAspect="1"/>
          </p:cNvPicPr>
          <p:nvPr>
            <p:ph type="pic" idx="1"/>
          </p:nvPr>
        </p:nvPicPr>
        <p:blipFill>
          <a:blip r:embed="rId8" cstate="print"/>
          <a:srcRect l="12500" r="12500"/>
          <a:stretch>
            <a:fillRect/>
          </a:stretch>
        </p:blipFill>
        <p:spPr>
          <a:xfrm>
            <a:off x="395536" y="836712"/>
            <a:ext cx="4680519" cy="4608512"/>
          </a:xfrm>
        </p:spPr>
      </p:pic>
      <p:sp>
        <p:nvSpPr>
          <p:cNvPr id="7" name="Прямоугольник 6"/>
          <p:cNvSpPr/>
          <p:nvPr/>
        </p:nvSpPr>
        <p:spPr>
          <a:xfrm>
            <a:off x="5148064" y="2420888"/>
            <a:ext cx="374441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Основан в </a:t>
            </a:r>
            <a:r>
              <a:rPr lang="ru-RU" sz="1400" dirty="0" smtClean="0">
                <a:hlinkClick r:id="rId9" tooltip="1797 год"/>
              </a:rPr>
              <a:t>1797 году</a:t>
            </a:r>
            <a:r>
              <a:rPr lang="ru-RU" sz="1400" dirty="0" smtClean="0"/>
              <a:t> казачьим полковником Андреем </a:t>
            </a:r>
            <a:r>
              <a:rPr lang="ru-RU" sz="1400" dirty="0" err="1" smtClean="0"/>
              <a:t>Сулиным</a:t>
            </a:r>
            <a:r>
              <a:rPr lang="ru-RU" sz="1400" dirty="0" smtClean="0"/>
              <a:t> как </a:t>
            </a:r>
            <a:r>
              <a:rPr lang="ru-RU" sz="1400" dirty="0" smtClean="0">
                <a:hlinkClick r:id="rId10" tooltip="Хутор"/>
              </a:rPr>
              <a:t>хутор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В 1797 году казачьему полковнику Андрею Лукичу Сулину Войсковой канцелярией на земле Донского воинства в месте слияния речки Большая </a:t>
            </a:r>
            <a:r>
              <a:rPr lang="ru-RU" sz="1400" dirty="0" err="1" smtClean="0"/>
              <a:t>Гнилуша</a:t>
            </a:r>
            <a:r>
              <a:rPr lang="ru-RU" sz="1400" dirty="0" smtClean="0"/>
              <a:t> с рекой </a:t>
            </a:r>
            <a:r>
              <a:rPr lang="ru-RU" sz="1400" dirty="0" err="1" smtClean="0"/>
              <a:t>Кундрючьей</a:t>
            </a:r>
            <a:r>
              <a:rPr lang="ru-RU" sz="1400" dirty="0" smtClean="0"/>
              <a:t> были пожалованы 400 десятин земли. Имение состояло из хутора на берегу р. </a:t>
            </a:r>
            <a:r>
              <a:rPr lang="ru-RU" sz="1400" dirty="0" err="1" smtClean="0"/>
              <a:t>Кундрючьей</a:t>
            </a:r>
            <a:r>
              <a:rPr lang="ru-RU" sz="1400" dirty="0" smtClean="0"/>
              <a:t>, впоследствии получившего название «</a:t>
            </a:r>
            <a:r>
              <a:rPr lang="ru-RU" sz="1400" dirty="0" err="1" smtClean="0"/>
              <a:t>Сулинский</a:t>
            </a:r>
            <a:r>
              <a:rPr lang="ru-RU" sz="1400" dirty="0" smtClean="0"/>
              <a:t>» (позже именовавшийся </a:t>
            </a:r>
            <a:r>
              <a:rPr lang="ru-RU" sz="1400" dirty="0" err="1" smtClean="0"/>
              <a:t>Сулиновско-Кундрючьевским</a:t>
            </a:r>
            <a:r>
              <a:rPr lang="ru-RU" sz="1400" dirty="0" smtClean="0"/>
              <a:t>) и отстоявшего от него (в нескольких верстах к северу) конного завода с большим табуном лошадей. В </a:t>
            </a:r>
            <a:r>
              <a:rPr lang="ru-RU" sz="1400" dirty="0" smtClean="0">
                <a:hlinkClick r:id="rId11" tooltip="1816 год"/>
              </a:rPr>
              <a:t>1816 году</a:t>
            </a:r>
            <a:r>
              <a:rPr lang="ru-RU" sz="1400" dirty="0" smtClean="0"/>
              <a:t> на территории хутора уже было размещено 30 дворов, в которых проживало 111 жителей, обрабатывавших 10 тыс. десятин земли.</a:t>
            </a:r>
            <a:endParaRPr lang="ru-RU" sz="1400" dirty="0"/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096" y="0"/>
            <a:ext cx="3429000" cy="707504"/>
          </a:xfrm>
        </p:spPr>
        <p:txBody>
          <a:bodyPr/>
          <a:lstStyle/>
          <a:p>
            <a:r>
              <a:rPr lang="ru-RU" dirty="0" smtClean="0"/>
              <a:t>Дерево дружбы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64088" y="764704"/>
            <a:ext cx="3429000" cy="5733256"/>
          </a:xfrm>
        </p:spPr>
        <p:txBody>
          <a:bodyPr>
            <a:noAutofit/>
          </a:bodyPr>
          <a:lstStyle/>
          <a:p>
            <a:r>
              <a:rPr lang="ru-RU" dirty="0" smtClean="0"/>
              <a:t>В городском парке Красного Сулина открыли памятник дружбе. Он сделан из гипса и металла и представляет собой трехметровое зеленое дерево неизвестной породы.</a:t>
            </a:r>
          </a:p>
          <a:p>
            <a:r>
              <a:rPr lang="ru-RU" dirty="0" smtClean="0"/>
              <a:t>- Дерево — традиционный символ дружбы </a:t>
            </a:r>
            <a:r>
              <a:rPr lang="ru-RU" dirty="0" err="1" smtClean="0"/>
              <a:t>межды</a:t>
            </a:r>
            <a:r>
              <a:rPr lang="ru-RU" dirty="0" smtClean="0"/>
              <a:t> народами. Наш район находится на границе с Украиной, поэтому о добрососедских отношениях мы знаем как никто другой, - пояснили в секторе культуры и спорта администрации </a:t>
            </a:r>
            <a:r>
              <a:rPr lang="ru-RU" dirty="0" err="1" smtClean="0"/>
              <a:t>Красносулинского</a:t>
            </a:r>
            <a:r>
              <a:rPr lang="ru-RU" dirty="0" smtClean="0"/>
              <a:t> городского поселения.</a:t>
            </a:r>
          </a:p>
          <a:p>
            <a:r>
              <a:rPr lang="ru-RU" dirty="0" smtClean="0"/>
              <a:t>Вечнозеленый памятник призван мирить поссорившихся </a:t>
            </a:r>
            <a:r>
              <a:rPr lang="ru-RU" dirty="0" smtClean="0"/>
              <a:t>товарищей , </a:t>
            </a:r>
            <a:r>
              <a:rPr lang="ru-RU" dirty="0" smtClean="0"/>
              <a:t>а мирных собирать вокруг себя для хороводов. Ночью дерево превращается в фонарь: из дырочек в кроне светят лампы.</a:t>
            </a:r>
          </a:p>
          <a:p>
            <a:r>
              <a:rPr lang="ru-RU" dirty="0" smtClean="0"/>
              <a:t>Подобное «дерево дружбы» в Ростовской области появилось впервые. Для сравнения в Сочи больше 70 лет цветет целый «Сад дружбы». В крону главного дерева сада привиты японский мандарин, испанский апельсин, итальянский лимон, грейпфрут и прочие сорта </a:t>
            </a:r>
            <a:r>
              <a:rPr lang="ru-RU" dirty="0" err="1" smtClean="0"/>
              <a:t>цитросовых</a:t>
            </a:r>
            <a:r>
              <a:rPr lang="ru-RU" dirty="0" smtClean="0"/>
              <a:t> — всего более 600.</a:t>
            </a:r>
          </a:p>
          <a:p>
            <a:endParaRPr lang="ru-RU" dirty="0"/>
          </a:p>
        </p:txBody>
      </p:sp>
      <p:pic>
        <p:nvPicPr>
          <p:cNvPr id="5" name="Рисунок 4" descr="full1282577085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486" r="12486"/>
          <a:stretch>
            <a:fillRect/>
          </a:stretch>
        </p:blipFill>
        <p:spPr/>
      </p:pic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6216" y="0"/>
            <a:ext cx="1631174" cy="773832"/>
          </a:xfrm>
        </p:spPr>
        <p:txBody>
          <a:bodyPr>
            <a:normAutofit/>
          </a:bodyPr>
          <a:lstStyle/>
          <a:p>
            <a:r>
              <a:rPr lang="ru-RU" dirty="0" smtClean="0"/>
              <a:t>Каньон</a:t>
            </a:r>
            <a:endParaRPr lang="ru-RU" dirty="0"/>
          </a:p>
        </p:txBody>
      </p:sp>
      <p:pic>
        <p:nvPicPr>
          <p:cNvPr id="5" name="Рисунок 4" descr="i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486" r="12486"/>
          <a:stretch>
            <a:fillRect/>
          </a:stretch>
        </p:blipFill>
        <p:spPr>
          <a:xfrm>
            <a:off x="467544" y="980728"/>
            <a:ext cx="4536504" cy="4176464"/>
          </a:xfrm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5148064" y="836712"/>
            <a:ext cx="3995936" cy="5832648"/>
          </a:xfrm>
        </p:spPr>
        <p:txBody>
          <a:bodyPr>
            <a:normAutofit/>
          </a:bodyPr>
          <a:lstStyle/>
          <a:p>
            <a:r>
              <a:rPr lang="ru-RU" dirty="0" err="1" smtClean="0"/>
              <a:t>Красносулинский</a:t>
            </a:r>
            <a:r>
              <a:rPr lang="ru-RU" dirty="0" smtClean="0"/>
              <a:t> каньон — это горное озеро в центре крутых скальных берегов. Находится он на окраине города Красный Сулин, примерно в 100 км от Ростова-на-Дону и является одним из самых больших каньонов в Ростовской области.</a:t>
            </a:r>
          </a:p>
          <a:p>
            <a:r>
              <a:rPr lang="ru-RU" dirty="0" smtClean="0"/>
              <a:t>Длина озера около 450 метров, ширина достигает 50 метров, глубина, по различным оценкам до 20-30 метров.</a:t>
            </a:r>
            <a:br>
              <a:rPr lang="ru-RU" dirty="0" smtClean="0"/>
            </a:br>
            <a:r>
              <a:rPr lang="ru-RU" dirty="0" smtClean="0"/>
              <a:t> Самая большая высота скалы над водоёмом достигает 25 метров (с северной стороны). Образовался каньон в конце 70-х годов, ранее использовался как место для тренировок туристов и </a:t>
            </a:r>
            <a:r>
              <a:rPr lang="ru-RU" dirty="0" err="1" smtClean="0"/>
              <a:t>скалодром</a:t>
            </a:r>
            <a:r>
              <a:rPr lang="ru-RU" dirty="0" smtClean="0"/>
              <a:t>. Южная и восточные стороны прекрасно подходят для отдыха в теплое время года.</a:t>
            </a:r>
          </a:p>
          <a:p>
            <a:r>
              <a:rPr lang="ru-RU" dirty="0" smtClean="0"/>
              <a:t>Весной и осенью на каньоне просто загляденье — пустой пляж, отсутствие обилия туристов, прекрасное время для рыбалки и </a:t>
            </a:r>
            <a:r>
              <a:rPr lang="ru-RU" dirty="0" err="1" smtClean="0"/>
              <a:t>фотосессий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515719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Вода очень чистая, видимость составляет 6-8 метров (большая редкость в донском крае), чем удачно пользуются </a:t>
            </a:r>
            <a:r>
              <a:rPr lang="ru-RU" dirty="0" err="1" smtClean="0"/>
              <a:t>дайверы</a:t>
            </a:r>
            <a:r>
              <a:rPr lang="ru-RU" dirty="0" smtClean="0"/>
              <a:t> из Ростова-на-Дону.</a:t>
            </a:r>
            <a:endParaRPr lang="ru-RU" dirty="0"/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4128" y="0"/>
            <a:ext cx="3071334" cy="779512"/>
          </a:xfrm>
        </p:spPr>
        <p:txBody>
          <a:bodyPr/>
          <a:lstStyle/>
          <a:p>
            <a:r>
              <a:rPr lang="ru-RU" dirty="0" smtClean="0"/>
              <a:t>Сулин </a:t>
            </a:r>
            <a:r>
              <a:rPr lang="ru-RU" dirty="0" err="1" smtClean="0"/>
              <a:t>скжд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076056" y="764704"/>
            <a:ext cx="3888432" cy="609329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Станция была открыта в </a:t>
            </a:r>
            <a:r>
              <a:rPr lang="ru-RU" sz="1600" dirty="0" smtClean="0">
                <a:hlinkClick r:id="rId2" tooltip="1871 год"/>
              </a:rPr>
              <a:t>1871 году</a:t>
            </a:r>
            <a:r>
              <a:rPr lang="ru-RU" sz="1600" dirty="0" smtClean="0"/>
              <a:t>.</a:t>
            </a:r>
            <a:r>
              <a:rPr lang="ru-RU" sz="1600" baseline="30000" dirty="0" smtClean="0">
                <a:hlinkClick r:id="rId3"/>
              </a:rPr>
              <a:t>[1]</a:t>
            </a:r>
            <a:r>
              <a:rPr lang="ru-RU" sz="1600" dirty="0" smtClean="0"/>
              <a:t> В </a:t>
            </a:r>
            <a:r>
              <a:rPr lang="ru-RU" sz="1600" dirty="0" smtClean="0">
                <a:hlinkClick r:id="rId4" tooltip="1873 год"/>
              </a:rPr>
              <a:t>1873 году</a:t>
            </a:r>
            <a:r>
              <a:rPr lang="ru-RU" sz="1600" dirty="0" smtClean="0"/>
              <a:t> на станции было открыто паровозное депо, которое действовало до начала 1990-х годов. Здесь производился ремонт и техническое обслуживание паровозов </a:t>
            </a:r>
            <a:r>
              <a:rPr lang="ru-RU" sz="1600" dirty="0" err="1" smtClean="0"/>
              <a:t>Северо-Кавказской</a:t>
            </a:r>
            <a:r>
              <a:rPr lang="ru-RU" sz="1600" dirty="0" smtClean="0"/>
              <a:t> железной дороги. Перед </a:t>
            </a:r>
            <a:r>
              <a:rPr lang="ru-RU" sz="1600" dirty="0" smtClean="0">
                <a:hlinkClick r:id="rId5" tooltip="Великая Отечественная война"/>
              </a:rPr>
              <a:t>Великой Отечественной войной</a:t>
            </a:r>
            <a:r>
              <a:rPr lang="ru-RU" sz="1600" dirty="0" smtClean="0"/>
              <a:t> депо было одним из самых крупных в Ростовском отделении.</a:t>
            </a:r>
          </a:p>
          <a:p>
            <a:r>
              <a:rPr lang="ru-RU" sz="1600" dirty="0" smtClean="0"/>
              <a:t>Во время Великой Отечественной войны здание вокзала сильно пострадало, но было восстановлено в </a:t>
            </a:r>
            <a:r>
              <a:rPr lang="ru-RU" sz="1600" dirty="0" smtClean="0">
                <a:hlinkClick r:id="rId6" tooltip="1952 год"/>
              </a:rPr>
              <a:t>1952 году</a:t>
            </a:r>
            <a:r>
              <a:rPr lang="ru-RU" sz="1600" dirty="0" smtClean="0"/>
              <a:t>.</a:t>
            </a:r>
          </a:p>
          <a:p>
            <a:endParaRPr lang="ru-RU" sz="1600" dirty="0"/>
          </a:p>
        </p:txBody>
      </p:sp>
      <p:pic>
        <p:nvPicPr>
          <p:cNvPr id="6" name="Рисунок 5" descr="52.jpg"/>
          <p:cNvPicPr>
            <a:picLocks noGrp="1" noChangeAspect="1"/>
          </p:cNvPicPr>
          <p:nvPr>
            <p:ph type="pic" idx="1"/>
          </p:nvPr>
        </p:nvPicPr>
        <p:blipFill>
          <a:blip r:embed="rId7" cstate="print"/>
          <a:srcRect l="12486" r="12486"/>
          <a:stretch>
            <a:fillRect/>
          </a:stretch>
        </p:blipFill>
        <p:spPr>
          <a:xfrm>
            <a:off x="251520" y="1041002"/>
            <a:ext cx="4752528" cy="4404222"/>
          </a:xfrm>
        </p:spPr>
      </p:pic>
      <p:sp>
        <p:nvSpPr>
          <p:cNvPr id="5" name="Прямоугольник 4"/>
          <p:cNvSpPr/>
          <p:nvPr/>
        </p:nvSpPr>
        <p:spPr>
          <a:xfrm>
            <a:off x="5292080" y="4509120"/>
            <a:ext cx="3635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На станции осуществляется продажа пассажирских билетов, прием и выдача багажа.</a:t>
            </a:r>
          </a:p>
          <a:p>
            <a:r>
              <a:rPr lang="ru-RU" sz="1600" dirty="0" smtClean="0"/>
              <a:t>Производится прием и выдача </a:t>
            </a:r>
            <a:r>
              <a:rPr lang="ru-RU" sz="1600" dirty="0" err="1" smtClean="0"/>
              <a:t>повагонных</a:t>
            </a:r>
            <a:r>
              <a:rPr lang="ru-RU" sz="1600" dirty="0" smtClean="0"/>
              <a:t> и мелких отправок, а также грузов в универсальных контейнерах (имеются подъездные пути и крытые склады).</a:t>
            </a:r>
            <a:endParaRPr lang="ru-RU" sz="1600" dirty="0"/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2160" y="0"/>
            <a:ext cx="2639286" cy="1139552"/>
          </a:xfrm>
        </p:spPr>
        <p:txBody>
          <a:bodyPr/>
          <a:lstStyle/>
          <a:p>
            <a:r>
              <a:rPr lang="ru-RU" dirty="0" smtClean="0"/>
              <a:t>Мемориал «победа»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64088" y="1484784"/>
            <a:ext cx="3598026" cy="4007122"/>
          </a:xfrm>
        </p:spPr>
        <p:txBody>
          <a:bodyPr>
            <a:noAutofit/>
          </a:bodyPr>
          <a:lstStyle/>
          <a:p>
            <a:r>
              <a:rPr lang="ru-RU" sz="1600" dirty="0" smtClean="0"/>
              <a:t>Мемориал Победы. Находится в самом центре города рядом с районным ДК и центральным рынком, автовокзалом и остановочной платформой «Красный Сулин». Построен и открыт  мемориал в 1975 году  по проекту ростовского скульптора </a:t>
            </a:r>
            <a:r>
              <a:rPr lang="ru-RU" sz="1600" dirty="0" err="1" smtClean="0"/>
              <a:t>Батяя</a:t>
            </a:r>
            <a:r>
              <a:rPr lang="ru-RU" sz="1600" dirty="0" smtClean="0"/>
              <a:t>. Именно здесь, на открытой площадке проходят массовые мероприятия и праздники – 9 мая, 14 февраля (День освобождения города от </a:t>
            </a:r>
            <a:r>
              <a:rPr lang="ru-RU" sz="1600" dirty="0" err="1" smtClean="0"/>
              <a:t>немецко-фашистких</a:t>
            </a:r>
            <a:r>
              <a:rPr lang="ru-RU" sz="1600" dirty="0" smtClean="0"/>
              <a:t> захватчиков), выпускные вечера и т.д.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endParaRPr lang="ru-RU" sz="1600" dirty="0"/>
          </a:p>
        </p:txBody>
      </p:sp>
      <p:pic>
        <p:nvPicPr>
          <p:cNvPr id="5" name="Рисунок 4" descr="i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486" r="12486"/>
          <a:stretch>
            <a:fillRect/>
          </a:stretch>
        </p:blipFill>
        <p:spPr>
          <a:xfrm>
            <a:off x="179512" y="692696"/>
            <a:ext cx="4788024" cy="4608512"/>
          </a:xfrm>
        </p:spPr>
      </p:pic>
    </p:spTree>
  </p:cSld>
  <p:clrMapOvr>
    <a:masterClrMapping/>
  </p:clrMapOvr>
  <p:transition spd="slow"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188640"/>
            <a:ext cx="3526018" cy="932656"/>
          </a:xfrm>
        </p:spPr>
        <p:txBody>
          <a:bodyPr/>
          <a:lstStyle/>
          <a:p>
            <a:r>
              <a:rPr lang="ru-RU" dirty="0" err="1" smtClean="0"/>
              <a:t>Несветайское</a:t>
            </a:r>
            <a:r>
              <a:rPr lang="ru-RU" dirty="0" smtClean="0"/>
              <a:t> водохранилище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076056" y="1700808"/>
            <a:ext cx="4067944" cy="4824536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Несветайское</a:t>
            </a:r>
            <a:r>
              <a:rPr lang="ru-RU" sz="2000" dirty="0" smtClean="0"/>
              <a:t> водохранилище. Образовалось в середине XX века в связи со строительством </a:t>
            </a:r>
            <a:r>
              <a:rPr lang="ru-RU" sz="2000" dirty="0" err="1" smtClean="0"/>
              <a:t>Несветай</a:t>
            </a:r>
            <a:r>
              <a:rPr lang="ru-RU" sz="2000" dirty="0" smtClean="0"/>
              <a:t> ГРЭС. Это самый крупный водоем в ближайших окрестностях Красного Сулина. При длине более 5 км. водохранилище в некоторых местах имеет ширину 400м. На берегах расположены многочисленные базы отдыха, пляжи.</a:t>
            </a:r>
          </a:p>
          <a:p>
            <a:r>
              <a:rPr lang="ru-RU" sz="2000" dirty="0" smtClean="0"/>
              <a:t> </a:t>
            </a:r>
          </a:p>
          <a:p>
            <a:endParaRPr lang="ru-RU" sz="2000" dirty="0"/>
          </a:p>
        </p:txBody>
      </p:sp>
      <p:pic>
        <p:nvPicPr>
          <p:cNvPr id="5" name="Рисунок 4" descr="gres0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789" r="15789"/>
          <a:stretch>
            <a:fillRect/>
          </a:stretch>
        </p:blipFill>
        <p:spPr/>
      </p:pic>
    </p:spTree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6056" y="188640"/>
            <a:ext cx="3888432" cy="707504"/>
          </a:xfrm>
        </p:spPr>
        <p:txBody>
          <a:bodyPr/>
          <a:lstStyle/>
          <a:p>
            <a:r>
              <a:rPr lang="ru-RU" dirty="0" smtClean="0"/>
              <a:t>Покровский  храм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48064" y="908720"/>
            <a:ext cx="3995936" cy="547260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Это единственный сохранившийся храм на территории города. В 20-30 годы </a:t>
            </a:r>
            <a:r>
              <a:rPr lang="ru-RU" sz="1600" dirty="0" err="1" smtClean="0"/>
              <a:t>большивики</a:t>
            </a:r>
            <a:r>
              <a:rPr lang="ru-RU" sz="1600" dirty="0" smtClean="0"/>
              <a:t> разрушили храм в пос. Сулин и в храм </a:t>
            </a:r>
            <a:r>
              <a:rPr lang="ru-RU" sz="1600" i="1" dirty="0" smtClean="0"/>
              <a:t>А. Невского</a:t>
            </a:r>
            <a:r>
              <a:rPr lang="ru-RU" sz="1600" dirty="0" smtClean="0"/>
              <a:t> в центре города. Покровский Храм был построен в 1912г. в поселке Казачьем. Раньше это был хутор </a:t>
            </a:r>
            <a:r>
              <a:rPr lang="ru-RU" sz="1600" dirty="0" err="1" smtClean="0"/>
              <a:t>Сулиновско-Кундрюченский</a:t>
            </a:r>
            <a:r>
              <a:rPr lang="ru-RU" sz="1600" dirty="0" smtClean="0"/>
              <a:t>, населенный казаками, поэтому впоследствии поселок стал называться Казачьим. Хутор образовался в 1874 году и в 1920-1930гг. вошел в состав города.</a:t>
            </a:r>
            <a:br>
              <a:rPr lang="ru-RU" sz="1600" dirty="0" smtClean="0"/>
            </a:br>
            <a:r>
              <a:rPr lang="ru-RU" sz="1600" dirty="0" smtClean="0"/>
              <a:t>В настоящее время на территории храмового комплекса возведено здание воскресной школы, идет благоустройство территории.</a:t>
            </a:r>
            <a:br>
              <a:rPr lang="ru-RU" sz="1600" dirty="0" smtClean="0"/>
            </a:br>
            <a:r>
              <a:rPr lang="ru-RU" sz="1600" dirty="0" smtClean="0"/>
              <a:t>По субботам и воскресеньям в храм приходит много людей, но особенно многолюдно здесь в дни церковных праздников.</a:t>
            </a:r>
            <a:endParaRPr lang="ru-RU" sz="1600" dirty="0"/>
          </a:p>
        </p:txBody>
      </p:sp>
      <p:pic>
        <p:nvPicPr>
          <p:cNvPr id="5" name="Рисунок 4" descr="hram0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789" r="15789"/>
          <a:stretch>
            <a:fillRect/>
          </a:stretch>
        </p:blipFill>
        <p:spPr/>
      </p:pic>
    </p:spTree>
  </p:cSld>
  <p:clrMapOvr>
    <a:masterClrMapping/>
  </p:clrMapOvr>
  <p:transition spd="slow">
    <p:split orient="vert"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9870" y="0"/>
            <a:ext cx="4534130" cy="600000"/>
          </a:xfrm>
        </p:spPr>
        <p:txBody>
          <a:bodyPr/>
          <a:lstStyle/>
          <a:p>
            <a:r>
              <a:rPr lang="ru-RU" dirty="0" err="1" smtClean="0"/>
              <a:t>Скелеватская</a:t>
            </a:r>
            <a:r>
              <a:rPr lang="ru-RU" dirty="0" smtClean="0"/>
              <a:t> скала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004048" y="764704"/>
            <a:ext cx="4139952" cy="5832648"/>
          </a:xfrm>
        </p:spPr>
        <p:txBody>
          <a:bodyPr>
            <a:noAutofit/>
          </a:bodyPr>
          <a:lstStyle/>
          <a:p>
            <a:r>
              <a:rPr lang="ru-RU" sz="1600" dirty="0" smtClean="0"/>
              <a:t>Это самый близкий к центру города природный объект. Скала протянулась с запада на восток более чем на километр. Высота скалы колеблется от 15 до 25 м. Скала, как и все скальные обнажения в нашей местности, сложена осадочными породами. Представляет собой окончание водораздела между малыми реками </a:t>
            </a:r>
            <a:r>
              <a:rPr lang="ru-RU" sz="1600" dirty="0" err="1" smtClean="0"/>
              <a:t>Гнилуша</a:t>
            </a:r>
            <a:r>
              <a:rPr lang="ru-RU" sz="1600" dirty="0" smtClean="0"/>
              <a:t> Западная и </a:t>
            </a:r>
            <a:r>
              <a:rPr lang="ru-RU" sz="1600" dirty="0" err="1" smtClean="0"/>
              <a:t>Гнилуша</a:t>
            </a:r>
            <a:r>
              <a:rPr lang="ru-RU" sz="1600" dirty="0" smtClean="0"/>
              <a:t> Восточная. У подножия скалы расположен поселок </a:t>
            </a:r>
            <a:r>
              <a:rPr lang="ru-RU" sz="1600" dirty="0" err="1" smtClean="0"/>
              <a:t>Скелеватка</a:t>
            </a:r>
            <a:r>
              <a:rPr lang="ru-RU" sz="1600" dirty="0" smtClean="0"/>
              <a:t>, появившийся здесь в середине XIX века. </a:t>
            </a:r>
            <a:r>
              <a:rPr lang="ru-RU" sz="1600" dirty="0" err="1" smtClean="0"/>
              <a:t>Скеля</a:t>
            </a:r>
            <a:r>
              <a:rPr lang="ru-RU" sz="1600" dirty="0" smtClean="0"/>
              <a:t> – по </a:t>
            </a:r>
            <a:r>
              <a:rPr lang="ru-RU" sz="1600" dirty="0" err="1" smtClean="0"/>
              <a:t>украински</a:t>
            </a:r>
            <a:r>
              <a:rPr lang="ru-RU" sz="1600" dirty="0" smtClean="0"/>
              <a:t> – скала.  Здесь на небольшой территории расположены сразу несколько интересных объектов – скала, пруд «Карпова плотина», участки </a:t>
            </a:r>
            <a:r>
              <a:rPr lang="ru-RU" sz="1600" dirty="0" err="1" smtClean="0"/>
              <a:t>байрачного</a:t>
            </a:r>
            <a:r>
              <a:rPr lang="ru-RU" sz="1600" dirty="0" smtClean="0"/>
              <a:t> леса и тополиная роща, посаженная в конце XIX века. Карпова плотина и </a:t>
            </a:r>
            <a:r>
              <a:rPr lang="ru-RU" sz="1600" dirty="0" err="1" smtClean="0"/>
              <a:t>скелватская</a:t>
            </a:r>
            <a:r>
              <a:rPr lang="ru-RU" sz="1600" dirty="0" smtClean="0"/>
              <a:t> скала – популярное место отдыха </a:t>
            </a:r>
            <a:r>
              <a:rPr lang="ru-RU" sz="1600" dirty="0" err="1" smtClean="0"/>
              <a:t>Красносулинцев</a:t>
            </a:r>
            <a:r>
              <a:rPr lang="ru-RU" sz="1600" dirty="0" smtClean="0"/>
              <a:t>. А выше, за скалой расположен большой массив лесонасаждений. Здесь проводятся походы, экскурсии, спортивные соревнования. </a:t>
            </a:r>
          </a:p>
          <a:p>
            <a:r>
              <a:rPr lang="ru-RU" sz="1600" dirty="0" smtClean="0"/>
              <a:t> </a:t>
            </a:r>
          </a:p>
          <a:p>
            <a:endParaRPr lang="ru-RU" sz="1600" dirty="0"/>
          </a:p>
        </p:txBody>
      </p:sp>
      <p:pic>
        <p:nvPicPr>
          <p:cNvPr id="5" name="Рисунок 4" descr="karpova_plotina0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789" r="15789"/>
          <a:stretch>
            <a:fillRect/>
          </a:stretch>
        </p:blipFill>
        <p:spPr/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</TotalTime>
  <Words>721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КРАСНЫЙ СУЛИН </vt:lpstr>
      <vt:lpstr>иСТОРИЯ</vt:lpstr>
      <vt:lpstr>Дерево дружбы</vt:lpstr>
      <vt:lpstr>Каньон</vt:lpstr>
      <vt:lpstr>Сулин скжд</vt:lpstr>
      <vt:lpstr>Мемориал «победа»</vt:lpstr>
      <vt:lpstr>Несветайское водохранилище</vt:lpstr>
      <vt:lpstr>Покровский  храм</vt:lpstr>
      <vt:lpstr>Скелеватская скала</vt:lpstr>
      <vt:lpstr>ретранслятор</vt:lpstr>
      <vt:lpstr>Парк «юность»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КРАСНЫЙ СУЛИН </dc:title>
  <dc:creator>Admin</dc:creator>
  <cp:lastModifiedBy>Admin</cp:lastModifiedBy>
  <cp:revision>6</cp:revision>
  <dcterms:created xsi:type="dcterms:W3CDTF">2014-03-23T08:55:56Z</dcterms:created>
  <dcterms:modified xsi:type="dcterms:W3CDTF">2014-03-23T09:49:10Z</dcterms:modified>
</cp:coreProperties>
</file>