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75152B-2BA3-47EE-9304-A5B558031F81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B91680-2FD6-4621-86C6-85FAACA914B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86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52B-2BA3-47EE-9304-A5B558031F81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1680-2FD6-4621-86C6-85FAACA9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86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52B-2BA3-47EE-9304-A5B558031F81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1680-2FD6-4621-86C6-85FAACA9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1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D161E-D4E6-415F-A174-D935DB9158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277969"/>
      </p:ext>
    </p:extLst>
  </p:cSld>
  <p:clrMapOvr>
    <a:masterClrMapping/>
  </p:clrMapOvr>
  <p:transition advClick="0" advTm="12000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52B-2BA3-47EE-9304-A5B558031F81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1680-2FD6-4621-86C6-85FAACA9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2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52B-2BA3-47EE-9304-A5B558031F81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1680-2FD6-4621-86C6-85FAACA914B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27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52B-2BA3-47EE-9304-A5B558031F81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1680-2FD6-4621-86C6-85FAACA9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0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52B-2BA3-47EE-9304-A5B558031F81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1680-2FD6-4621-86C6-85FAACA9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52B-2BA3-47EE-9304-A5B558031F81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1680-2FD6-4621-86C6-85FAACA9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6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52B-2BA3-47EE-9304-A5B558031F81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1680-2FD6-4621-86C6-85FAACA9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9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52B-2BA3-47EE-9304-A5B558031F81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1680-2FD6-4621-86C6-85FAACA9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7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52B-2BA3-47EE-9304-A5B558031F81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1680-2FD6-4621-86C6-85FAACA9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875152B-2BA3-47EE-9304-A5B558031F81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4B91680-2FD6-4621-86C6-85FAACA9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5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8"/>
          <p:cNvSpPr>
            <a:spLocks noChangeArrowheads="1"/>
          </p:cNvSpPr>
          <p:nvPr/>
        </p:nvSpPr>
        <p:spPr bwMode="auto">
          <a:xfrm>
            <a:off x="3287713" y="692150"/>
            <a:ext cx="265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 </a:t>
            </a:r>
            <a:endParaRPr lang="ru-RU" altLang="ru-RU" sz="1800" b="1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i="1"/>
          </a:p>
        </p:txBody>
      </p:sp>
      <p:sp>
        <p:nvSpPr>
          <p:cNvPr id="2077" name="Rectangle 29"/>
          <p:cNvSpPr>
            <a:spLocks noGrp="1" noChangeArrowheads="1"/>
          </p:cNvSpPr>
          <p:nvPr>
            <p:ph idx="1"/>
          </p:nvPr>
        </p:nvSpPr>
        <p:spPr>
          <a:xfrm>
            <a:off x="2855914" y="2924175"/>
            <a:ext cx="7343775" cy="2160588"/>
          </a:xfrm>
          <a:noFill/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ru-RU" altLang="ru-RU" sz="2400"/>
              <a:t>     </a:t>
            </a:r>
            <a:r>
              <a:rPr lang="ru-RU" altLang="ru-RU" b="1" i="1">
                <a:latin typeface="Eras Demi ITC" panose="020B0805030504020804" pitchFamily="34" charset="0"/>
              </a:rPr>
              <a:t>Муниципальное дошкольное образовательное учреждение </a:t>
            </a:r>
          </a:p>
          <a:p>
            <a:pPr algn="ctr" eaLnBrk="1" hangingPunct="1">
              <a:buFontTx/>
              <a:buNone/>
            </a:pPr>
            <a:r>
              <a:rPr lang="ru-RU" altLang="ru-RU" b="1" i="1">
                <a:latin typeface="Eras Demi ITC" panose="020B0805030504020804" pitchFamily="34" charset="0"/>
              </a:rPr>
              <a:t>       «Большеберезниковский детский сад «Колосок»</a:t>
            </a:r>
            <a:r>
              <a:rPr lang="ru-RU" altLang="ru-RU" sz="2400"/>
              <a:t>     </a:t>
            </a:r>
          </a:p>
          <a:p>
            <a:pPr eaLnBrk="1" hangingPunct="1">
              <a:buFontTx/>
              <a:buNone/>
            </a:pPr>
            <a:endParaRPr lang="ru-RU" altLang="ru-RU" sz="2400"/>
          </a:p>
          <a:p>
            <a:pPr algn="ctr" eaLnBrk="1" hangingPunct="1"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</a:t>
            </a:r>
            <a:r>
              <a:rPr lang="ru-RU" altLang="ru-RU" sz="2400" b="1" i="1">
                <a:solidFill>
                  <a:srgbClr val="660033"/>
                </a:solidFill>
                <a:latin typeface="Berlin Sans FB Demi" panose="020E0802020502020306" pitchFamily="34" charset="0"/>
              </a:rPr>
              <a:t>«Забота о будущих поколениях – это самые надёжные, умные и благородные инвестиции».</a:t>
            </a:r>
            <a:endParaRPr lang="ru-RU" altLang="ru-RU" sz="2400" b="1" i="1"/>
          </a:p>
          <a:p>
            <a:pPr eaLnBrk="1" hangingPunct="1"/>
            <a:endParaRPr lang="ru-RU" altLang="ru-RU" sz="2400" b="1" i="1"/>
          </a:p>
        </p:txBody>
      </p:sp>
      <p:sp>
        <p:nvSpPr>
          <p:cNvPr id="2078" name="WordArt 30"/>
          <p:cNvSpPr>
            <a:spLocks noChangeArrowheads="1" noChangeShapeType="1" noTextEdit="1"/>
          </p:cNvSpPr>
          <p:nvPr/>
        </p:nvSpPr>
        <p:spPr bwMode="auto">
          <a:xfrm>
            <a:off x="2640014" y="549276"/>
            <a:ext cx="7559675" cy="2735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"Самый здоровый детский сад"</a:t>
            </a:r>
          </a:p>
        </p:txBody>
      </p:sp>
    </p:spTree>
    <p:extLst>
      <p:ext uri="{BB962C8B-B14F-4D97-AF65-F5344CB8AC3E}">
        <p14:creationId xmlns:p14="http://schemas.microsoft.com/office/powerpoint/2010/main" val="29876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" grpId="0" build="p"/>
      <p:bldP spid="20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3935413" y="188913"/>
            <a:ext cx="4648200" cy="122396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Гимнастика после сна</a:t>
            </a: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1847851" y="1628776"/>
            <a:ext cx="2879725" cy="158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2400" b="1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Распахнуто окошко</a:t>
            </a:r>
          </a:p>
          <a:p>
            <a:pPr algn="ctr"/>
            <a:r>
              <a:rPr lang="ru-RU" sz="2400" b="1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холод не почём,</a:t>
            </a:r>
          </a:p>
          <a:p>
            <a:pPr algn="ctr"/>
            <a:r>
              <a:rPr lang="ru-RU" sz="2400" b="1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Походим мы немножко</a:t>
            </a:r>
          </a:p>
          <a:p>
            <a:pPr algn="ctr"/>
            <a:r>
              <a:rPr lang="ru-RU" sz="2400" b="1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сон с себя стряхнём,</a:t>
            </a:r>
          </a:p>
        </p:txBody>
      </p:sp>
      <p:sp>
        <p:nvSpPr>
          <p:cNvPr id="55304" name="WordArt 8"/>
          <p:cNvSpPr>
            <a:spLocks noChangeArrowheads="1" noChangeShapeType="1" noTextEdit="1"/>
          </p:cNvSpPr>
          <p:nvPr/>
        </p:nvSpPr>
        <p:spPr bwMode="auto">
          <a:xfrm>
            <a:off x="7104063" y="4868863"/>
            <a:ext cx="32385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2000" b="1" kern="10">
                <a:solidFill>
                  <a:srgbClr val="CC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чтоб совсем проснуться,</a:t>
            </a:r>
          </a:p>
          <a:p>
            <a:pPr algn="ctr"/>
            <a:r>
              <a:rPr lang="ru-RU" sz="2000" b="1" kern="10">
                <a:solidFill>
                  <a:srgbClr val="CC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нужно потянуться,</a:t>
            </a:r>
          </a:p>
          <a:p>
            <a:pPr algn="ctr"/>
            <a:r>
              <a:rPr lang="ru-RU" sz="2000" b="1" kern="10">
                <a:solidFill>
                  <a:srgbClr val="CC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Начинай, не спеши</a:t>
            </a:r>
          </a:p>
          <a:p>
            <a:pPr algn="ctr"/>
            <a:r>
              <a:rPr lang="ru-RU" sz="2000" b="1" kern="10">
                <a:solidFill>
                  <a:srgbClr val="CC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нос ровней дыши!</a:t>
            </a:r>
          </a:p>
        </p:txBody>
      </p:sp>
      <p:pic>
        <p:nvPicPr>
          <p:cNvPr id="55307" name="Picture 11" descr="IMG_8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700214"/>
            <a:ext cx="2663825" cy="2232025"/>
          </a:xfrm>
          <a:prstGeom prst="rect">
            <a:avLst/>
          </a:prstGeom>
          <a:noFill/>
          <a:ln w="762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8" name="Picture 12" descr="IMG_83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3789363"/>
            <a:ext cx="2952750" cy="2159000"/>
          </a:xfrm>
          <a:prstGeom prst="rect">
            <a:avLst/>
          </a:prstGeom>
          <a:noFill/>
          <a:ln w="76200">
            <a:solidFill>
              <a:srgbClr val="FFCC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7430"/>
      </p:ext>
    </p:extLst>
  </p:cSld>
  <p:clrMapOvr>
    <a:masterClrMapping/>
  </p:clrMapOvr>
  <p:transition spd="med" advClick="0" advTm="12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2" grpId="0" animBg="1"/>
      <p:bldP spid="553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WordArt 12"/>
          <p:cNvSpPr>
            <a:spLocks noChangeArrowheads="1" noChangeShapeType="1" noTextEdit="1"/>
          </p:cNvSpPr>
          <p:nvPr/>
        </p:nvSpPr>
        <p:spPr bwMode="auto">
          <a:xfrm>
            <a:off x="3575050" y="404813"/>
            <a:ext cx="6121400" cy="178911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2800" b="1" kern="1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Дополнительные занятия</a:t>
            </a:r>
          </a:p>
          <a:p>
            <a:pPr algn="ctr"/>
            <a:r>
              <a:rPr lang="ru-RU" sz="2800" b="1" kern="1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по профилактике плоскостопия</a:t>
            </a:r>
          </a:p>
          <a:p>
            <a:pPr algn="ctr"/>
            <a:r>
              <a:rPr lang="ru-RU" sz="2800" b="1" kern="1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и нарушения осанки</a:t>
            </a:r>
          </a:p>
        </p:txBody>
      </p:sp>
      <p:sp>
        <p:nvSpPr>
          <p:cNvPr id="31757" name="WordArt 13"/>
          <p:cNvSpPr>
            <a:spLocks noChangeArrowheads="1" noChangeShapeType="1" noTextEdit="1"/>
          </p:cNvSpPr>
          <p:nvPr/>
        </p:nvSpPr>
        <p:spPr bwMode="auto">
          <a:xfrm>
            <a:off x="4583114" y="4581525"/>
            <a:ext cx="5184775" cy="172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руки мы возьмём скакалку,</a:t>
            </a:r>
          </a:p>
          <a:p>
            <a:pPr algn="ctr"/>
            <a:r>
              <a:rPr lang="ru-RU" sz="1400" b="1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Обруч, кубики или палку.</a:t>
            </a:r>
          </a:p>
          <a:p>
            <a:pPr algn="ctr"/>
            <a:r>
              <a:rPr lang="ru-RU" sz="1400" b="1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движения разучим,</a:t>
            </a:r>
          </a:p>
          <a:p>
            <a:pPr algn="ctr"/>
            <a:r>
              <a:rPr lang="ru-RU" sz="1400" b="1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Станем крепче мы и лучше.</a:t>
            </a:r>
          </a:p>
        </p:txBody>
      </p:sp>
      <p:pic>
        <p:nvPicPr>
          <p:cNvPr id="13316" name="Picture 14" descr="IMG_78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3489">
            <a:off x="3078163" y="1985963"/>
            <a:ext cx="3035300" cy="21780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15" descr="IMG_78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885">
            <a:off x="6707189" y="1725614"/>
            <a:ext cx="3049587" cy="2376487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9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WordArt 10"/>
          <p:cNvSpPr>
            <a:spLocks noChangeArrowheads="1" noChangeShapeType="1" noTextEdit="1"/>
          </p:cNvSpPr>
          <p:nvPr/>
        </p:nvSpPr>
        <p:spPr bwMode="auto">
          <a:xfrm>
            <a:off x="4008438" y="188913"/>
            <a:ext cx="5472112" cy="17272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27759"/>
              </a:avLst>
            </a:prstTxWarp>
          </a:bodyPr>
          <a:lstStyle/>
          <a:p>
            <a:pPr algn="ctr"/>
            <a:r>
              <a:rPr lang="ru-RU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Физкультурные досуги</a:t>
            </a:r>
          </a:p>
          <a:p>
            <a:pPr algn="ctr"/>
            <a:r>
              <a:rPr lang="ru-RU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и</a:t>
            </a:r>
          </a:p>
          <a:p>
            <a:pPr algn="ctr"/>
            <a:r>
              <a:rPr lang="ru-RU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праздники</a:t>
            </a:r>
          </a:p>
        </p:txBody>
      </p:sp>
      <p:sp>
        <p:nvSpPr>
          <p:cNvPr id="33803" name="WordArt 11"/>
          <p:cNvSpPr>
            <a:spLocks noChangeArrowheads="1" noChangeShapeType="1" noTextEdit="1"/>
          </p:cNvSpPr>
          <p:nvPr/>
        </p:nvSpPr>
        <p:spPr bwMode="auto">
          <a:xfrm>
            <a:off x="3000376" y="1989138"/>
            <a:ext cx="3095625" cy="16557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</a:t>
            </a:r>
          </a:p>
          <a:p>
            <a:pPr algn="ctr"/>
            <a:r>
              <a:rPr lang="ru-RU" sz="1600" b="1" kern="1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досуги</a:t>
            </a:r>
          </a:p>
          <a:p>
            <a:pPr algn="ctr"/>
            <a:r>
              <a:rPr lang="ru-RU" sz="1600" b="1" kern="1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</a:t>
            </a:r>
          </a:p>
          <a:p>
            <a:pPr algn="ctr"/>
            <a:r>
              <a:rPr lang="ru-RU" sz="1600" b="1" kern="1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раз в месяц</a:t>
            </a:r>
          </a:p>
        </p:txBody>
      </p:sp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6888163" y="4581525"/>
            <a:ext cx="3529012" cy="172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</a:t>
            </a:r>
          </a:p>
          <a:p>
            <a:pPr algn="ctr"/>
            <a:r>
              <a:rPr lang="ru-RU" sz="1600" b="1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</a:p>
          <a:p>
            <a:pPr algn="ctr"/>
            <a:r>
              <a:rPr lang="ru-RU" sz="1600" b="1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</a:t>
            </a:r>
          </a:p>
          <a:p>
            <a:pPr algn="ctr"/>
            <a:r>
              <a:rPr lang="ru-RU" sz="1600" b="1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раза в год</a:t>
            </a:r>
          </a:p>
        </p:txBody>
      </p:sp>
      <p:pic>
        <p:nvPicPr>
          <p:cNvPr id="14341" name="Picture 18" descr="IMG_78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9" y="2171700"/>
            <a:ext cx="2733675" cy="2159000"/>
          </a:xfrm>
          <a:prstGeom prst="rect">
            <a:avLst/>
          </a:prstGeom>
          <a:noFill/>
          <a:ln w="76200">
            <a:pattFill prst="pct80">
              <a:fgClr>
                <a:srgbClr val="FF0066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9023"/>
      </p:ext>
    </p:extLst>
  </p:cSld>
  <p:clrMapOvr>
    <a:masterClrMapping/>
  </p:clrMapOvr>
  <p:transition advClick="0" advTm="12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/>
      <p:bldP spid="33803" grpId="0" animBg="1"/>
      <p:bldP spid="338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6096001" y="4365626"/>
            <a:ext cx="43211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C0000"/>
                </a:solidFill>
              </a:rPr>
              <a:t>Главная задача:</a:t>
            </a:r>
            <a:r>
              <a:rPr lang="ru-RU" altLang="ru-RU" sz="2800">
                <a:solidFill>
                  <a:srgbClr val="CC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i="1">
                <a:solidFill>
                  <a:srgbClr val="CC0000"/>
                </a:solidFill>
              </a:rPr>
              <a:t>формирование предпосылок здорового образа жизни!!!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2640013" y="2349500"/>
            <a:ext cx="3744912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CC0000"/>
                </a:solidFill>
              </a:rPr>
              <a:t>Проводится 1 раз в год зимой.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ru-RU" altLang="ru-RU" sz="2800">
              <a:solidFill>
                <a:srgbClr val="CC0000"/>
              </a:solidFill>
            </a:endParaRPr>
          </a:p>
        </p:txBody>
      </p:sp>
      <p:sp>
        <p:nvSpPr>
          <p:cNvPr id="37899" name="WordArt 11"/>
          <p:cNvSpPr>
            <a:spLocks noChangeArrowheads="1" noChangeShapeType="1" noTextEdit="1"/>
          </p:cNvSpPr>
          <p:nvPr/>
        </p:nvSpPr>
        <p:spPr bwMode="auto">
          <a:xfrm>
            <a:off x="3863975" y="333375"/>
            <a:ext cx="4895850" cy="1295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Неделя здоровья</a:t>
            </a:r>
          </a:p>
        </p:txBody>
      </p:sp>
      <p:pic>
        <p:nvPicPr>
          <p:cNvPr id="37902" name="Picture 14" descr="IMG_77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916113"/>
            <a:ext cx="2952750" cy="2159000"/>
          </a:xfrm>
          <a:prstGeom prst="rect">
            <a:avLst/>
          </a:prstGeom>
          <a:noFill/>
          <a:ln w="57150">
            <a:solidFill>
              <a:srgbClr val="80008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7" grpId="0"/>
      <p:bldP spid="378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3143250" y="260351"/>
            <a:ext cx="6408738" cy="143986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Спортивный кружок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4872039" y="1412875"/>
            <a:ext cx="4181475" cy="8524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"Малышок - крепышок"</a:t>
            </a:r>
          </a:p>
        </p:txBody>
      </p:sp>
      <p:pic>
        <p:nvPicPr>
          <p:cNvPr id="38920" name="Picture 8" descr="IMG_77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060575"/>
            <a:ext cx="2665412" cy="2089150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 descr="IMG_78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496">
            <a:off x="7207251" y="2568576"/>
            <a:ext cx="3095625" cy="2259013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2" name="WordArt 10"/>
          <p:cNvSpPr>
            <a:spLocks noChangeArrowheads="1" noChangeShapeType="1" noTextEdit="1"/>
          </p:cNvSpPr>
          <p:nvPr/>
        </p:nvSpPr>
        <p:spPr bwMode="auto">
          <a:xfrm>
            <a:off x="2855913" y="4508500"/>
            <a:ext cx="4464050" cy="1944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Нелёгкий будет спор за каждый наш рекорд.</a:t>
            </a:r>
          </a:p>
          <a:p>
            <a:pPr algn="ctr"/>
            <a:r>
              <a:rPr lang="ru-RU" sz="14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мы верим искренне и свято -</a:t>
            </a:r>
          </a:p>
          <a:p>
            <a:pPr algn="ctr"/>
            <a:r>
              <a:rPr lang="ru-RU" sz="14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те, кто любит спорт, </a:t>
            </a:r>
          </a:p>
          <a:p>
            <a:pPr algn="ctr"/>
            <a:r>
              <a:rPr lang="ru-RU" sz="14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те, кто верит в спорт,</a:t>
            </a:r>
          </a:p>
          <a:p>
            <a:pPr algn="ctr"/>
            <a:r>
              <a:rPr lang="ru-RU" sz="14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Надёжные ребята.</a:t>
            </a:r>
          </a:p>
        </p:txBody>
      </p:sp>
    </p:spTree>
    <p:extLst>
      <p:ext uri="{BB962C8B-B14F-4D97-AF65-F5344CB8AC3E}">
        <p14:creationId xmlns:p14="http://schemas.microsoft.com/office/powerpoint/2010/main" val="20296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9" grpId="0" animBg="1"/>
      <p:bldP spid="389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WordArt 8"/>
          <p:cNvSpPr>
            <a:spLocks noChangeArrowheads="1" noChangeShapeType="1" noTextEdit="1"/>
          </p:cNvSpPr>
          <p:nvPr/>
        </p:nvSpPr>
        <p:spPr bwMode="auto">
          <a:xfrm>
            <a:off x="3000375" y="260351"/>
            <a:ext cx="3816350" cy="936625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Массаж</a:t>
            </a:r>
          </a:p>
        </p:txBody>
      </p:sp>
      <p:sp>
        <p:nvSpPr>
          <p:cNvPr id="39947" name="WordArt 11"/>
          <p:cNvSpPr>
            <a:spLocks noChangeArrowheads="1" noChangeShapeType="1" noTextEdit="1"/>
          </p:cNvSpPr>
          <p:nvPr/>
        </p:nvSpPr>
        <p:spPr bwMode="auto">
          <a:xfrm>
            <a:off x="2135189" y="1412875"/>
            <a:ext cx="4105275" cy="2160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1600" b="1" kern="10"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детском саду</a:t>
            </a:r>
          </a:p>
          <a:p>
            <a:pPr algn="ctr"/>
            <a:r>
              <a:rPr lang="ru-RU" sz="1600" b="1" kern="10"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удовольствием </a:t>
            </a:r>
          </a:p>
          <a:p>
            <a:pPr algn="ctr"/>
            <a:r>
              <a:rPr lang="ru-RU" sz="1600" b="1" kern="10"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в оздоровительных целях </a:t>
            </a:r>
          </a:p>
          <a:p>
            <a:pPr algn="ctr"/>
            <a:r>
              <a:rPr lang="ru-RU" sz="1600" b="1" kern="10"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лица, точечный массаж,</a:t>
            </a:r>
          </a:p>
          <a:p>
            <a:pPr algn="ctr"/>
            <a:r>
              <a:rPr lang="ru-RU" sz="1600" b="1" kern="10"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вибрационный массаж тела.</a:t>
            </a:r>
          </a:p>
        </p:txBody>
      </p:sp>
      <p:sp>
        <p:nvSpPr>
          <p:cNvPr id="39949" name="WordArt 13"/>
          <p:cNvSpPr>
            <a:spLocks noChangeArrowheads="1" noChangeShapeType="1" noTextEdit="1"/>
          </p:cNvSpPr>
          <p:nvPr/>
        </p:nvSpPr>
        <p:spPr bwMode="auto">
          <a:xfrm>
            <a:off x="5519738" y="3429000"/>
            <a:ext cx="4932362" cy="2808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19218"/>
              </a:avLst>
            </a:prstTxWarp>
          </a:bodyPr>
          <a:lstStyle/>
          <a:p>
            <a:pPr algn="ctr"/>
            <a:r>
              <a:rPr lang="ru-RU" b="1" kern="1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- метод механического</a:t>
            </a:r>
          </a:p>
          <a:p>
            <a:pPr algn="ctr"/>
            <a:r>
              <a:rPr lang="ru-RU" b="1" kern="1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воздействия, производимого руками</a:t>
            </a:r>
          </a:p>
          <a:p>
            <a:pPr algn="ctr"/>
            <a:r>
              <a:rPr lang="ru-RU" b="1" kern="1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поверхностные ткани тела в</a:t>
            </a:r>
          </a:p>
          <a:p>
            <a:pPr algn="ctr"/>
            <a:r>
              <a:rPr lang="ru-RU" b="1" kern="1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 специальных приёмов, улучшающих</a:t>
            </a:r>
          </a:p>
          <a:p>
            <a:pPr algn="ctr"/>
            <a:r>
              <a:rPr lang="ru-RU" b="1" kern="1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функциональное состояние кожных</a:t>
            </a:r>
          </a:p>
          <a:p>
            <a:pPr algn="ctr"/>
            <a:r>
              <a:rPr lang="ru-RU" b="1" kern="1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покровов, нервной и мышечной </a:t>
            </a:r>
          </a:p>
        </p:txBody>
      </p:sp>
      <p:sp>
        <p:nvSpPr>
          <p:cNvPr id="39950" name="WordArt 14"/>
          <p:cNvSpPr>
            <a:spLocks noChangeArrowheads="1" noChangeShapeType="1" noTextEdit="1"/>
          </p:cNvSpPr>
          <p:nvPr/>
        </p:nvSpPr>
        <p:spPr bwMode="auto">
          <a:xfrm>
            <a:off x="5519739" y="6165850"/>
            <a:ext cx="4897437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b="1" kern="1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систем, а через них и других систем организма.</a:t>
            </a:r>
          </a:p>
        </p:txBody>
      </p:sp>
      <p:pic>
        <p:nvPicPr>
          <p:cNvPr id="17414" name="Picture 10" descr="IMG_78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3768726"/>
            <a:ext cx="3311525" cy="2524125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9" descr="IMG_78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949325"/>
            <a:ext cx="3527425" cy="273685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nimBg="1"/>
      <p:bldP spid="39947" grpId="0" animBg="1"/>
      <p:bldP spid="39949" grpId="0" animBg="1"/>
      <p:bldP spid="399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3359150" y="692151"/>
            <a:ext cx="5907088" cy="7921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Дыхательная гимнастика.</a:t>
            </a:r>
          </a:p>
        </p:txBody>
      </p:sp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6888164" y="1844676"/>
            <a:ext cx="3546475" cy="1908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ежедневно </a:t>
            </a:r>
          </a:p>
          <a:p>
            <a:pPr algn="ctr"/>
            <a:r>
              <a:rPr lang="ru-RU" sz="20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всеми педагогами детского </a:t>
            </a:r>
          </a:p>
          <a:p>
            <a:pPr algn="ctr"/>
            <a:r>
              <a:rPr lang="ru-RU" sz="20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сада на всех занятиях. </a:t>
            </a:r>
          </a:p>
          <a:p>
            <a:pPr algn="ctr"/>
            <a:endParaRPr lang="ru-RU" sz="2000" b="1" kern="10"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5232400" y="4724401"/>
            <a:ext cx="3384550" cy="1533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дыхание – </a:t>
            </a:r>
          </a:p>
          <a:p>
            <a:pPr algn="ctr"/>
            <a:r>
              <a:rPr lang="ru-RU" sz="20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залог здоровья. </a:t>
            </a:r>
          </a:p>
        </p:txBody>
      </p:sp>
      <p:pic>
        <p:nvPicPr>
          <p:cNvPr id="40972" name="Picture 12" descr="IMG_78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0530">
            <a:off x="2135189" y="1773238"/>
            <a:ext cx="3671887" cy="295275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7" grpId="0" animBg="1"/>
      <p:bldP spid="409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3648076" y="1"/>
            <a:ext cx="3960813" cy="1439863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Закаливание</a:t>
            </a:r>
          </a:p>
        </p:txBody>
      </p:sp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6888163" y="1844676"/>
            <a:ext cx="3295650" cy="1655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Юное тело своё закалять,</a:t>
            </a:r>
          </a:p>
          <a:p>
            <a:pPr algn="ctr"/>
            <a:r>
              <a:rPr lang="ru-RU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 добиваться высот,</a:t>
            </a:r>
          </a:p>
          <a:p>
            <a:pPr algn="ctr"/>
            <a:r>
              <a:rPr lang="ru-RU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Отвагу и волю в себе воспитать</a:t>
            </a:r>
          </a:p>
          <a:p>
            <a:pPr algn="ctr"/>
            <a:r>
              <a:rPr lang="ru-RU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нам спорт.</a:t>
            </a:r>
          </a:p>
        </p:txBody>
      </p:sp>
      <p:pic>
        <p:nvPicPr>
          <p:cNvPr id="19460" name="Picture 9" descr="IMG_78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814514"/>
            <a:ext cx="3240088" cy="2287587"/>
          </a:xfrm>
          <a:prstGeom prst="rect">
            <a:avLst/>
          </a:prstGeom>
          <a:noFill/>
          <a:ln w="76200" cap="rnd">
            <a:solidFill>
              <a:srgbClr val="00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10" descr="IMG_78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905250"/>
            <a:ext cx="3600450" cy="2808288"/>
          </a:xfrm>
          <a:prstGeom prst="rect">
            <a:avLst/>
          </a:prstGeom>
          <a:noFill/>
          <a:ln w="76200">
            <a:solidFill>
              <a:srgbClr val="9900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2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  <p:bldP spid="430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1"/>
          <p:cNvSpPr>
            <a:spLocks noChangeArrowheads="1"/>
          </p:cNvSpPr>
          <p:nvPr/>
        </p:nvSpPr>
        <p:spPr bwMode="auto">
          <a:xfrm>
            <a:off x="2855913" y="4076701"/>
            <a:ext cx="431800" cy="792163"/>
          </a:xfrm>
          <a:prstGeom prst="rect">
            <a:avLst/>
          </a:prstGeom>
          <a:solidFill>
            <a:srgbClr val="9900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  <a:contourClr>
              <a:srgbClr val="9900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483" name="Rectangle 72"/>
          <p:cNvSpPr>
            <a:spLocks noChangeArrowheads="1"/>
          </p:cNvSpPr>
          <p:nvPr/>
        </p:nvSpPr>
        <p:spPr bwMode="auto">
          <a:xfrm>
            <a:off x="3287713" y="2708275"/>
            <a:ext cx="431800" cy="2160588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  <a:contourClr>
              <a:srgbClr val="FF0066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484" name="Rectangle 73"/>
          <p:cNvSpPr>
            <a:spLocks noChangeArrowheads="1"/>
          </p:cNvSpPr>
          <p:nvPr/>
        </p:nvSpPr>
        <p:spPr bwMode="auto">
          <a:xfrm>
            <a:off x="3719513" y="3789364"/>
            <a:ext cx="431800" cy="1081087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  <a:contourClr>
              <a:srgbClr val="FF66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485" name="Rectangle 74"/>
          <p:cNvSpPr>
            <a:spLocks noChangeArrowheads="1"/>
          </p:cNvSpPr>
          <p:nvPr/>
        </p:nvSpPr>
        <p:spPr bwMode="auto">
          <a:xfrm>
            <a:off x="4151313" y="4292601"/>
            <a:ext cx="431800" cy="576263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6635" name="WordArt 75"/>
          <p:cNvSpPr>
            <a:spLocks noChangeArrowheads="1" noChangeShapeType="1" noTextEdit="1"/>
          </p:cNvSpPr>
          <p:nvPr/>
        </p:nvSpPr>
        <p:spPr bwMode="auto">
          <a:xfrm>
            <a:off x="4008438" y="188913"/>
            <a:ext cx="5473700" cy="10080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Физическое развитие</a:t>
            </a:r>
          </a:p>
        </p:txBody>
      </p:sp>
      <p:sp>
        <p:nvSpPr>
          <p:cNvPr id="66636" name="WordArt 76"/>
          <p:cNvSpPr>
            <a:spLocks noChangeArrowheads="1" noChangeShapeType="1" noTextEdit="1"/>
          </p:cNvSpPr>
          <p:nvPr/>
        </p:nvSpPr>
        <p:spPr bwMode="auto">
          <a:xfrm>
            <a:off x="2927351" y="1484313"/>
            <a:ext cx="12096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2008 г</a:t>
            </a:r>
          </a:p>
        </p:txBody>
      </p:sp>
      <p:sp>
        <p:nvSpPr>
          <p:cNvPr id="66637" name="WordArt 77"/>
          <p:cNvSpPr>
            <a:spLocks noChangeArrowheads="1" noChangeShapeType="1" noTextEdit="1"/>
          </p:cNvSpPr>
          <p:nvPr/>
        </p:nvSpPr>
        <p:spPr bwMode="auto">
          <a:xfrm>
            <a:off x="5808664" y="1557338"/>
            <a:ext cx="12096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2009 г</a:t>
            </a:r>
          </a:p>
        </p:txBody>
      </p:sp>
      <p:sp>
        <p:nvSpPr>
          <p:cNvPr id="66638" name="WordArt 78"/>
          <p:cNvSpPr>
            <a:spLocks noChangeArrowheads="1" noChangeShapeType="1" noTextEdit="1"/>
          </p:cNvSpPr>
          <p:nvPr/>
        </p:nvSpPr>
        <p:spPr bwMode="auto">
          <a:xfrm>
            <a:off x="8401051" y="1484313"/>
            <a:ext cx="12096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2010 г</a:t>
            </a:r>
          </a:p>
        </p:txBody>
      </p:sp>
      <p:sp>
        <p:nvSpPr>
          <p:cNvPr id="20490" name="Rectangle 79"/>
          <p:cNvSpPr>
            <a:spLocks noChangeArrowheads="1"/>
          </p:cNvSpPr>
          <p:nvPr/>
        </p:nvSpPr>
        <p:spPr bwMode="auto">
          <a:xfrm>
            <a:off x="5664200" y="3860801"/>
            <a:ext cx="431800" cy="936625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491" name="Rectangle 80"/>
          <p:cNvSpPr>
            <a:spLocks noChangeArrowheads="1"/>
          </p:cNvSpPr>
          <p:nvPr/>
        </p:nvSpPr>
        <p:spPr bwMode="auto">
          <a:xfrm>
            <a:off x="6096000" y="2852739"/>
            <a:ext cx="431800" cy="1944687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  <a:contourClr>
              <a:srgbClr val="FF0066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492" name="Rectangle 81"/>
          <p:cNvSpPr>
            <a:spLocks noChangeArrowheads="1"/>
          </p:cNvSpPr>
          <p:nvPr/>
        </p:nvSpPr>
        <p:spPr bwMode="auto">
          <a:xfrm>
            <a:off x="6527800" y="4292601"/>
            <a:ext cx="431800" cy="504825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  <a:contourClr>
              <a:srgbClr val="FF66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493" name="Rectangle 82"/>
          <p:cNvSpPr>
            <a:spLocks noChangeArrowheads="1"/>
          </p:cNvSpPr>
          <p:nvPr/>
        </p:nvSpPr>
        <p:spPr bwMode="auto">
          <a:xfrm>
            <a:off x="6959600" y="4149725"/>
            <a:ext cx="431800" cy="6477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0494" name="Rectangle 83"/>
          <p:cNvSpPr>
            <a:spLocks noChangeArrowheads="1"/>
          </p:cNvSpPr>
          <p:nvPr/>
        </p:nvSpPr>
        <p:spPr bwMode="auto">
          <a:xfrm>
            <a:off x="8256588" y="3933826"/>
            <a:ext cx="431800" cy="792163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495" name="Rectangle 84"/>
          <p:cNvSpPr>
            <a:spLocks noChangeArrowheads="1"/>
          </p:cNvSpPr>
          <p:nvPr/>
        </p:nvSpPr>
        <p:spPr bwMode="auto">
          <a:xfrm>
            <a:off x="8688388" y="2924176"/>
            <a:ext cx="431800" cy="1801813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  <a:contourClr>
              <a:srgbClr val="FF0066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496" name="Rectangle 85"/>
          <p:cNvSpPr>
            <a:spLocks noChangeArrowheads="1"/>
          </p:cNvSpPr>
          <p:nvPr/>
        </p:nvSpPr>
        <p:spPr bwMode="auto">
          <a:xfrm>
            <a:off x="9120188" y="4437064"/>
            <a:ext cx="431800" cy="288925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  <a:contourClr>
              <a:srgbClr val="FF66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497" name="Rectangle 86"/>
          <p:cNvSpPr>
            <a:spLocks noChangeArrowheads="1"/>
          </p:cNvSpPr>
          <p:nvPr/>
        </p:nvSpPr>
        <p:spPr bwMode="auto">
          <a:xfrm>
            <a:off x="9551988" y="4076700"/>
            <a:ext cx="431800" cy="649288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0498" name="WordArt 87"/>
          <p:cNvSpPr>
            <a:spLocks noChangeArrowheads="1" noChangeShapeType="1" noTextEdit="1"/>
          </p:cNvSpPr>
          <p:nvPr/>
        </p:nvSpPr>
        <p:spPr bwMode="auto">
          <a:xfrm>
            <a:off x="2855913" y="3500439"/>
            <a:ext cx="360362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6,7%</a:t>
            </a:r>
          </a:p>
        </p:txBody>
      </p:sp>
      <p:sp>
        <p:nvSpPr>
          <p:cNvPr id="20499" name="WordArt 88"/>
          <p:cNvSpPr>
            <a:spLocks noChangeArrowheads="1" noChangeShapeType="1" noTextEdit="1"/>
          </p:cNvSpPr>
          <p:nvPr/>
        </p:nvSpPr>
        <p:spPr bwMode="auto">
          <a:xfrm>
            <a:off x="3432175" y="2133600"/>
            <a:ext cx="43180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84,9%</a:t>
            </a:r>
          </a:p>
        </p:txBody>
      </p:sp>
      <p:sp>
        <p:nvSpPr>
          <p:cNvPr id="20500" name="WordArt 89"/>
          <p:cNvSpPr>
            <a:spLocks noChangeArrowheads="1" noChangeShapeType="1" noTextEdit="1"/>
          </p:cNvSpPr>
          <p:nvPr/>
        </p:nvSpPr>
        <p:spPr bwMode="auto">
          <a:xfrm>
            <a:off x="3935413" y="3141664"/>
            <a:ext cx="360362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2,5%</a:t>
            </a:r>
          </a:p>
        </p:txBody>
      </p:sp>
      <p:sp>
        <p:nvSpPr>
          <p:cNvPr id="20501" name="WordArt 90"/>
          <p:cNvSpPr>
            <a:spLocks noChangeArrowheads="1" noChangeShapeType="1" noTextEdit="1"/>
          </p:cNvSpPr>
          <p:nvPr/>
        </p:nvSpPr>
        <p:spPr bwMode="auto">
          <a:xfrm>
            <a:off x="4367213" y="3644900"/>
            <a:ext cx="360362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5,9%</a:t>
            </a:r>
          </a:p>
        </p:txBody>
      </p:sp>
      <p:sp>
        <p:nvSpPr>
          <p:cNvPr id="20502" name="WordArt 91"/>
          <p:cNvSpPr>
            <a:spLocks noChangeArrowheads="1" noChangeShapeType="1" noTextEdit="1"/>
          </p:cNvSpPr>
          <p:nvPr/>
        </p:nvSpPr>
        <p:spPr bwMode="auto">
          <a:xfrm>
            <a:off x="5664201" y="3213100"/>
            <a:ext cx="360363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6,9%</a:t>
            </a:r>
          </a:p>
        </p:txBody>
      </p:sp>
      <p:sp>
        <p:nvSpPr>
          <p:cNvPr id="20503" name="WordArt 92"/>
          <p:cNvSpPr>
            <a:spLocks noChangeArrowheads="1" noChangeShapeType="1" noTextEdit="1"/>
          </p:cNvSpPr>
          <p:nvPr/>
        </p:nvSpPr>
        <p:spPr bwMode="auto">
          <a:xfrm>
            <a:off x="6383338" y="2276475"/>
            <a:ext cx="360362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84,6%</a:t>
            </a:r>
          </a:p>
        </p:txBody>
      </p:sp>
      <p:sp>
        <p:nvSpPr>
          <p:cNvPr id="20504" name="WordArt 93"/>
          <p:cNvSpPr>
            <a:spLocks noChangeArrowheads="1" noChangeShapeType="1" noTextEdit="1"/>
          </p:cNvSpPr>
          <p:nvPr/>
        </p:nvSpPr>
        <p:spPr bwMode="auto">
          <a:xfrm>
            <a:off x="6743701" y="3789364"/>
            <a:ext cx="360363" cy="35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3,1%</a:t>
            </a:r>
          </a:p>
        </p:txBody>
      </p:sp>
      <p:sp>
        <p:nvSpPr>
          <p:cNvPr id="20505" name="WordArt 94"/>
          <p:cNvSpPr>
            <a:spLocks noChangeArrowheads="1" noChangeShapeType="1" noTextEdit="1"/>
          </p:cNvSpPr>
          <p:nvPr/>
        </p:nvSpPr>
        <p:spPr bwMode="auto">
          <a:xfrm>
            <a:off x="7248526" y="3500439"/>
            <a:ext cx="360363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5,4%</a:t>
            </a:r>
          </a:p>
        </p:txBody>
      </p:sp>
      <p:sp>
        <p:nvSpPr>
          <p:cNvPr id="20506" name="WordArt 95"/>
          <p:cNvSpPr>
            <a:spLocks noChangeArrowheads="1" noChangeShapeType="1" noTextEdit="1"/>
          </p:cNvSpPr>
          <p:nvPr/>
        </p:nvSpPr>
        <p:spPr bwMode="auto">
          <a:xfrm>
            <a:off x="8183564" y="3357564"/>
            <a:ext cx="433387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5,9%</a:t>
            </a:r>
          </a:p>
        </p:txBody>
      </p:sp>
      <p:sp>
        <p:nvSpPr>
          <p:cNvPr id="20507" name="WordArt 96"/>
          <p:cNvSpPr>
            <a:spLocks noChangeArrowheads="1" noChangeShapeType="1" noTextEdit="1"/>
          </p:cNvSpPr>
          <p:nvPr/>
        </p:nvSpPr>
        <p:spPr bwMode="auto">
          <a:xfrm>
            <a:off x="8904288" y="2276475"/>
            <a:ext cx="360362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87,5%</a:t>
            </a:r>
          </a:p>
        </p:txBody>
      </p:sp>
      <p:sp>
        <p:nvSpPr>
          <p:cNvPr id="20508" name="WordArt 97"/>
          <p:cNvSpPr>
            <a:spLocks noChangeArrowheads="1" noChangeShapeType="1" noTextEdit="1"/>
          </p:cNvSpPr>
          <p:nvPr/>
        </p:nvSpPr>
        <p:spPr bwMode="auto">
          <a:xfrm>
            <a:off x="9336088" y="3644900"/>
            <a:ext cx="360362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2,5%</a:t>
            </a:r>
          </a:p>
        </p:txBody>
      </p:sp>
      <p:sp>
        <p:nvSpPr>
          <p:cNvPr id="20509" name="WordArt 98"/>
          <p:cNvSpPr>
            <a:spLocks noChangeArrowheads="1" noChangeShapeType="1" noTextEdit="1"/>
          </p:cNvSpPr>
          <p:nvPr/>
        </p:nvSpPr>
        <p:spPr bwMode="auto">
          <a:xfrm>
            <a:off x="9767888" y="3500439"/>
            <a:ext cx="360362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4,1%</a:t>
            </a:r>
          </a:p>
        </p:txBody>
      </p:sp>
      <p:sp>
        <p:nvSpPr>
          <p:cNvPr id="66659" name="WordArt 99"/>
          <p:cNvSpPr>
            <a:spLocks noChangeArrowheads="1" noChangeShapeType="1" noTextEdit="1"/>
          </p:cNvSpPr>
          <p:nvPr/>
        </p:nvSpPr>
        <p:spPr bwMode="auto">
          <a:xfrm>
            <a:off x="2855914" y="5157788"/>
            <a:ext cx="2447925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1 - низкое</a:t>
            </a:r>
          </a:p>
          <a:p>
            <a:pPr algn="ctr"/>
            <a:r>
              <a:rPr lang="ru-RU" sz="24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2 - среднее</a:t>
            </a:r>
          </a:p>
          <a:p>
            <a:pPr algn="ctr"/>
            <a:r>
              <a:rPr lang="ru-RU" sz="24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3 - высокое</a:t>
            </a:r>
          </a:p>
          <a:p>
            <a:pPr algn="ctr"/>
            <a:r>
              <a:rPr lang="ru-RU" sz="24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4 - атипичное</a:t>
            </a:r>
          </a:p>
        </p:txBody>
      </p:sp>
    </p:spTree>
    <p:extLst>
      <p:ext uri="{BB962C8B-B14F-4D97-AF65-F5344CB8AC3E}">
        <p14:creationId xmlns:p14="http://schemas.microsoft.com/office/powerpoint/2010/main" val="24824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6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6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35" grpId="0" animBg="1"/>
      <p:bldP spid="66636" grpId="0" animBg="1"/>
      <p:bldP spid="66637" grpId="0" animBg="1"/>
      <p:bldP spid="66638" grpId="0" animBg="1"/>
      <p:bldP spid="666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-171450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>
                <a:solidFill>
                  <a:srgbClr val="FF0066"/>
                </a:solidFill>
              </a:rPr>
              <a:t>Заключение.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412876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/>
              <a:t>  </a:t>
            </a:r>
            <a:r>
              <a:rPr lang="ru-RU" altLang="ru-RU" sz="2400" b="1" i="1"/>
              <a:t>“Здоровый ребенок дошкольного возраста - это жизнерадостный, активный, любознательный, устойчивый к неблагоприятным внешне - средовым факторам, выносливый и сильный, с высоким уровнем физического и умственного развития”.</a:t>
            </a:r>
            <a:r>
              <a:rPr lang="ru-RU" altLang="ru-RU" sz="2400"/>
              <a:t> 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2400" b="1"/>
              <a:t>Ю. Ф. Змановский.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/>
              <a:t>   </a:t>
            </a:r>
            <a:endParaRPr lang="ru-RU" altLang="ru-RU" sz="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/>
              <a:t>    </a:t>
            </a:r>
            <a:r>
              <a:rPr lang="ru-RU" altLang="ru-RU" sz="2400">
                <a:solidFill>
                  <a:srgbClr val="FF0066"/>
                </a:solidFill>
              </a:rPr>
              <a:t>Взяв это за идеал, к которому необходимо стремиться, педагогический коллектив нашего детского сада поставил задачу позаботиться о здоровье детей, обеспечить физическое, психическое и социальное благополучие.</a:t>
            </a:r>
          </a:p>
        </p:txBody>
      </p:sp>
    </p:spTree>
    <p:extLst>
      <p:ext uri="{BB962C8B-B14F-4D97-AF65-F5344CB8AC3E}">
        <p14:creationId xmlns:p14="http://schemas.microsoft.com/office/powerpoint/2010/main" val="877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48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Rectangle 9"/>
          <p:cNvSpPr>
            <a:spLocks noGrp="1" noChangeArrowheads="1"/>
          </p:cNvSpPr>
          <p:nvPr>
            <p:ph idx="1"/>
          </p:nvPr>
        </p:nvSpPr>
        <p:spPr>
          <a:xfrm>
            <a:off x="1919288" y="1412876"/>
            <a:ext cx="8229600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/>
              <a:t>        </a:t>
            </a:r>
            <a:r>
              <a:rPr lang="ru-RU" altLang="ru-RU" sz="2400" b="1"/>
              <a:t>Модернизация осуществляется прежде всего для наших детей. Нам не должно быть стыдно за то, какую страну мы передадим нашим детям и внукам, но не менее важно, в каких руках будет находиться судьба России. 26 миллионов детей и подростков, живущих в нашей стране, они должны полноценно развиваться, расти здоровыми и счастливыми, стать и достойными это задача номер один для всех нас».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b="1"/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/>
              <a:t>    Из послания президента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/>
              <a:t>    Российской Федерации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/>
              <a:t>    Д. Медведева.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/>
              <a:t>        30 ноября 2010 г. 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782889" y="188914"/>
            <a:ext cx="74882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/>
              <a:t>«Воспитание будущих поколений самым тесным образом связано с модернизацией системы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9849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5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 build="p"/>
      <p:bldP spid="655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4008438" y="260351"/>
            <a:ext cx="4032250" cy="10080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Цели и задачи</a:t>
            </a:r>
          </a:p>
        </p:txBody>
      </p:sp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3143250" y="1412875"/>
            <a:ext cx="63373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2400" b="1" kern="1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физкультурно-оздоровительных</a:t>
            </a:r>
          </a:p>
          <a:p>
            <a:pPr algn="ctr"/>
            <a:r>
              <a:rPr lang="ru-RU" sz="2400" b="1" kern="1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в детском саду:</a:t>
            </a:r>
          </a:p>
        </p:txBody>
      </p:sp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3090863" y="2781300"/>
            <a:ext cx="7181850" cy="3240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интереса и ценностного отношения к занятиям</a:t>
            </a:r>
          </a:p>
          <a:p>
            <a:pPr algn="ctr"/>
            <a:r>
              <a:rPr lang="ru-RU" sz="1600" b="1" kern="1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культурой, гармоническое физическое развитие </a:t>
            </a:r>
          </a:p>
          <a:p>
            <a:pPr algn="ctr"/>
            <a:r>
              <a:rPr lang="ru-RU" sz="1600" b="1" kern="1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решение следующих задач:</a:t>
            </a:r>
          </a:p>
        </p:txBody>
      </p:sp>
    </p:spTree>
    <p:extLst>
      <p:ext uri="{BB962C8B-B14F-4D97-AF65-F5344CB8AC3E}">
        <p14:creationId xmlns:p14="http://schemas.microsoft.com/office/powerpoint/2010/main" val="32108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>
                <a:solidFill>
                  <a:srgbClr val="FF0066"/>
                </a:solidFill>
              </a:rPr>
              <a:t>развитие физических качеств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>
                <a:solidFill>
                  <a:srgbClr val="FF0066"/>
                </a:solidFill>
              </a:rPr>
              <a:t>накопление и обогащение двигательного опыта детей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>
                <a:solidFill>
                  <a:srgbClr val="FF0066"/>
                </a:solidFill>
              </a:rPr>
              <a:t>формирование у воспитанников потребности в двигательной активности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>
                <a:solidFill>
                  <a:srgbClr val="FF0066"/>
                </a:solidFill>
              </a:rPr>
              <a:t>сохранение и укрепление физического и психического здоровья детей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>
                <a:solidFill>
                  <a:srgbClr val="FF0066"/>
                </a:solidFill>
              </a:rPr>
              <a:t>формирование начальных представлений о здоровом образе жизни</a:t>
            </a: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719513" y="1"/>
            <a:ext cx="4464050" cy="1484313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3080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91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3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150"/>
                            </p:stCondLst>
                            <p:childTnLst>
                              <p:par>
                                <p:cTn id="4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6914" y="103189"/>
            <a:ext cx="8243887" cy="949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>
                <a:solidFill>
                  <a:srgbClr val="660066"/>
                </a:solidFill>
              </a:rPr>
              <a:t>Формы физкультурно-оздоровительной работы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432176" y="1196975"/>
            <a:ext cx="6778625" cy="51117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9900CC"/>
                </a:solidFill>
              </a:rPr>
              <a:t>Физкультурные занятия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9900CC"/>
                </a:solidFill>
              </a:rPr>
              <a:t>Музыкальная ритмика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9900CC"/>
                </a:solidFill>
              </a:rPr>
              <a:t>Утренняя гимнастика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9900CC"/>
                </a:solidFill>
              </a:rPr>
              <a:t>Физкультминутки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9900CC"/>
                </a:solidFill>
              </a:rPr>
              <a:t>Гимнастика после сна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9900CC"/>
                </a:solidFill>
              </a:rPr>
              <a:t>Подвижные игры и физические упражнения на воздухе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9900CC"/>
                </a:solidFill>
              </a:rPr>
              <a:t>Дополнительные занятия по профилактике плоскостопия и нарушения осанки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9900CC"/>
                </a:solidFill>
              </a:rPr>
              <a:t>Физкультурные досуги, праздники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9900CC"/>
                </a:solidFill>
              </a:rPr>
              <a:t>День здоровья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9900CC"/>
                </a:solidFill>
              </a:rPr>
              <a:t>Неделя здоровья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9900CC"/>
                </a:solidFill>
              </a:rPr>
              <a:t>Спортивные кружки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9900CC"/>
                </a:solidFill>
              </a:rPr>
              <a:t>Массаж (точечный, кистей рук, ушных раковин)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9900CC"/>
                </a:solidFill>
              </a:rPr>
              <a:t>Дыхательная гимнастика, носовая гимнастика, зрительная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9900CC"/>
                </a:solidFill>
              </a:rPr>
              <a:t>Закаливание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330326" y="1904999"/>
            <a:ext cx="7759245" cy="235131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dirty="0" smtClean="0"/>
              <a:t>   </a:t>
            </a:r>
            <a:r>
              <a:rPr lang="ru-RU" altLang="ru-RU" sz="2400" b="1" dirty="0">
                <a:solidFill>
                  <a:srgbClr val="9900CC"/>
                </a:solidFill>
              </a:rPr>
              <a:t>Чтоб успешно развиваться</a:t>
            </a:r>
          </a:p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rgbClr val="9900CC"/>
                </a:solidFill>
              </a:rPr>
              <a:t>Нужно спортом заниматься.</a:t>
            </a:r>
          </a:p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rgbClr val="9900CC"/>
                </a:solidFill>
              </a:rPr>
              <a:t>От занятий физкультурой</a:t>
            </a:r>
          </a:p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rgbClr val="9900CC"/>
                </a:solidFill>
              </a:rPr>
              <a:t>Будет стройная фигура.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1992313" y="692151"/>
            <a:ext cx="4248150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Физкультурные занятия.</a:t>
            </a:r>
          </a:p>
        </p:txBody>
      </p:sp>
      <p:pic>
        <p:nvPicPr>
          <p:cNvPr id="8196" name="Picture 14" descr="IMG_78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3829051"/>
            <a:ext cx="3013075" cy="2303463"/>
          </a:xfrm>
          <a:prstGeom prst="rect">
            <a:avLst/>
          </a:prstGeom>
          <a:noFill/>
          <a:ln w="76200">
            <a:pattFill prst="sphere">
              <a:fgClr>
                <a:srgbClr val="00008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3287714" y="549276"/>
            <a:ext cx="6048375" cy="7921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Утренняя гимнастика</a:t>
            </a:r>
          </a:p>
        </p:txBody>
      </p:sp>
      <p:sp>
        <p:nvSpPr>
          <p:cNvPr id="25617" name="WordArt 17"/>
          <p:cNvSpPr>
            <a:spLocks noChangeArrowheads="1" noChangeShapeType="1" noTextEdit="1"/>
          </p:cNvSpPr>
          <p:nvPr/>
        </p:nvSpPr>
        <p:spPr bwMode="auto">
          <a:xfrm>
            <a:off x="5880100" y="4508501"/>
            <a:ext cx="4535488" cy="1922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здоровым быть сполна </a:t>
            </a:r>
          </a:p>
          <a:p>
            <a:pPr algn="ctr"/>
            <a:r>
              <a:rPr lang="ru-RU" sz="1600" b="1" kern="1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 всем нужна.</a:t>
            </a:r>
          </a:p>
          <a:p>
            <a:pPr algn="ctr"/>
            <a:r>
              <a:rPr lang="ru-RU" sz="1600" b="1" kern="1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по порядку - </a:t>
            </a:r>
          </a:p>
          <a:p>
            <a:pPr algn="ctr"/>
            <a:r>
              <a:rPr lang="ru-RU" sz="1600" b="1" kern="1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Утром сделаем зарядку!</a:t>
            </a:r>
          </a:p>
        </p:txBody>
      </p:sp>
      <p:pic>
        <p:nvPicPr>
          <p:cNvPr id="9220" name="Picture 20" descr="IMG_78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6" y="1592263"/>
            <a:ext cx="3527425" cy="2665412"/>
          </a:xfrm>
          <a:prstGeom prst="rect">
            <a:avLst/>
          </a:prstGeom>
          <a:noFill/>
          <a:ln w="76200">
            <a:solidFill>
              <a:srgbClr val="80008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5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  <p:bldP spid="256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2927351" y="549275"/>
            <a:ext cx="6048375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Физкультминутки</a:t>
            </a:r>
          </a:p>
        </p:txBody>
      </p:sp>
      <p:sp>
        <p:nvSpPr>
          <p:cNvPr id="10243" name="WordArt 12"/>
          <p:cNvSpPr>
            <a:spLocks noChangeArrowheads="1" noChangeShapeType="1" noTextEdit="1"/>
          </p:cNvSpPr>
          <p:nvPr/>
        </p:nvSpPr>
        <p:spPr bwMode="auto">
          <a:xfrm>
            <a:off x="-23079075" y="2133601"/>
            <a:ext cx="4362450" cy="2066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минутки широко</a:t>
            </a:r>
          </a:p>
          <a:p>
            <a:pPr algn="ctr"/>
            <a:r>
              <a:rPr lang="ru-RU" sz="20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на </a:t>
            </a:r>
          </a:p>
          <a:p>
            <a:pPr algn="ctr"/>
            <a:r>
              <a:rPr lang="ru-RU" sz="20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воспитатели. Ведь ребёнок </a:t>
            </a:r>
          </a:p>
          <a:p>
            <a:pPr algn="ctr"/>
            <a:r>
              <a:rPr lang="ru-RU" sz="20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 на занятиях </a:t>
            </a:r>
          </a:p>
          <a:p>
            <a:pPr algn="ctr"/>
            <a:r>
              <a:rPr lang="ru-RU" sz="20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устаёт гораздо быстрее, чем </a:t>
            </a:r>
          </a:p>
          <a:p>
            <a:pPr algn="ctr"/>
            <a:r>
              <a:rPr lang="ru-RU" sz="20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школьик. Поэтому необжодимо</a:t>
            </a:r>
          </a:p>
          <a:p>
            <a:pPr algn="ctr"/>
            <a:r>
              <a:rPr lang="ru-RU" sz="20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постоянноменять</a:t>
            </a:r>
          </a:p>
        </p:txBody>
      </p:sp>
      <p:sp>
        <p:nvSpPr>
          <p:cNvPr id="27661" name="WordArt 13"/>
          <p:cNvSpPr>
            <a:spLocks noChangeArrowheads="1" noChangeShapeType="1" noTextEdit="1"/>
          </p:cNvSpPr>
          <p:nvPr/>
        </p:nvSpPr>
        <p:spPr bwMode="auto">
          <a:xfrm>
            <a:off x="1991544" y="2420888"/>
            <a:ext cx="8424936" cy="28803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8240"/>
              </a:avLst>
            </a:prstTxWarp>
          </a:bodyPr>
          <a:lstStyle/>
          <a:p>
            <a:pPr algn="ctr">
              <a:defRPr/>
            </a:pPr>
            <a:r>
              <a:rPr lang="ru-RU" sz="2000" kern="10" dirty="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минутки широко</a:t>
            </a:r>
          </a:p>
          <a:p>
            <a:pPr algn="ctr">
              <a:defRPr/>
            </a:pPr>
            <a:r>
              <a:rPr lang="ru-RU" sz="2000" kern="10" dirty="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на занятиях</a:t>
            </a:r>
          </a:p>
          <a:p>
            <a:pPr algn="ctr">
              <a:defRPr/>
            </a:pPr>
            <a:r>
              <a:rPr lang="ru-RU" sz="2000" kern="10" dirty="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воспитатели. Ведь ребёнок</a:t>
            </a:r>
          </a:p>
          <a:p>
            <a:pPr algn="ctr">
              <a:defRPr/>
            </a:pPr>
            <a:r>
              <a:rPr lang="ru-RU" sz="2000" kern="10" dirty="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 на занятиях</a:t>
            </a:r>
          </a:p>
          <a:p>
            <a:pPr algn="ctr">
              <a:defRPr/>
            </a:pPr>
            <a:r>
              <a:rPr lang="ru-RU" sz="2000" kern="10" dirty="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устаёт гораздо быстрее, чем</a:t>
            </a:r>
          </a:p>
          <a:p>
            <a:pPr algn="ctr">
              <a:defRPr/>
            </a:pPr>
            <a:r>
              <a:rPr lang="ru-RU" sz="2000" kern="10" dirty="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школьник. Поэтому необходимо</a:t>
            </a:r>
          </a:p>
          <a:p>
            <a:pPr algn="ctr">
              <a:defRPr/>
            </a:pPr>
            <a:r>
              <a:rPr lang="ru-RU" sz="2000" kern="10" dirty="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менять физкультминутки</a:t>
            </a:r>
            <a:r>
              <a:rPr lang="ru-RU" sz="2000" b="1" kern="10" dirty="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3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3935413" y="188913"/>
            <a:ext cx="4648200" cy="122396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Гимнастика после сна</a:t>
            </a: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1847851" y="1628776"/>
            <a:ext cx="2879725" cy="158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2400" b="1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Распахнуто окошко</a:t>
            </a:r>
          </a:p>
          <a:p>
            <a:pPr algn="ctr"/>
            <a:r>
              <a:rPr lang="ru-RU" sz="2400" b="1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холод не почём,</a:t>
            </a:r>
          </a:p>
          <a:p>
            <a:pPr algn="ctr"/>
            <a:r>
              <a:rPr lang="ru-RU" sz="2400" b="1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Походим мы немножко</a:t>
            </a:r>
          </a:p>
          <a:p>
            <a:pPr algn="ctr"/>
            <a:r>
              <a:rPr lang="ru-RU" sz="2400" b="1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сон с себя стряхнём,</a:t>
            </a:r>
          </a:p>
        </p:txBody>
      </p:sp>
      <p:sp>
        <p:nvSpPr>
          <p:cNvPr id="55304" name="WordArt 8"/>
          <p:cNvSpPr>
            <a:spLocks noChangeArrowheads="1" noChangeShapeType="1" noTextEdit="1"/>
          </p:cNvSpPr>
          <p:nvPr/>
        </p:nvSpPr>
        <p:spPr bwMode="auto">
          <a:xfrm>
            <a:off x="7104063" y="4868863"/>
            <a:ext cx="32385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2000" b="1" kern="10">
                <a:solidFill>
                  <a:srgbClr val="CC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чтоб совсем проснуться,</a:t>
            </a:r>
          </a:p>
          <a:p>
            <a:pPr algn="ctr"/>
            <a:r>
              <a:rPr lang="ru-RU" sz="2000" b="1" kern="10">
                <a:solidFill>
                  <a:srgbClr val="CC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нужно потянуться,</a:t>
            </a:r>
          </a:p>
          <a:p>
            <a:pPr algn="ctr"/>
            <a:r>
              <a:rPr lang="ru-RU" sz="2000" b="1" kern="10">
                <a:solidFill>
                  <a:srgbClr val="CC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Начинай, не спеши</a:t>
            </a:r>
          </a:p>
          <a:p>
            <a:pPr algn="ctr"/>
            <a:r>
              <a:rPr lang="ru-RU" sz="2000" b="1" kern="10">
                <a:solidFill>
                  <a:srgbClr val="CC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нос ровней дыши!</a:t>
            </a:r>
          </a:p>
        </p:txBody>
      </p:sp>
      <p:pic>
        <p:nvPicPr>
          <p:cNvPr id="55307" name="Picture 11" descr="IMG_8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700214"/>
            <a:ext cx="2663825" cy="2232025"/>
          </a:xfrm>
          <a:prstGeom prst="rect">
            <a:avLst/>
          </a:prstGeom>
          <a:noFill/>
          <a:ln w="762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8" name="Picture 12" descr="IMG_83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3789363"/>
            <a:ext cx="2952750" cy="2159000"/>
          </a:xfrm>
          <a:prstGeom prst="rect">
            <a:avLst/>
          </a:prstGeom>
          <a:noFill/>
          <a:ln w="76200">
            <a:solidFill>
              <a:srgbClr val="FFCC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009696"/>
      </p:ext>
    </p:extLst>
  </p:cSld>
  <p:clrMapOvr>
    <a:masterClrMapping/>
  </p:clrMapOvr>
  <p:transition spd="med" advClick="0" advTm="12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2" grpId="0" animBg="1"/>
      <p:bldP spid="55304" grpId="0" animBg="1"/>
    </p:bldLst>
  </p:timing>
</p:sld>
</file>

<file path=ppt/theme/theme1.xml><?xml version="1.0" encoding="utf-8"?>
<a:theme xmlns:a="http://schemas.openxmlformats.org/drawingml/2006/main" name="Базис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753</Words>
  <Application>Microsoft Office PowerPoint</Application>
  <PresentationFormat>Широкоэкранный</PresentationFormat>
  <Paragraphs>174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Berlin Sans FB Demi</vt:lpstr>
      <vt:lpstr>Corbel</vt:lpstr>
      <vt:lpstr>Eras Demi ITC</vt:lpstr>
      <vt:lpstr>Impact</vt:lpstr>
      <vt:lpstr>Times New Roman</vt:lpstr>
      <vt:lpstr>Verdana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физкультурно-оздоровительной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igor</cp:lastModifiedBy>
  <cp:revision>2</cp:revision>
  <dcterms:created xsi:type="dcterms:W3CDTF">2016-03-30T14:23:19Z</dcterms:created>
  <dcterms:modified xsi:type="dcterms:W3CDTF">2016-03-30T14:29:47Z</dcterms:modified>
</cp:coreProperties>
</file>