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6" r:id="rId2"/>
    <p:sldId id="263" r:id="rId3"/>
    <p:sldId id="259" r:id="rId4"/>
    <p:sldId id="269" r:id="rId5"/>
    <p:sldId id="278" r:id="rId6"/>
    <p:sldId id="279" r:id="rId7"/>
    <p:sldId id="262" r:id="rId8"/>
    <p:sldId id="284" r:id="rId9"/>
    <p:sldId id="270" r:id="rId10"/>
    <p:sldId id="271" r:id="rId11"/>
    <p:sldId id="272" r:id="rId12"/>
    <p:sldId id="273" r:id="rId13"/>
    <p:sldId id="280" r:id="rId14"/>
    <p:sldId id="281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94152-4D15-48B1-B97F-B717033E20E6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D8A8D-2FDA-4EE5-8190-08D585348B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D8A8D-2FDA-4EE5-8190-08D585348B7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110D-6CBC-403E-AEB4-2004B4E44EE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72A909B-BBEF-430F-966A-87AC261A4520}" type="datetime1">
              <a:rPr lang="ru-RU"/>
              <a:pPr>
                <a:defRPr/>
              </a:pPr>
              <a:t>21.03.2016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B7E67F-D401-4402-BE7C-B68F7BF621A3}" type="slidenum">
              <a:rPr lang="ru-RU"/>
              <a:pPr>
                <a:defRPr/>
              </a:pPr>
              <a:t>1</a:t>
            </a:fld>
            <a:endParaRPr lang="ru-RU"/>
          </a:p>
        </p:txBody>
      </p:sp>
      <p:pic>
        <p:nvPicPr>
          <p:cNvPr id="3077" name="Picture 4" descr="C:\Documents and Settings\User\Рабочий стол\Фото зима\4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714374"/>
            <a:ext cx="2771775" cy="2562225"/>
          </a:xfrm>
          <a:noFill/>
        </p:spPr>
      </p:pic>
      <p:pic>
        <p:nvPicPr>
          <p:cNvPr id="3079" name="Picture 2" descr="C:\Documents and Settings\User\Рабочий стол\Фото зима\3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3657600"/>
            <a:ext cx="28575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Выноска-облако 9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414338"/>
            <a:ext cx="6303963" cy="2938462"/>
          </a:xfrm>
          <a:prstGeom prst="rect">
            <a:avLst/>
          </a:prstGeom>
          <a:noFill/>
        </p:spPr>
      </p:pic>
      <p:pic>
        <p:nvPicPr>
          <p:cNvPr id="12" name="Выноска-облако 11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3733800"/>
            <a:ext cx="5465763" cy="28622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539750" y="6092825"/>
            <a:ext cx="6048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428860" y="428604"/>
            <a:ext cx="425116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2357430"/>
            <a:ext cx="408163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УСЛОВИЕ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06151" y="4071942"/>
            <a:ext cx="5510612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6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ТРЕБОВАНИЕ</a:t>
            </a:r>
            <a:endParaRPr lang="ru-RU" sz="6000" b="1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1500174"/>
            <a:ext cx="7461466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 реки растут 4 осины </a:t>
            </a:r>
          </a:p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3 липы. Сколько всего </a:t>
            </a:r>
          </a:p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берёз растёт у реки?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428604"/>
            <a:ext cx="425116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80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1828800"/>
            <a:ext cx="408163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УСЛОВИЕ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4600" y="4343400"/>
            <a:ext cx="4724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ТРЕБОВАНИЕ</a:t>
            </a:r>
            <a:endParaRPr lang="ru-RU" sz="4800" b="1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4572000" y="2819401"/>
            <a:ext cx="0" cy="16763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676400" y="3429000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(Требование должно быть связано с условием).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9774" y="762000"/>
            <a:ext cx="77867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Сколько грибов собрали </a:t>
            </a:r>
            <a:r>
              <a:rPr lang="ru-RU" sz="5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26" name="Picture 2" descr="F:\11 марта\048674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438399"/>
            <a:ext cx="6324600" cy="4010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1500174"/>
            <a:ext cx="7461466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 реки растут 4 осины </a:t>
            </a:r>
          </a:p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3 липы. Сколько всего </a:t>
            </a:r>
          </a:p>
          <a:p>
            <a:pPr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берёз растёт у реки?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7200" b="1" i="1" dirty="0" smtClean="0">
                <a:solidFill>
                  <a:srgbClr val="FF0000"/>
                </a:solidFill>
                <a:latin typeface="Comic Sans MS" pitchFamily="66" charset="0"/>
              </a:rPr>
              <a:t>Спасибо </a:t>
            </a:r>
          </a:p>
          <a:p>
            <a:pPr algn="ctr">
              <a:buNone/>
            </a:pPr>
            <a:r>
              <a:rPr lang="ru-RU" sz="7200" b="1" i="1" dirty="0" smtClean="0">
                <a:solidFill>
                  <a:srgbClr val="FF0000"/>
                </a:solidFill>
                <a:latin typeface="Comic Sans MS" pitchFamily="66" charset="0"/>
              </a:rPr>
              <a:t>за</a:t>
            </a:r>
          </a:p>
          <a:p>
            <a:pPr algn="ctr">
              <a:buNone/>
            </a:pPr>
            <a:r>
              <a:rPr lang="ru-RU" sz="7200" b="1" i="1" dirty="0" smtClean="0">
                <a:solidFill>
                  <a:srgbClr val="FF0000"/>
                </a:solidFill>
                <a:latin typeface="Comic Sans MS" pitchFamily="66" charset="0"/>
              </a:rPr>
              <a:t>работу на уроке!</a:t>
            </a:r>
            <a:endParaRPr lang="ru-RU" sz="7200" b="1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Picture 4" descr="C:\Documents and Settings\User\Рабочий стол\Фото зима\4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3000" y="0"/>
            <a:ext cx="66294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Мы умные, мы дружные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Мы - внимательные,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мы - старательные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Мы в первом классе учимся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FF0000"/>
                </a:solidFill>
              </a:rPr>
              <a:t>Всё у нас получится!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0000"/>
                </a:solidFill>
                <a:latin typeface="Comic Sans MS" pitchFamily="66" charset="0"/>
              </a:rPr>
              <a:t>Задача</a:t>
            </a:r>
            <a:endParaRPr lang="ru-RU" sz="8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05730"/>
            <a:ext cx="8763000" cy="522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Тема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«Задача </a:t>
            </a:r>
          </a:p>
          <a:p>
            <a:pPr algn="ctr">
              <a:buNone/>
            </a:pPr>
            <a:r>
              <a:rPr lang="ru-RU" sz="7200" dirty="0" smtClean="0">
                <a:latin typeface="Comic Sans MS" pitchFamily="66" charset="0"/>
              </a:rPr>
              <a:t>и её </a:t>
            </a:r>
          </a:p>
          <a:p>
            <a:pPr algn="ctr">
              <a:buNone/>
            </a:pPr>
            <a:r>
              <a:rPr lang="ru-RU" sz="7200" u="sng" dirty="0" smtClean="0">
                <a:latin typeface="Comic Sans MS" pitchFamily="66" charset="0"/>
              </a:rPr>
              <a:t>составные части»</a:t>
            </a:r>
            <a:endParaRPr lang="ru-RU" sz="7200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rot="10800000" flipV="1">
            <a:off x="575102" y="386408"/>
            <a:ext cx="3913959" cy="1090471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загадки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602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200" b="1" i="1" dirty="0" smtClean="0"/>
              <a:t>2. Два конца, два кольца, а посерединке – гвоздик. Что это?</a:t>
            </a:r>
          </a:p>
          <a:p>
            <a:pPr>
              <a:buNone/>
            </a:pPr>
            <a:endParaRPr lang="ru-RU" sz="3200" b="1" dirty="0" smtClean="0"/>
          </a:p>
          <a:p>
            <a:pPr>
              <a:buNone/>
            </a:pPr>
            <a:r>
              <a:rPr lang="ru-RU" sz="3200" b="1" i="1" dirty="0" smtClean="0"/>
              <a:t>4. Я длинный и зелёный, вкусен я солёный, вкусен и сырой. Кто же я такой?</a:t>
            </a:r>
            <a:endParaRPr lang="ru-RU" sz="3200" b="1" dirty="0" smtClean="0"/>
          </a:p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>
          <a:xfrm>
            <a:off x="4645025" y="381001"/>
            <a:ext cx="4041775" cy="10668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задачи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645025" y="1447800"/>
            <a:ext cx="4041775" cy="4678363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ru-RU" sz="3500" b="1" dirty="0" smtClean="0"/>
              <a:t>В</a:t>
            </a:r>
            <a:r>
              <a:rPr lang="ru-RU" sz="3500" b="1" i="1" dirty="0" smtClean="0"/>
              <a:t> саду росло 12 яблонь и 3 груши. Сколько всего деревьев росло в саду?</a:t>
            </a:r>
          </a:p>
          <a:p>
            <a:pPr marL="457200" indent="-457200">
              <a:buAutoNum type="arabicPeriod"/>
            </a:pPr>
            <a:endParaRPr lang="ru-RU" sz="3500" b="1" i="1" dirty="0" smtClean="0"/>
          </a:p>
          <a:p>
            <a:pPr marL="457200" indent="-457200">
              <a:buNone/>
            </a:pPr>
            <a:r>
              <a:rPr lang="ru-RU" sz="3500" b="1" i="1" dirty="0" smtClean="0"/>
              <a:t>3.   На поляне росло 9 грибов. Белка унесла 4 гриба. Сколько грибов осталось на поляне?</a:t>
            </a:r>
            <a:endParaRPr lang="ru-RU" sz="3500" b="1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706562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ru-RU" sz="3600" b="1" i="1" dirty="0" smtClean="0">
                <a:solidFill>
                  <a:srgbClr val="FF0000"/>
                </a:solidFill>
                <a:latin typeface="Comic Sans MS" pitchFamily="66" charset="0"/>
              </a:rPr>
              <a:t>Задача</a:t>
            </a:r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3600" b="1" dirty="0" smtClean="0">
                <a:latin typeface="Comic Sans MS" pitchFamily="66" charset="0"/>
              </a:rPr>
              <a:t>– математическое высказывание, которое состоит из двух частей.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i="1" u="sng" dirty="0" smtClean="0">
              <a:solidFill>
                <a:srgbClr val="00206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400" b="1" i="1" dirty="0" smtClean="0"/>
              <a:t>Условие</a:t>
            </a:r>
            <a:r>
              <a:rPr lang="ru-RU" sz="4400" i="1" dirty="0" smtClean="0"/>
              <a:t> – это часть задачи, из которого мы узнаём данные  и что они обозначают.</a:t>
            </a:r>
            <a:endParaRPr lang="ru-RU" sz="4400" dirty="0" smtClean="0"/>
          </a:p>
          <a:p>
            <a:pPr algn="ctr"/>
            <a:r>
              <a:rPr lang="ru-RU" sz="4400" i="1" dirty="0" smtClean="0"/>
              <a:t> </a:t>
            </a:r>
            <a:r>
              <a:rPr lang="ru-RU" sz="4400" b="1" i="1" dirty="0" smtClean="0"/>
              <a:t>Требование</a:t>
            </a:r>
            <a:r>
              <a:rPr lang="ru-RU" sz="4400" i="1" dirty="0" smtClean="0"/>
              <a:t> - это часть задачи, которая  указывает, что требуется найти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Соедини стрелками</a:t>
            </a:r>
          </a:p>
        </p:txBody>
      </p:sp>
      <p:graphicFrame>
        <p:nvGraphicFramePr>
          <p:cNvPr id="39975" name="Group 39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78507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автобусе ехало 5 человек. На остановке зашли ещё 2 человека.</a:t>
                      </a: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Ответ</a:t>
                      </a: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+ 2 = 9 (чел.)</a:t>
                      </a: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Условие</a:t>
                      </a: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Ответ: 9 человек</a:t>
                      </a: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Решение</a:t>
                      </a: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Сколько человек стало в автобусе?</a:t>
                      </a:r>
                    </a:p>
                  </a:txBody>
                  <a:tcPr marL="144000" marR="144000" marT="144000" marB="144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Требование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44000" marR="144000" marT="144000" marB="144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Line 40"/>
          <p:cNvSpPr>
            <a:spLocks noChangeShapeType="1"/>
          </p:cNvSpPr>
          <p:nvPr/>
        </p:nvSpPr>
        <p:spPr bwMode="auto">
          <a:xfrm>
            <a:off x="4724400" y="5791200"/>
            <a:ext cx="18288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>
            <a:off x="4343400" y="2362200"/>
            <a:ext cx="2514600" cy="12192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>
            <a:off x="3200400" y="3581400"/>
            <a:ext cx="3352800" cy="9144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505200" y="2209800"/>
            <a:ext cx="3429000" cy="25146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6" grpId="0" animBg="1"/>
      <p:bldP spid="39977" grpId="0" animBg="1"/>
      <p:bldP spid="399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12 – 8 = 4 (</a:t>
            </a:r>
            <a:r>
              <a:rPr lang="ru-RU" sz="5400" b="1" dirty="0" err="1" smtClean="0"/>
              <a:t>стр</a:t>
            </a:r>
            <a:r>
              <a:rPr lang="ru-RU" sz="5400" b="1" dirty="0" smtClean="0"/>
              <a:t>) </a:t>
            </a:r>
          </a:p>
          <a:p>
            <a:endParaRPr lang="ru-RU" sz="5400" b="1" dirty="0" smtClean="0"/>
          </a:p>
          <a:p>
            <a:r>
              <a:rPr lang="ru-RU" sz="5400" b="1" dirty="0" smtClean="0"/>
              <a:t>8 + 4 = 12 (</a:t>
            </a:r>
            <a:r>
              <a:rPr lang="ru-RU" sz="5400" b="1" dirty="0" err="1" smtClean="0"/>
              <a:t>стр</a:t>
            </a:r>
            <a:r>
              <a:rPr lang="ru-RU" sz="5400" b="1" dirty="0" smtClean="0"/>
              <a:t>)</a:t>
            </a:r>
          </a:p>
          <a:p>
            <a:endParaRPr lang="ru-RU" sz="5400" b="1" dirty="0" smtClean="0"/>
          </a:p>
          <a:p>
            <a:r>
              <a:rPr lang="ru-RU" sz="5400" b="1" dirty="0" smtClean="0"/>
              <a:t>8 + 4 = 12 (роз)</a:t>
            </a:r>
            <a:endParaRPr lang="ru-RU" sz="5400" b="1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553200" y="4495800"/>
            <a:ext cx="8382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latin typeface="Calibri" pitchFamily="34" charset="0"/>
                <a:cs typeface="Arial" pitchFamily="34" charset="0"/>
              </a:rPr>
              <a:t>3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53200" y="685801"/>
            <a:ext cx="9144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553200" y="2514601"/>
            <a:ext cx="838200" cy="9143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9774" y="762000"/>
            <a:ext cx="778674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Сколько грибов собрали </a:t>
            </a:r>
            <a:r>
              <a:rPr lang="ru-RU" sz="5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sz="54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1026" name="Picture 2" descr="F:\11 марта\048674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438399"/>
            <a:ext cx="6324600" cy="40100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278</Words>
  <Application>Microsoft Office PowerPoint</Application>
  <PresentationFormat>Экран (4:3)</PresentationFormat>
  <Paragraphs>59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Слайд 1</vt:lpstr>
      <vt:lpstr>Слайд 2</vt:lpstr>
      <vt:lpstr>Задача</vt:lpstr>
      <vt:lpstr>Тема исследования</vt:lpstr>
      <vt:lpstr>Слайд 5</vt:lpstr>
      <vt:lpstr>Задача – математическое высказывание, которое состоит из двух частей. </vt:lpstr>
      <vt:lpstr>Соедини стрелками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ВАЛЕНТИНА</dc:creator>
  <cp:lastModifiedBy>Валентина Терентьевна</cp:lastModifiedBy>
  <cp:revision>35</cp:revision>
  <dcterms:created xsi:type="dcterms:W3CDTF">2016-02-20T03:24:04Z</dcterms:created>
  <dcterms:modified xsi:type="dcterms:W3CDTF">2016-03-21T11:35:29Z</dcterms:modified>
</cp:coreProperties>
</file>