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62C"/>
    <a:srgbClr val="29D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9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361842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isometricRightUp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Тема урока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Решение простых арифметических задач и примеров</a:t>
            </a:r>
            <a:endParaRPr lang="ru-RU" sz="48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645302" y="620688"/>
            <a:ext cx="914400" cy="914400"/>
          </a:xfrm>
          <a:prstGeom prst="star5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1691680" y="3789040"/>
            <a:ext cx="1216152" cy="1216152"/>
          </a:xfrm>
          <a:prstGeom prst="cub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5940152" y="5229200"/>
            <a:ext cx="1042416" cy="1042416"/>
          </a:xfrm>
          <a:prstGeom prst="bevel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8172400" y="620688"/>
            <a:ext cx="914400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90000" dir="5400000" sy="-100000" algn="bl" rotWithShape="0"/>
            <a:softEdge rad="63500"/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982568" y="620688"/>
            <a:ext cx="1060704" cy="9144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067944" y="5517232"/>
            <a:ext cx="1060704" cy="758952"/>
          </a:xfrm>
          <a:prstGeom prst="flowChartMultidocument">
            <a:avLst/>
          </a:prstGeom>
          <a:solidFill>
            <a:srgbClr val="FFFF00"/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  <a:softEdge rad="635000"/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>
            <a:off x="7596336" y="4397116"/>
            <a:ext cx="9144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77280" y="5896708"/>
            <a:ext cx="914400" cy="612648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755576" y="3789040"/>
            <a:ext cx="685800" cy="685800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317500"/>
          </a:effectLst>
          <a:scene3d>
            <a:camera prst="perspectiveContrastingRightFacing"/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ru-RU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55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166">
              <a:schemeClr val="accent5">
                <a:lumMod val="40000"/>
                <a:lumOff val="60000"/>
              </a:schemeClr>
            </a:gs>
            <a:gs pos="31000">
              <a:schemeClr val="bg2">
                <a:lumMod val="90000"/>
              </a:schemeClr>
            </a:gs>
            <a:gs pos="13000">
              <a:schemeClr val="accent5">
                <a:lumMod val="40000"/>
                <a:lumOff val="60000"/>
              </a:schemeClr>
            </a:gs>
            <a:gs pos="0">
              <a:schemeClr val="accent4"/>
            </a:gs>
            <a:gs pos="82520">
              <a:schemeClr val="bg2">
                <a:lumMod val="75000"/>
              </a:schemeClr>
            </a:gs>
            <a:gs pos="60000">
              <a:schemeClr val="accent6">
                <a:lumMod val="40000"/>
                <a:lumOff val="6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0" dirty="0">
                <a:solidFill>
                  <a:srgbClr val="FF0000"/>
                </a:solidFill>
                <a:latin typeface="Calibri"/>
              </a:rPr>
              <a:t>10   12   15</a:t>
            </a:r>
            <a:endParaRPr lang="ru-RU" sz="12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26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760">
              <a:schemeClr val="accent6">
                <a:lumMod val="40000"/>
                <a:lumOff val="60000"/>
              </a:schemeClr>
            </a:gs>
            <a:gs pos="39590">
              <a:schemeClr val="accent4">
                <a:lumMod val="40000"/>
                <a:lumOff val="60000"/>
              </a:schemeClr>
            </a:gs>
            <a:gs pos="19980">
              <a:schemeClr val="accent3">
                <a:lumMod val="75000"/>
              </a:schemeClr>
            </a:gs>
            <a:gs pos="0">
              <a:schemeClr val="accent6">
                <a:lumMod val="60000"/>
                <a:lumOff val="4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3617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0" dirty="0">
                <a:solidFill>
                  <a:srgbClr val="C00000"/>
                </a:solidFill>
                <a:latin typeface="Calibri"/>
              </a:rPr>
              <a:t>10   13   11</a:t>
            </a:r>
            <a:endParaRPr lang="ru-RU" sz="12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084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25000">
              <a:srgbClr val="FFFF00"/>
            </a:gs>
            <a:gs pos="75000">
              <a:schemeClr val="accent5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3617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0" dirty="0">
                <a:solidFill>
                  <a:srgbClr val="7030A0"/>
                </a:solidFill>
                <a:latin typeface="Calibri"/>
              </a:rPr>
              <a:t>10   </a:t>
            </a:r>
            <a:r>
              <a:rPr lang="ru-RU" sz="12000" dirty="0">
                <a:solidFill>
                  <a:srgbClr val="7030A0"/>
                </a:solidFill>
                <a:latin typeface="Calibri"/>
              </a:rPr>
              <a:t>на  1</a:t>
            </a:r>
            <a:endParaRPr lang="ru-RU" sz="120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3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631" y="1843951"/>
            <a:ext cx="278473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11</a:t>
            </a:r>
            <a:endParaRPr lang="ru-RU" sz="2000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73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3000">
              <a:srgbClr val="0047FF"/>
            </a:gs>
            <a:gs pos="28000">
              <a:schemeClr val="accent5">
                <a:lumMod val="40000"/>
                <a:lumOff val="60000"/>
              </a:schemeClr>
            </a:gs>
            <a:gs pos="42999">
              <a:srgbClr val="0047FF"/>
            </a:gs>
            <a:gs pos="58000">
              <a:schemeClr val="accent3">
                <a:lumMod val="75000"/>
              </a:schemeClr>
            </a:gs>
            <a:gs pos="72000">
              <a:srgbClr val="0047FF"/>
            </a:gs>
            <a:gs pos="87000">
              <a:schemeClr val="accent2">
                <a:lumMod val="75000"/>
              </a:schemeClr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0" dirty="0">
                <a:solidFill>
                  <a:srgbClr val="FF0000"/>
                </a:solidFill>
                <a:latin typeface="Calibri"/>
              </a:rPr>
              <a:t>12   на   1</a:t>
            </a:r>
            <a:endParaRPr lang="ru-RU" sz="15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149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840">
              <a:srgbClr val="B5E0FF"/>
            </a:gs>
            <a:gs pos="72520">
              <a:schemeClr val="accent5">
                <a:lumMod val="60000"/>
                <a:lumOff val="40000"/>
              </a:schemeClr>
            </a:gs>
            <a:gs pos="39156">
              <a:schemeClr val="accent5"/>
            </a:gs>
            <a:gs pos="12086">
              <a:schemeClr val="bg2"/>
            </a:gs>
            <a:gs pos="0">
              <a:schemeClr val="accent6">
                <a:lumMod val="60000"/>
                <a:lumOff val="4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chemeClr val="bg2">
                    <a:lumMod val="50000"/>
                  </a:schemeClr>
                </a:solidFill>
              </a:rPr>
              <a:t>10 11  12 13  14  15  16  17  18  19  20</a:t>
            </a:r>
            <a:endParaRPr lang="ru-RU" sz="1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0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451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5000" dirty="0">
              <a:solidFill>
                <a:srgbClr val="009900"/>
              </a:solidFill>
              <a:latin typeface="Calibri"/>
            </a:endParaRPr>
          </a:p>
        </p:txBody>
      </p:sp>
      <p:pic>
        <p:nvPicPr>
          <p:cNvPr id="3" name="Picture 2" descr="http://origami-do.ru/uploads/posts/2012-12/1355045775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10/109/421/109421533_4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0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3.imgsmail.ru/imgpreview?key=5650f3be7cc792d2&amp;mb=imgdb_preview_1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3" y="476672"/>
            <a:ext cx="936104" cy="7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3.imgsmail.ru/imgpreview?key=5650f3be7cc792d2&amp;mb=imgdb_preview_1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37" y="1255650"/>
            <a:ext cx="936104" cy="7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hay.ru/image/cache/data/detskaya%20posyda/%D0%A7%D0%B0%D1%88%D0%BA%D0%B0_%D0%92%D0%BE%D0%B4%D0%BE%D0%BB%D0%B5%D0%B9-360x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9" y="3429727"/>
            <a:ext cx="1224136" cy="7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hay.ru/image/cache/data/detskaya%20posyda/%D0%A7%D0%B0%D1%88%D0%BA%D0%B0_%D0%92%D0%BE%D0%B4%D0%BE%D0%BB%D0%B5%D0%B9-360x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9" y="4869160"/>
            <a:ext cx="1224136" cy="7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otohomka.ru/images/Jan/08/c85e2613d2db23ddda9618921a7982f9/min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984"/>
            <a:ext cx="936104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otohomka.ru/images/Jan/08/c85e2613d2db23ddda9618921a7982f9/min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160"/>
            <a:ext cx="936104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otohomka.ru/images/Jan/08/c85e2613d2db23ddda9618921a7982f9/min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97" y="1599954"/>
            <a:ext cx="936104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fotohomka.ru/images/Jan/08/c85e2613d2db23ddda9618921a7982f9/min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8779"/>
            <a:ext cx="936104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ya-zemlyak.ru/images/photoarhiv/%D0%9F%D1%80%D0%BE%D0%BC%D1%8B%D1%81%D0%BB%D1%8B/%D0%A7%D0%B5%D1%80%D0%97%D0%B0%D0%B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94" y="5375153"/>
            <a:ext cx="12692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ravden.3dn.ru/Raskraski/Raznoe/3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60" y="3706936"/>
            <a:ext cx="1445325" cy="10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40768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"/>
            </a:pPr>
            <a:r>
              <a:rPr lang="ru-RU" sz="10000" dirty="0" smtClean="0">
                <a:solidFill>
                  <a:schemeClr val="accent5">
                    <a:lumMod val="75000"/>
                  </a:schemeClr>
                </a:solidFill>
              </a:rPr>
              <a:t>     4  12  </a:t>
            </a:r>
          </a:p>
          <a:p>
            <a:pPr marL="342900" indent="-342900">
              <a:buAutoNum type="arabicPlain" startAt="18"/>
            </a:pPr>
            <a:r>
              <a:rPr lang="ru-RU" sz="10000" dirty="0" smtClean="0">
                <a:solidFill>
                  <a:schemeClr val="accent5">
                    <a:lumMod val="75000"/>
                  </a:schemeClr>
                </a:solidFill>
              </a:rPr>
              <a:t>   15    2</a:t>
            </a:r>
          </a:p>
          <a:p>
            <a:pPr marL="342900" indent="-342900">
              <a:buAutoNum type="arabicPlain" startAt="18"/>
            </a:pPr>
            <a:r>
              <a:rPr lang="ru-RU" sz="10000" dirty="0" smtClean="0">
                <a:solidFill>
                  <a:schemeClr val="accent5">
                    <a:lumMod val="75000"/>
                  </a:schemeClr>
                </a:solidFill>
              </a:rPr>
              <a:t>    11  20</a:t>
            </a:r>
            <a:endParaRPr lang="ru-RU" sz="1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04856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Calibri"/>
              </a:rPr>
              <a:t>Цели:</a:t>
            </a:r>
            <a:endParaRPr lang="ru-RU" sz="3600" dirty="0">
              <a:solidFill>
                <a:srgbClr val="00B050"/>
              </a:solidFill>
              <a:latin typeface="Calibri"/>
            </a:endParaRPr>
          </a:p>
          <a:p>
            <a:r>
              <a:rPr lang="ru-RU" sz="2800" dirty="0" smtClean="0">
                <a:solidFill>
                  <a:srgbClr val="000099"/>
                </a:solidFill>
                <a:latin typeface="Calibri"/>
              </a:rPr>
              <a:t>1.Закреплять </a:t>
            </a:r>
            <a:r>
              <a:rPr lang="ru-RU" sz="2800" dirty="0">
                <a:solidFill>
                  <a:srgbClr val="000099"/>
                </a:solidFill>
                <a:latin typeface="Calibri"/>
              </a:rPr>
              <a:t>умения решать простые арифметические задачи и примеры в пределах </a:t>
            </a:r>
            <a:r>
              <a:rPr lang="ru-RU" sz="2800" dirty="0" smtClean="0">
                <a:solidFill>
                  <a:srgbClr val="000099"/>
                </a:solidFill>
                <a:latin typeface="Calibri"/>
              </a:rPr>
              <a:t>20</a:t>
            </a:r>
          </a:p>
          <a:p>
            <a:pPr marL="514350" indent="-514350">
              <a:buFontTx/>
              <a:buAutoNum type="arabicPeriod"/>
            </a:pPr>
            <a:endParaRPr lang="ru-RU" sz="2800" dirty="0">
              <a:solidFill>
                <a:srgbClr val="000099"/>
              </a:solidFill>
              <a:latin typeface="Calibri"/>
            </a:endParaRPr>
          </a:p>
          <a:p>
            <a:r>
              <a:rPr lang="ru-RU" sz="2800" dirty="0">
                <a:solidFill>
                  <a:srgbClr val="000099"/>
                </a:solidFill>
                <a:latin typeface="Calibri"/>
              </a:rPr>
              <a:t>2. Развивать вычислительные умения и навыки, логическое мышление, память, математическую речь</a:t>
            </a:r>
            <a:r>
              <a:rPr lang="ru-RU" sz="2800" dirty="0" smtClean="0">
                <a:solidFill>
                  <a:srgbClr val="000099"/>
                </a:solidFill>
                <a:latin typeface="Calibri"/>
              </a:rPr>
              <a:t>.</a:t>
            </a:r>
          </a:p>
          <a:p>
            <a:endParaRPr lang="ru-RU" sz="2800" dirty="0">
              <a:solidFill>
                <a:srgbClr val="000099"/>
              </a:solidFill>
              <a:latin typeface="Calibri"/>
            </a:endParaRPr>
          </a:p>
          <a:p>
            <a:r>
              <a:rPr lang="ru-RU" sz="2800" dirty="0">
                <a:solidFill>
                  <a:srgbClr val="000099"/>
                </a:solidFill>
                <a:latin typeface="Calibri"/>
              </a:rPr>
              <a:t>3. Воспитывать мотивацию к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1147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19527.userapi.com/v419527483/2d23/F1nNXu5-J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" y="67908"/>
            <a:ext cx="9106031" cy="6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4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dioskazki.net/wp-content/gallery/rus_skazki/teremok-3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0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dioskazki.net/wp-content/gallery/rus_skazki/teremok-3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6"/>
            <a:ext cx="9144000" cy="68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1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2" y="13252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67" y="-1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" y="1434980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37" y="1434980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88" y="1434980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" y="2811315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8" y="2811315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88" y="2811315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" y="4187650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9" y="4195921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7" y="4230944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60" y="980728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60" y="2357063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475"/>
            <a:ext cx="3212786" cy="3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05" y="3786645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7383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xn----gtbdmbeft1bdk.net/images/paint/73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37382"/>
            <a:ext cx="962472" cy="1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0" dirty="0">
                <a:solidFill>
                  <a:srgbClr val="C00000"/>
                </a:solidFill>
                <a:latin typeface="Calibri"/>
              </a:rPr>
              <a:t>14 – 4 =</a:t>
            </a:r>
            <a:endParaRPr lang="ru-RU" sz="15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47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9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64" y="152400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64" y="1556792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64" y="2808626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4437112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67717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42" y="5634661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t.stranamam.ru/data/cache/2014jul/24/43/12834724_15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24" y="5318349"/>
            <a:ext cx="1108060" cy="1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i.i.ua/photo/images/pic/6/4/5276646_88313c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2686"/>
            <a:ext cx="1447205" cy="17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.i.ua/photo/images/pic/6/4/5276646_88313c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37" y="3533273"/>
            <a:ext cx="1505123" cy="17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0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3.imgsmail.ru/imgpreview?key=7fbe72038849b8b0&amp;mb=imgdb_preview_1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8"/>
            <a:ext cx="9373553" cy="6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3.imgsmail.ru/imgpreview?key=7fbe72038849b8b0&amp;mb=imgdb_preview_1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8"/>
            <a:ext cx="9373553" cy="6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691680" y="2636912"/>
            <a:ext cx="6336704" cy="18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4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123728" y="1412776"/>
            <a:ext cx="5400600" cy="406903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907">
              <a:schemeClr val="accent5">
                <a:lumMod val="40000"/>
                <a:lumOff val="60000"/>
              </a:schemeClr>
            </a:gs>
            <a:gs pos="17100">
              <a:schemeClr val="accent6">
                <a:lumMod val="40000"/>
                <a:lumOff val="60000"/>
              </a:schemeClr>
            </a:gs>
            <a:gs pos="0">
              <a:schemeClr val="bg2"/>
            </a:gs>
            <a:gs pos="74160">
              <a:srgbClr val="FFC000"/>
            </a:gs>
            <a:gs pos="88320">
              <a:srgbClr val="81D1F5"/>
            </a:gs>
            <a:gs pos="60000">
              <a:schemeClr val="accent3">
                <a:lumMod val="20000"/>
                <a:lumOff val="8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0656"/>
            <a:ext cx="8712967" cy="34163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perspectiveContrastingLeftFacing"/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Игра</a:t>
            </a:r>
          </a:p>
          <a:p>
            <a:pPr algn="ctr"/>
            <a:endParaRPr lang="ru-RU" sz="72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7200" b="1" dirty="0">
                <a:solidFill>
                  <a:srgbClr val="7030A0"/>
                </a:solidFill>
                <a:latin typeface="Calibri"/>
              </a:rPr>
              <a:t>« Как </a:t>
            </a:r>
            <a:r>
              <a:rPr lang="ru-RU" sz="7200" b="1" dirty="0" smtClean="0">
                <a:solidFill>
                  <a:srgbClr val="7030A0"/>
                </a:solidFill>
                <a:latin typeface="Calibri"/>
              </a:rPr>
              <a:t>живёте</a:t>
            </a:r>
            <a:r>
              <a:rPr lang="ru-RU" sz="7200" b="1" dirty="0">
                <a:solidFill>
                  <a:srgbClr val="7030A0"/>
                </a:solidFill>
                <a:latin typeface="Calibri"/>
              </a:rPr>
              <a:t>»</a:t>
            </a:r>
            <a:endParaRPr lang="ru-RU" sz="72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5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051720" y="836712"/>
            <a:ext cx="5760640" cy="4320480"/>
          </a:xfrm>
          <a:prstGeom prst="triangle">
            <a:avLst>
              <a:gd name="adj" fmla="val 50019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556792"/>
            <a:ext cx="3240360" cy="3312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 rot="5400000">
            <a:off x="1929426" y="2471174"/>
            <a:ext cx="4608512" cy="249171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8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4.imgsmail.ru/imgpreview?key=28abf99d2cad6356&amp;mb=imgdb_preview_464&amp;w=201&amp;h=100&amp;q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3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19527.userapi.com/v419527483/2d23/F1nNXu5-J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" y="67908"/>
            <a:ext cx="9106031" cy="6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6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m-club.org/wp-content/uploads/2013/10/349446_1-624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m-club.org/wp-content/uploads/2013/10/349446_1-624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305342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i="1" kern="0" dirty="0">
              <a:solidFill>
                <a:srgbClr val="00206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«В домик тот зайдёт,</a:t>
            </a:r>
            <a:endParaRPr kumimoji="0" lang="ru-RU" sz="5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Кто числа по порядку разберёт».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22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9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5400" dirty="0" smtClean="0">
              <a:solidFill>
                <a:srgbClr val="FF0000"/>
              </a:solidFill>
              <a:latin typeface="Calibri"/>
            </a:endParaRPr>
          </a:p>
          <a:p>
            <a:pPr lvl="0" algn="ctr"/>
            <a:r>
              <a:rPr lang="ru-RU" sz="5400" dirty="0" smtClean="0">
                <a:solidFill>
                  <a:srgbClr val="FF0000"/>
                </a:solidFill>
                <a:latin typeface="Calibri"/>
              </a:rPr>
              <a:t>1 </a:t>
            </a:r>
            <a:r>
              <a:rPr lang="ru-RU" sz="5400" dirty="0">
                <a:solidFill>
                  <a:srgbClr val="FF0000"/>
                </a:solidFill>
                <a:latin typeface="Calibri"/>
              </a:rPr>
              <a:t>2 3 4 5 6 7 8 9 10</a:t>
            </a:r>
          </a:p>
          <a:p>
            <a:pPr lvl="0" algn="ctr"/>
            <a:endParaRPr lang="ru-RU" sz="5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endParaRPr lang="ru-RU" sz="5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5183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000099"/>
                </a:solidFill>
                <a:latin typeface="Calibri"/>
              </a:rPr>
              <a:t>11 12 13 14 15 16 17 18 19 20</a:t>
            </a:r>
            <a:endParaRPr lang="ru-RU" sz="5400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843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20 19 18 17 16 15 14 13 12 11 10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9  8  7  6  5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4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3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2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1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784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486">
              <a:schemeClr val="accent5">
                <a:lumMod val="40000"/>
                <a:lumOff val="60000"/>
              </a:schemeClr>
            </a:gs>
            <a:gs pos="12900">
              <a:schemeClr val="accent2"/>
            </a:gs>
            <a:gs pos="0">
              <a:schemeClr val="bg2"/>
            </a:gs>
            <a:gs pos="86680">
              <a:srgbClr val="8EBFAA"/>
            </a:gs>
            <a:gs pos="60000">
              <a:srgbClr val="FFC00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3617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0" dirty="0">
                <a:solidFill>
                  <a:srgbClr val="000099"/>
                </a:solidFill>
                <a:latin typeface="Calibri"/>
              </a:rPr>
              <a:t>9   11   14</a:t>
            </a:r>
            <a:endParaRPr lang="ru-RU" sz="12000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1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145</Words>
  <Application>Microsoft Office PowerPoint</Application>
  <PresentationFormat>Экран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terminall</dc:creator>
  <cp:lastModifiedBy>terminall</cp:lastModifiedBy>
  <cp:revision>10</cp:revision>
  <dcterms:created xsi:type="dcterms:W3CDTF">2016-03-12T19:55:22Z</dcterms:created>
  <dcterms:modified xsi:type="dcterms:W3CDTF">2016-03-12T21:49:01Z</dcterms:modified>
</cp:coreProperties>
</file>