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  <p:sldMasterId id="2147483656" r:id="rId4"/>
  </p:sldMasterIdLst>
  <p:notesMasterIdLst>
    <p:notesMasterId r:id="rId24"/>
  </p:notesMasterIdLst>
  <p:sldIdLst>
    <p:sldId id="257" r:id="rId5"/>
    <p:sldId id="261" r:id="rId6"/>
    <p:sldId id="262" r:id="rId7"/>
    <p:sldId id="286" r:id="rId8"/>
    <p:sldId id="263" r:id="rId9"/>
    <p:sldId id="274" r:id="rId10"/>
    <p:sldId id="278" r:id="rId11"/>
    <p:sldId id="275" r:id="rId12"/>
    <p:sldId id="265" r:id="rId13"/>
    <p:sldId id="259" r:id="rId14"/>
    <p:sldId id="267" r:id="rId15"/>
    <p:sldId id="268" r:id="rId16"/>
    <p:sldId id="269" r:id="rId17"/>
    <p:sldId id="270" r:id="rId18"/>
    <p:sldId id="272" r:id="rId19"/>
    <p:sldId id="293" r:id="rId20"/>
    <p:sldId id="273" r:id="rId21"/>
    <p:sldId id="291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26870084114954E-2"/>
          <c:y val="3.7409471864237306E-2"/>
          <c:w val="0.58195546524426356"/>
          <c:h val="0.7351342620633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44.5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</c:v>
                </c:pt>
                <c:pt idx="1">
                  <c:v>44.5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622848"/>
        <c:axId val="220624416"/>
        <c:axId val="0"/>
      </c:bar3DChart>
      <c:catAx>
        <c:axId val="220622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0624416"/>
        <c:crosses val="autoZero"/>
        <c:auto val="1"/>
        <c:lblAlgn val="ctr"/>
        <c:lblOffset val="100"/>
        <c:noMultiLvlLbl val="0"/>
      </c:catAx>
      <c:valAx>
        <c:axId val="220624416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220622848"/>
        <c:crosses val="autoZero"/>
        <c:crossBetween val="between"/>
      </c:valAx>
      <c:spPr>
        <a:noFill/>
        <a:ln w="25435">
          <a:noFill/>
        </a:ln>
      </c:spPr>
    </c:plotArea>
    <c:legend>
      <c:legendPos val="r"/>
      <c:layout>
        <c:manualLayout>
          <c:xMode val="edge"/>
          <c:yMode val="edge"/>
          <c:x val="0.619354838709678"/>
          <c:y val="0.24887254477805648"/>
          <c:w val="0.36000000000000026"/>
          <c:h val="0.595041322314049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500672"/>
        <c:axId val="374501064"/>
        <c:axId val="0"/>
      </c:bar3DChart>
      <c:catAx>
        <c:axId val="374500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4501064"/>
        <c:crosses val="autoZero"/>
        <c:auto val="1"/>
        <c:lblAlgn val="ctr"/>
        <c:lblOffset val="100"/>
        <c:noMultiLvlLbl val="0"/>
      </c:catAx>
      <c:valAx>
        <c:axId val="374501064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374500672"/>
        <c:crosses val="autoZero"/>
        <c:crossBetween val="between"/>
      </c:valAx>
      <c:spPr>
        <a:noFill/>
        <a:ln w="25444">
          <a:noFill/>
        </a:ln>
      </c:spPr>
    </c:plotArea>
    <c:legend>
      <c:legendPos val="r"/>
      <c:layout>
        <c:manualLayout>
          <c:xMode val="edge"/>
          <c:yMode val="edge"/>
          <c:x val="0.60396039603960394"/>
          <c:y val="0.256198347107438"/>
          <c:w val="0.35643564356435642"/>
          <c:h val="0.5950413223140497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898212218422247E-2"/>
          <c:y val="0.11420226726978276"/>
          <c:w val="0.5636572196152253"/>
          <c:h val="0.74358742391243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</c:v>
                </c:pt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499496"/>
        <c:axId val="374499888"/>
        <c:axId val="0"/>
      </c:bar3DChart>
      <c:catAx>
        <c:axId val="374499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4499888"/>
        <c:crosses val="autoZero"/>
        <c:auto val="1"/>
        <c:lblAlgn val="ctr"/>
        <c:lblOffset val="100"/>
        <c:noMultiLvlLbl val="0"/>
      </c:catAx>
      <c:valAx>
        <c:axId val="374499888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374499496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61578947368421211"/>
          <c:y val="1.6528925619834742E-2"/>
          <c:w val="0.34210526315789525"/>
          <c:h val="0.9917355371900834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23C92-CD84-4ADA-80E8-196089CAAEA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0CFA-583A-45F9-B9F0-B618A77EA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6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8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94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94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0"/>
            <a:ext cx="2108200" cy="6669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175375" cy="6669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ky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352266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412875"/>
            <a:ext cx="352425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8988" y="188913"/>
            <a:ext cx="1798637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52482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kyMoon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SkyMoon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SkyMoon-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kyMoon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712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71993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2856"/>
            <a:ext cx="8229600" cy="1944216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 Моделирование на уроках предметной области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"Окружающий мир" ,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средство формирования УУД".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pPr algn="r">
              <a:lnSpc>
                <a:spcPct val="80000"/>
              </a:lnSpc>
              <a:buNone/>
            </a:pPr>
            <a:r>
              <a:rPr lang="ru-RU" altLang="ru-RU" sz="1800" dirty="0" smtClean="0">
                <a:latin typeface="Arial" charset="0"/>
              </a:rPr>
              <a:t>					</a:t>
            </a:r>
            <a:r>
              <a:rPr lang="ru-RU" altLang="ru-RU" sz="1800" dirty="0" smtClean="0">
                <a:latin typeface="Arial" charset="0"/>
              </a:rPr>
              <a:t>Выполнила:</a:t>
            </a:r>
          </a:p>
          <a:p>
            <a:pPr algn="r">
              <a:lnSpc>
                <a:spcPct val="80000"/>
              </a:lnSpc>
              <a:buNone/>
            </a:pPr>
            <a:r>
              <a:rPr lang="ru-RU" altLang="ru-RU" sz="1800" dirty="0" smtClean="0">
                <a:latin typeface="Arial" charset="0"/>
              </a:rPr>
              <a:t> учитель начальных классов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1800" dirty="0" smtClean="0">
                <a:latin typeface="Arial" charset="0"/>
              </a:rPr>
              <a:t>I </a:t>
            </a:r>
            <a:r>
              <a:rPr lang="ru-RU" sz="1800" dirty="0" smtClean="0">
                <a:latin typeface="Arial" charset="0"/>
              </a:rPr>
              <a:t>категории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1800" dirty="0" err="1" smtClean="0">
                <a:latin typeface="Arial" charset="0"/>
              </a:rPr>
              <a:t>Рассохина</a:t>
            </a:r>
            <a:r>
              <a:rPr lang="ru-RU" sz="1800" smtClean="0">
                <a:latin typeface="Arial" charset="0"/>
              </a:rPr>
              <a:t> Е.И.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0661" y="6198990"/>
            <a:ext cx="882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2015 г.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kyMoon-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2051720" y="116632"/>
            <a:ext cx="6635080" cy="1656184"/>
          </a:xfrm>
        </p:spPr>
        <p:txBody>
          <a:bodyPr/>
          <a:lstStyle/>
          <a:p>
            <a:r>
              <a:rPr lang="ru-RU" sz="1400" b="1" dirty="0" smtClean="0"/>
              <a:t>Блок-схемы </a:t>
            </a:r>
            <a:r>
              <a:rPr lang="ru-RU" sz="1400" dirty="0" smtClean="0"/>
              <a:t>показывают цепочку, последовательность событий, явлений и т.д., учащиеся могут их нарисовать, вырезать из бумаги. Например, осенние месяцы: сентябрь – октябрь – ноябрь. Это самые простые модели, с них начинается обучение моделированию.</a:t>
            </a:r>
            <a:endParaRPr lang="ru-RU" sz="1400" dirty="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2" descr="http://20.yick32yxcvb.ru/pabthnp/shema_podklyucheniya_startera_rele_6885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771195" cy="2576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0" descr="http://bigslide.ru/images/8/7331/960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3635896" cy="2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Модель-описание содержит опорные слова, составляющие, характеристики объекта описания или требует от учащихся по данным определениям угадать объект.(</a:t>
            </a:r>
            <a:r>
              <a:rPr lang="ru-RU" sz="2000" b="1" dirty="0" err="1" smtClean="0"/>
              <a:t>познавательные,коммуникативные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ууд</a:t>
            </a:r>
            <a:r>
              <a:rPr lang="ru-RU" sz="2000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Что общего у растений и животных?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kyMoo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/>
          <a:lstStyle/>
          <a:p>
            <a:r>
              <a:rPr lang="ru-RU" sz="2800" b="1" dirty="0" smtClean="0"/>
              <a:t>Модели-рассуждения</a:t>
            </a:r>
            <a:br>
              <a:rPr lang="ru-RU" sz="2800" b="1" dirty="0" smtClean="0"/>
            </a:br>
            <a:r>
              <a:rPr lang="ru-RU" sz="2800" b="1" dirty="0" smtClean="0"/>
              <a:t>(Регулятивные УУД)</a:t>
            </a:r>
            <a:endParaRPr lang="ru-RU" sz="2800" b="1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sz="1600" b="1" dirty="0" smtClean="0"/>
              <a:t> В каждом ряду найди и подчеркни «лишнее» слово. Объясни, почему оно является «лишним»:</a:t>
            </a:r>
            <a:endParaRPr lang="ru-RU" sz="1600" dirty="0" smtClean="0"/>
          </a:p>
          <a:p>
            <a:r>
              <a:rPr lang="ru-RU" sz="1600" dirty="0" smtClean="0"/>
              <a:t>а) брусника , волчье лыко, клюква, земляника; ____________________________________________________________________</a:t>
            </a:r>
          </a:p>
          <a:p>
            <a:r>
              <a:rPr lang="ru-RU" sz="1600" dirty="0" smtClean="0"/>
              <a:t>б) лемминг, бурундук, северный олень, песец; ____________________________________________________________________</a:t>
            </a:r>
          </a:p>
          <a:p>
            <a:r>
              <a:rPr lang="ru-RU" sz="1600" dirty="0" smtClean="0"/>
              <a:t>в) традесканция, ландыш, колеус, бегония; ____________________________________________________________________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sz="2800" b="1" dirty="0" smtClean="0"/>
              <a:t>Модели-сравнения</a:t>
            </a:r>
            <a:br>
              <a:rPr lang="ru-RU" sz="2800" b="1" dirty="0" smtClean="0"/>
            </a:br>
            <a:r>
              <a:rPr lang="ru-RU" sz="2000" b="1" dirty="0" smtClean="0"/>
              <a:t>(</a:t>
            </a:r>
            <a:r>
              <a:rPr lang="ru-RU" sz="2000" b="1" dirty="0" err="1" smtClean="0"/>
              <a:t>познавательные,коммуникативные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ууд</a:t>
            </a:r>
            <a:r>
              <a:rPr lang="ru-RU" sz="2000" b="1" dirty="0" smtClean="0"/>
              <a:t>)</a:t>
            </a:r>
            <a:endParaRPr lang="ru-RU" sz="2800" b="1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distan591.ucoz.ru/UMINA/1_class/Okrycha_mir/zhivaja_i_nezhivaja_priroda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82296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kyMoo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7956376" cy="720080"/>
          </a:xfrm>
        </p:spPr>
        <p:txBody>
          <a:bodyPr/>
          <a:lstStyle/>
          <a:p>
            <a:r>
              <a:rPr lang="ru-RU" sz="2000" b="1" dirty="0" smtClean="0"/>
              <a:t>Моделирование схем причинно-следственных связей</a:t>
            </a:r>
            <a:br>
              <a:rPr lang="ru-RU" sz="2000" b="1" dirty="0" smtClean="0"/>
            </a:br>
            <a:r>
              <a:rPr lang="ru-RU" sz="1800" b="1" dirty="0" smtClean="0"/>
              <a:t>(</a:t>
            </a:r>
            <a:r>
              <a:rPr lang="ru-RU" sz="1800" b="1" dirty="0" err="1" smtClean="0"/>
              <a:t>Личностные,познаватеьные,регулятивные,коммуникативные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ууд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7632848" cy="521744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Задавая себе и окружающим десятки вопросов типа:</a:t>
            </a:r>
          </a:p>
          <a:p>
            <a:pPr>
              <a:buNone/>
            </a:pPr>
            <a:r>
              <a:rPr lang="ru-RU" sz="1600" dirty="0" smtClean="0"/>
              <a:t> "Почему снег растаял?", </a:t>
            </a:r>
          </a:p>
          <a:p>
            <a:pPr>
              <a:buNone/>
            </a:pPr>
            <a:r>
              <a:rPr lang="ru-RU" sz="1600" dirty="0" smtClean="0"/>
              <a:t>"Почему дует ветер?", </a:t>
            </a:r>
          </a:p>
          <a:p>
            <a:pPr>
              <a:buNone/>
            </a:pPr>
            <a:r>
              <a:rPr lang="ru-RU" sz="1600" dirty="0" smtClean="0"/>
              <a:t>"Почему разрушаются горы?«</a:t>
            </a:r>
          </a:p>
          <a:p>
            <a:pPr>
              <a:buNone/>
            </a:pPr>
            <a:r>
              <a:rPr lang="ru-RU" sz="1600" dirty="0" smtClean="0"/>
              <a:t> или более сложные: «Какова причина образования ветра?» </a:t>
            </a:r>
          </a:p>
          <a:p>
            <a:pPr>
              <a:buNone/>
            </a:pPr>
            <a:r>
              <a:rPr lang="ru-RU" sz="1600" dirty="0" smtClean="0"/>
              <a:t>«Какова причина круговорота воды в природе?» и т.д., </a:t>
            </a:r>
          </a:p>
          <a:p>
            <a:pPr>
              <a:buNone/>
            </a:pPr>
            <a:r>
              <a:rPr lang="ru-RU" sz="1600" dirty="0" smtClean="0"/>
              <a:t>учащиеся инстинктивно ищут причинные связи и зависимости между телами и явлениями реальной действительности. На определенных этапах обучения они последовательно находят ответы на эти и другие вопросы, используя приобретенные знания и принцип причинности.</a:t>
            </a:r>
          </a:p>
          <a:p>
            <a:pPr>
              <a:buNone/>
            </a:pPr>
            <a:r>
              <a:rPr lang="ru-RU" sz="1400" dirty="0" err="1" smtClean="0"/>
              <a:t>Н-р</a:t>
            </a:r>
            <a:r>
              <a:rPr lang="ru-RU" sz="1400" dirty="0" smtClean="0"/>
              <a:t>: 2 класс, урок окружающего мира</a:t>
            </a:r>
          </a:p>
          <a:p>
            <a:r>
              <a:rPr lang="ru-RU" sz="1400" dirty="0" smtClean="0"/>
              <a:t>Тема: Свойство снега и льда</a:t>
            </a:r>
          </a:p>
          <a:p>
            <a:pPr>
              <a:buNone/>
            </a:pPr>
            <a:r>
              <a:rPr lang="ru-RU" sz="1400" dirty="0" smtClean="0"/>
              <a:t>На этапе мотивации ребятам предлагаю объяснить смысл поговорки «Много снега много хлеба». Назвать что в этой поговорки является причиной, а что следствием. Выдвигаю гипотезу: всегда ли большое количество снега – это хорошо?</a:t>
            </a:r>
          </a:p>
          <a:p>
            <a:pPr>
              <a:buNone/>
            </a:pPr>
            <a:r>
              <a:rPr lang="ru-RU" sz="1400" dirty="0" smtClean="0"/>
              <a:t>4 класс</a:t>
            </a:r>
          </a:p>
          <a:p>
            <a:r>
              <a:rPr lang="ru-RU" sz="1400" dirty="0" smtClean="0"/>
              <a:t>Тема: Опора тела и движение.</a:t>
            </a:r>
          </a:p>
          <a:p>
            <a:pPr>
              <a:buNone/>
            </a:pPr>
            <a:r>
              <a:rPr lang="ru-RU" sz="1400" dirty="0" smtClean="0"/>
              <a:t>На этапе изучения нового материала предлагается незаконченная схема.</a:t>
            </a:r>
          </a:p>
          <a:p>
            <a:pPr>
              <a:buNone/>
            </a:pPr>
            <a:r>
              <a:rPr lang="ru-RU" sz="1400" dirty="0" smtClean="0"/>
              <a:t>Причина -----------</a:t>
            </a:r>
            <a:r>
              <a:rPr lang="ru-RU" sz="1400" dirty="0" err="1" smtClean="0"/>
              <a:t>Сколиоз---------------Следствие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По тексту необходимо определить причины и следствия сколиоза. За гипотезу предлагаю взять утверждение: «Сколиоз – неизлечимая болезнь» в процессе исследования ребята либо доказывают, либо опровергают данное утверждение.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-108520" y="274638"/>
            <a:ext cx="7272808" cy="706090"/>
          </a:xfrm>
        </p:spPr>
        <p:txBody>
          <a:bodyPr/>
          <a:lstStyle/>
          <a:p>
            <a:r>
              <a:rPr lang="ru-RU" sz="2400" b="1" u="sng" dirty="0" smtClean="0"/>
              <a:t>Результаты педагогической деятельности (мониторинг)</a:t>
            </a:r>
            <a:endParaRPr lang="ru-RU" sz="2400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16016" y="3573016"/>
            <a:ext cx="3970784" cy="2553147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Познавательные УУД      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0779949"/>
              </p:ext>
            </p:extLst>
          </p:nvPr>
        </p:nvGraphicFramePr>
        <p:xfrm>
          <a:off x="107504" y="1340768"/>
          <a:ext cx="432048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1412776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55776" y="3789040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3645024"/>
            <a:ext cx="523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Регулятивные УУД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2555776" y="6040419"/>
            <a:ext cx="3367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УУД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2656"/>
            <a:ext cx="9036496" cy="5937523"/>
          </a:xfrm>
        </p:spPr>
        <p:txBody>
          <a:bodyPr/>
          <a:lstStyle/>
          <a:p>
            <a:r>
              <a:rPr lang="ru-RU" sz="2000" b="1" dirty="0"/>
              <a:t>Результаты работы над данной темой</a:t>
            </a:r>
            <a:r>
              <a:rPr lang="ru-RU" sz="2000" b="1" dirty="0" smtClean="0"/>
              <a:t>:</a:t>
            </a:r>
          </a:p>
          <a:p>
            <a:endParaRPr lang="ru-RU" sz="2000" b="1" dirty="0"/>
          </a:p>
          <a:p>
            <a:endParaRPr lang="ru-RU" sz="2400" b="1" dirty="0"/>
          </a:p>
          <a:p>
            <a:r>
              <a:rPr lang="ru-RU" sz="2000" dirty="0"/>
              <a:t>1. </a:t>
            </a:r>
            <a:r>
              <a:rPr lang="ru-RU" sz="2000" dirty="0" smtClean="0"/>
              <a:t>Учащиеся учатся самостоятельно </a:t>
            </a:r>
            <a:r>
              <a:rPr lang="ru-RU" sz="2000" dirty="0"/>
              <a:t>анализировать и контролировать свою работу на уроке, составлять план работы, исходя из целей и задач урока. </a:t>
            </a:r>
          </a:p>
          <a:p>
            <a:r>
              <a:rPr lang="ru-RU" sz="2000" dirty="0"/>
              <a:t>2. Обучающиеся самостоятельно </a:t>
            </a:r>
            <a:r>
              <a:rPr lang="ru-RU" sz="2000" dirty="0" smtClean="0"/>
              <a:t>пытаются определяют </a:t>
            </a:r>
            <a:r>
              <a:rPr lang="ru-RU" sz="2000" dirty="0"/>
              <a:t>цели и задачи урока, в случае затруднения я прихожу им на помощь, но только для того, чтобы направить их действия. </a:t>
            </a:r>
          </a:p>
          <a:p>
            <a:r>
              <a:rPr lang="ru-RU" sz="2000" dirty="0"/>
              <a:t>3.Развивается умение работать в парах и группах: </a:t>
            </a:r>
          </a:p>
          <a:p>
            <a:r>
              <a:rPr lang="ru-RU" sz="2000" dirty="0"/>
              <a:t>- учащиеся учатся учитывать позицию собеседника; </a:t>
            </a:r>
          </a:p>
          <a:p>
            <a:r>
              <a:rPr lang="ru-RU" sz="2000" dirty="0"/>
              <a:t>- стараются организовывать и осуществлять сотрудничество с учителем и членами группы. </a:t>
            </a:r>
          </a:p>
          <a:p>
            <a:r>
              <a:rPr lang="ru-RU" sz="2000" dirty="0"/>
              <a:t>4. Дети умеют  использовать знаково-символические средства. </a:t>
            </a:r>
          </a:p>
          <a:p>
            <a:r>
              <a:rPr lang="ru-RU" sz="2000" dirty="0"/>
              <a:t>5.  Большинство учащихся умеет выражать свою внутреннюю позицию, отношение к поступкам и действиям.</a:t>
            </a:r>
          </a:p>
          <a:p>
            <a:r>
              <a:rPr lang="ru-RU" sz="2000" dirty="0"/>
              <a:t>6. Создана методическая копилка материалов с теоретическим и практическим материалом, которая будет пополняться в ходе дальнейшей работы.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148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kyMoon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491" y="0"/>
            <a:ext cx="9144000" cy="6858000"/>
          </a:xfrm>
          <a:noFill/>
          <a:ln/>
        </p:spPr>
      </p:pic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Моделирование можно использовать практически на любом уроке окружающего мира. В своей педагогической деятельности стараюсь правильно понимать и учитывать мотивы, интересы учащихся. Глубокие знания, мастерство, воля, выдержка, спокойствие, уверенность помогают успешно решать поставленные задачи.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1.	</a:t>
            </a:r>
            <a:r>
              <a:rPr lang="ru-RU" sz="1600" dirty="0" err="1"/>
              <a:t>А.Г.Асмолов</a:t>
            </a:r>
            <a:r>
              <a:rPr lang="ru-RU" sz="1600" dirty="0"/>
              <a:t>, </a:t>
            </a:r>
            <a:r>
              <a:rPr lang="ru-RU" sz="1600" dirty="0" err="1"/>
              <a:t>Г.В.Бурменская</a:t>
            </a:r>
            <a:r>
              <a:rPr lang="ru-RU" sz="1600" dirty="0"/>
              <a:t>  «Как проектировать универсальные учебные действия в начальной школе: от действия к мысли». М.: Просвещение, </a:t>
            </a:r>
            <a:r>
              <a:rPr lang="ru-RU" sz="1600" dirty="0" smtClean="0"/>
              <a:t>2008г</a:t>
            </a:r>
            <a:endParaRPr lang="ru-RU" sz="1600" dirty="0"/>
          </a:p>
          <a:p>
            <a:r>
              <a:rPr lang="ru-RU" sz="1600" dirty="0"/>
              <a:t>2. 	Виноградова Н.Ф. Окружающий мир. 1-4 классы. Методика обучения.-М.,2005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3.       Кудрина </a:t>
            </a:r>
            <a:r>
              <a:rPr lang="ru-RU" sz="1600" dirty="0"/>
              <a:t>С.В. Учебная </a:t>
            </a:r>
            <a:r>
              <a:rPr lang="ru-RU" sz="1600" dirty="0" err="1"/>
              <a:t>деятелность</a:t>
            </a:r>
            <a:r>
              <a:rPr lang="ru-RU" sz="1600" dirty="0"/>
              <a:t> младших </a:t>
            </a:r>
            <a:r>
              <a:rPr lang="ru-RU" sz="1600" dirty="0" err="1" smtClean="0"/>
              <a:t>школьников.Диагностика</a:t>
            </a:r>
            <a:r>
              <a:rPr lang="ru-RU" sz="1600" dirty="0"/>
              <a:t>. Формирование.-</a:t>
            </a:r>
            <a:r>
              <a:rPr lang="ru-RU" sz="1600" dirty="0" smtClean="0"/>
              <a:t>С-Пб.2004</a:t>
            </a:r>
          </a:p>
          <a:p>
            <a:r>
              <a:rPr lang="ru-RU" sz="1600" dirty="0" smtClean="0"/>
              <a:t>4</a:t>
            </a:r>
            <a:r>
              <a:rPr lang="ru-RU" sz="1600" dirty="0"/>
              <a:t>.  </a:t>
            </a:r>
            <a:r>
              <a:rPr lang="ru-RU" sz="1600" dirty="0" smtClean="0"/>
              <a:t>     Гайсина</a:t>
            </a:r>
            <a:r>
              <a:rPr lang="ru-RU" sz="1600" dirty="0"/>
              <a:t>, Р. С. Моделируя – познаем окружающий мир [Текст] /Р.С. Гайсина // Начальная школа. – 2006. – № 9. – С. 67–71.</a:t>
            </a:r>
          </a:p>
          <a:p>
            <a:r>
              <a:rPr lang="ru-RU" sz="1600" dirty="0" smtClean="0"/>
              <a:t>5.       Карпенко</a:t>
            </a:r>
            <a:r>
              <a:rPr lang="ru-RU" sz="1600" dirty="0"/>
              <a:t>,  А.В.   Соотношение  наглядности  и  моделирования  в     обучении/ </a:t>
            </a:r>
            <a:r>
              <a:rPr lang="ru-RU" sz="1600" dirty="0" err="1"/>
              <a:t>А.В.Карпенко</a:t>
            </a:r>
            <a:r>
              <a:rPr lang="ru-RU" sz="1600" dirty="0"/>
              <a:t> //Начальная школа.- 2010.- №4.-С.23-27. </a:t>
            </a:r>
            <a:endParaRPr lang="ru-RU" sz="1600" dirty="0" smtClean="0"/>
          </a:p>
          <a:p>
            <a:r>
              <a:rPr lang="ru-RU" sz="1600" dirty="0"/>
              <a:t>6</a:t>
            </a:r>
            <a:r>
              <a:rPr lang="ru-RU" sz="1600" dirty="0" smtClean="0"/>
              <a:t>. </a:t>
            </a:r>
            <a:r>
              <a:rPr lang="ru-RU" sz="1600" dirty="0"/>
              <a:t>Ермолаева А.А. Моделирование на уроках в начальной школе.-.: Глобус; Волгоград: Панорама 2009.</a:t>
            </a:r>
          </a:p>
          <a:p>
            <a:r>
              <a:rPr lang="ru-RU" sz="1600" dirty="0" smtClean="0"/>
              <a:t>7. </a:t>
            </a:r>
            <a:r>
              <a:rPr lang="ru-RU" sz="1600" dirty="0" err="1"/>
              <a:t>Клепинина</a:t>
            </a:r>
            <a:r>
              <a:rPr lang="ru-RU" sz="1600" dirty="0"/>
              <a:t> З.А. Моделирование в системе универсальных учебных действий.- Начальная школа - №1-2012</a:t>
            </a:r>
          </a:p>
          <a:p>
            <a:r>
              <a:rPr lang="ru-RU" sz="1600" dirty="0" smtClean="0"/>
              <a:t>8. </a:t>
            </a:r>
            <a:r>
              <a:rPr lang="ru-RU" sz="1600" dirty="0"/>
              <a:t>Раскина И.И., </a:t>
            </a:r>
            <a:r>
              <a:rPr lang="ru-RU" sz="1600" dirty="0" err="1"/>
              <a:t>Баракина</a:t>
            </a:r>
            <a:r>
              <a:rPr lang="ru-RU" sz="1600" dirty="0"/>
              <a:t> Т.В., Формирование представлений о модели и моделировании в начальной школе.//Омск: </a:t>
            </a:r>
            <a:r>
              <a:rPr lang="ru-RU" sz="1600" dirty="0" err="1"/>
              <a:t>ОмГПУ</a:t>
            </a:r>
            <a:r>
              <a:rPr lang="ru-RU" sz="1600" dirty="0"/>
              <a:t>, 2005 </a:t>
            </a:r>
          </a:p>
          <a:p>
            <a:r>
              <a:rPr lang="ru-RU" sz="1600" dirty="0"/>
              <a:t>9</a:t>
            </a:r>
            <a:r>
              <a:rPr lang="ru-RU" sz="1600" dirty="0" smtClean="0"/>
              <a:t>. </a:t>
            </a:r>
            <a:r>
              <a:rPr lang="ru-RU" sz="1600" dirty="0" err="1"/>
              <a:t>Цуканова</a:t>
            </a:r>
            <a:r>
              <a:rPr lang="ru-RU" sz="1600" dirty="0"/>
              <a:t>, В.С. Развивающие занятия по моделированию в начальной школе. / </a:t>
            </a:r>
            <a:r>
              <a:rPr lang="ru-RU" sz="1600" dirty="0" err="1"/>
              <a:t>В.С.Цуканова</a:t>
            </a:r>
            <a:r>
              <a:rPr lang="ru-RU" sz="1600" dirty="0"/>
              <a:t>. – Ростов-на-Дону.: «Феникс», 2003.- 80 с.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80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Seth8\Desktop\52213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06489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r>
              <a:rPr lang="ru-RU" sz="2800" b="1" i="1" dirty="0" smtClean="0"/>
              <a:t>Актуальность опыта.</a:t>
            </a:r>
            <a:endParaRPr lang="ru-RU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68052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altLang="ru-RU" sz="1800" b="1" i="1" dirty="0" smtClean="0"/>
              <a:t>Начальная школа – принципиально новый этап в жизни ребенка: начинается систематическое обучение в образовательном учреждении, расширяется сфера его взаимодействия с окружающим миром, увеличивается потребность в самовыражении. </a:t>
            </a:r>
          </a:p>
          <a:p>
            <a:pPr>
              <a:lnSpc>
                <a:spcPct val="150000"/>
              </a:lnSpc>
              <a:buNone/>
            </a:pPr>
            <a:r>
              <a:rPr lang="ru-RU" altLang="ru-RU" sz="1800" b="1" i="1" dirty="0" smtClean="0"/>
              <a:t>На начальном этапе необходимо развитие словесно-логического мышления, произвольной смысловой памяти, внимания, интеллектуальных операций (анализ, сравнение, классификации и др.), а также организационных умений, способности к реализации внутреннего плана действий. Этому способствует построение моделей на уроках.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4784"/>
            <a:ext cx="8229600" cy="122413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Цель</a:t>
            </a:r>
            <a:r>
              <a:rPr lang="ru-RU" sz="1800" dirty="0" smtClean="0">
                <a:solidFill>
                  <a:schemeClr val="tx1"/>
                </a:solidFill>
              </a:rPr>
              <a:t> педагогической деятельности: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/>
              <a:t> создание условий для формирования УУД учащихся средствами</a:t>
            </a:r>
            <a:r>
              <a:rPr lang="ru-RU" sz="2000" dirty="0" smtClean="0"/>
              <a:t> </a:t>
            </a:r>
            <a:r>
              <a:rPr lang="ru-RU" sz="2000" b="1" dirty="0" smtClean="0"/>
              <a:t>метода моделирования на уроках предметной области "Окружающий мир"</a:t>
            </a:r>
            <a:endParaRPr lang="ru-RU" sz="2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6952"/>
            <a:ext cx="8229600" cy="3201219"/>
          </a:xfrm>
        </p:spPr>
        <p:txBody>
          <a:bodyPr/>
          <a:lstStyle/>
          <a:p>
            <a:pPr lvl="0"/>
            <a:r>
              <a:rPr lang="ru-RU" sz="1800" b="1" dirty="0" smtClean="0"/>
              <a:t>Задачи:</a:t>
            </a:r>
          </a:p>
          <a:p>
            <a:r>
              <a:rPr lang="ru-RU" sz="1800" dirty="0" smtClean="0"/>
              <a:t>-изучить литературу по проблеме использования метода моделирования на уроках окружающего мира;</a:t>
            </a:r>
          </a:p>
          <a:p>
            <a:r>
              <a:rPr lang="ru-RU" sz="1800" dirty="0" smtClean="0"/>
              <a:t> - изучение педагогического опыта, связанного с технологией моделирования;</a:t>
            </a:r>
          </a:p>
          <a:p>
            <a:pPr lvl="0"/>
            <a:r>
              <a:rPr lang="ru-RU" sz="1800" dirty="0" smtClean="0"/>
              <a:t>- организация учебного процесса на основе использования приемов моделирования;</a:t>
            </a:r>
          </a:p>
          <a:p>
            <a:pPr lvl="0"/>
            <a:r>
              <a:rPr lang="ru-RU" sz="1800" dirty="0" smtClean="0"/>
              <a:t>- изыскание психологических и методологических возможностей для эффективного усвоения учебного материала;</a:t>
            </a:r>
          </a:p>
          <a:p>
            <a:pPr lvl="0"/>
            <a:r>
              <a:rPr lang="ru-RU" sz="1800" dirty="0" smtClean="0"/>
              <a:t>- создание условий для поисковой деятельности;</a:t>
            </a:r>
          </a:p>
          <a:p>
            <a:pPr lvl="0"/>
            <a:r>
              <a:rPr lang="ru-RU" sz="1800" dirty="0" smtClean="0"/>
              <a:t>- обеспечение зоны ближайшего и дальнего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Виды универсальных учебных действий КОММУНИКАТИВНЫЕ ПОЗНАВАТЕЛЬНЫЕ РЕГУЛЯТИВН..."/>
          <p:cNvPicPr>
            <a:picLocks noChangeAspect="1" noChangeArrowheads="1"/>
          </p:cNvPicPr>
          <p:nvPr/>
        </p:nvPicPr>
        <p:blipFill>
          <a:blip r:embed="rId2" cstate="print"/>
          <a:srcRect l="11019"/>
          <a:stretch>
            <a:fillRect/>
          </a:stretch>
        </p:blipFill>
        <p:spPr bwMode="auto">
          <a:xfrm>
            <a:off x="1403648" y="1395536"/>
            <a:ext cx="6480720" cy="546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Модель</a:t>
            </a:r>
            <a:r>
              <a:rPr lang="ru-RU" sz="2800" dirty="0" smtClean="0">
                <a:solidFill>
                  <a:schemeClr val="hlink"/>
                </a:solidFill>
              </a:rPr>
              <a:t> </a:t>
            </a:r>
            <a:r>
              <a:rPr lang="ru-RU" sz="2800" dirty="0" smtClean="0"/>
              <a:t>- это объект, который используется в качестве «заместителя», представителя другого объекта (оригинала) с определённой целью.</a:t>
            </a:r>
          </a:p>
          <a:p>
            <a:r>
              <a:rPr lang="ru-RU" sz="2800" dirty="0" smtClean="0"/>
              <a:t>Модель отражает только часть свойств, отношений и особенностей поведения оригинала.</a:t>
            </a:r>
          </a:p>
          <a:p>
            <a:r>
              <a:rPr lang="ru-RU" sz="2800" b="1" i="1" dirty="0" smtClean="0">
                <a:solidFill>
                  <a:srgbClr val="A50021"/>
                </a:solidFill>
              </a:rPr>
              <a:t>Моделирование</a:t>
            </a:r>
            <a:r>
              <a:rPr lang="ru-RU" sz="2800" dirty="0" smtClean="0"/>
              <a:t> - процесс создания и использования модели.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kyMoon-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562074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КЛАССИФИКАЦИИ МОДЕЛЕЙ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67944" y="1124745"/>
            <a:ext cx="1944216" cy="504056"/>
          </a:xfrm>
          <a:prstGeom prst="rect">
            <a:avLst/>
          </a:prstGeom>
          <a:ln w="28575"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МОДЕЛИ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132856"/>
            <a:ext cx="331236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Материальные (предметные) модели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воспроизводят геометрические, физические и другие свойства оригинала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132856"/>
            <a:ext cx="36004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Информационные (абстрактные) модели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sz="1600" dirty="0" smtClean="0">
                <a:solidFill>
                  <a:srgbClr val="002060"/>
                </a:solidFill>
              </a:rPr>
              <a:t>строятся только на информации, характеризующей свойства и состояние объекта моделирования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077072"/>
            <a:ext cx="2448272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Образные (наглядные) модели</a:t>
            </a:r>
            <a:r>
              <a:rPr lang="ru-RU" dirty="0" smtClean="0">
                <a:solidFill>
                  <a:srgbClr val="002060"/>
                </a:solidFill>
              </a:rPr>
              <a:t> - это чертежи, графики, фотографии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077072"/>
            <a:ext cx="2574032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Знаковые (символьные) модели</a:t>
            </a:r>
            <a:r>
              <a:rPr lang="ru-RU" dirty="0" smtClean="0">
                <a:solidFill>
                  <a:srgbClr val="002060"/>
                </a:solidFill>
              </a:rPr>
              <a:t> – это текст, формула, программа, описание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4077072"/>
            <a:ext cx="19442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Смешанные модели</a:t>
            </a:r>
            <a:r>
              <a:rPr lang="ru-RU" dirty="0" smtClean="0">
                <a:solidFill>
                  <a:srgbClr val="002060"/>
                </a:solidFill>
              </a:rPr>
              <a:t> – это таблицы, схемы, плакаты, фильмы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084168" y="3573016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63888" y="1717651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75856" y="3573016"/>
            <a:ext cx="29523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92280" y="357301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64088" y="170080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kyMoon-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562074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</a:rPr>
              <a:t>Система работы по моделированию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19672" y="1124744"/>
            <a:ext cx="7067128" cy="5001419"/>
          </a:xfrm>
        </p:spPr>
        <p:txBody>
          <a:bodyPr/>
          <a:lstStyle/>
          <a:p>
            <a:r>
              <a:rPr lang="ru-RU" sz="2400" b="1" i="1" dirty="0" smtClean="0"/>
              <a:t>1 этап </a:t>
            </a:r>
            <a:r>
              <a:rPr lang="ru-RU" sz="2400" b="1" dirty="0" smtClean="0"/>
              <a:t>– Работа </a:t>
            </a:r>
            <a:r>
              <a:rPr lang="ru-RU" sz="2400" b="1" dirty="0"/>
              <a:t>с готовыми </a:t>
            </a:r>
            <a:r>
              <a:rPr lang="ru-RU" sz="2400" b="1" dirty="0" smtClean="0"/>
              <a:t>моделями </a:t>
            </a:r>
            <a:r>
              <a:rPr lang="ru-RU" sz="2400" b="1" dirty="0"/>
              <a:t>(Например : </a:t>
            </a:r>
            <a:r>
              <a:rPr lang="ru-RU" sz="2400" b="1" dirty="0" smtClean="0"/>
              <a:t>глобус);</a:t>
            </a:r>
          </a:p>
          <a:p>
            <a:r>
              <a:rPr lang="ru-RU" sz="2400" b="1" i="1" dirty="0"/>
              <a:t>2 этап </a:t>
            </a:r>
            <a:r>
              <a:rPr lang="ru-RU" sz="2400" b="1" dirty="0"/>
              <a:t>- У</a:t>
            </a:r>
            <a:r>
              <a:rPr lang="ru-RU" sz="2400" b="1" dirty="0" smtClean="0"/>
              <a:t>пражнения </a:t>
            </a:r>
            <a:r>
              <a:rPr lang="ru-RU" sz="2400" b="1" dirty="0"/>
              <a:t>в сравнении, обобщении объектов одного класса. Например, сравниваем деревья  и выделяем лиственные и хвойные</a:t>
            </a:r>
            <a:r>
              <a:rPr lang="ru-RU" sz="2400" b="1" dirty="0" smtClean="0"/>
              <a:t>.</a:t>
            </a:r>
          </a:p>
          <a:p>
            <a:r>
              <a:rPr lang="ru-RU" sz="2400" b="1" i="1" dirty="0"/>
              <a:t>3 этап </a:t>
            </a:r>
            <a:r>
              <a:rPr lang="ru-RU" sz="2400" b="1" dirty="0" smtClean="0"/>
              <a:t>– Изображение объекта </a:t>
            </a:r>
            <a:r>
              <a:rPr lang="ru-RU" sz="2400" b="1" dirty="0"/>
              <a:t>его символом или </a:t>
            </a:r>
            <a:r>
              <a:rPr lang="ru-RU" sz="2400" b="1" dirty="0" smtClean="0"/>
              <a:t>схемой.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kyMoo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8964488" cy="1296144"/>
          </a:xfrm>
        </p:spPr>
        <p:txBody>
          <a:bodyPr/>
          <a:lstStyle/>
          <a:p>
            <a:r>
              <a:rPr lang="ru-RU" u="sng" dirty="0"/>
              <a:t>Ч</a:t>
            </a:r>
            <a:r>
              <a:rPr lang="ru-RU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етыре </a:t>
            </a:r>
            <a:r>
              <a:rPr lang="ru-RU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этапа моделирования:  </a:t>
            </a:r>
            <a:endParaRPr lang="ru-RU" u="sng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Вычленение существенных признаков объекта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Построение модели.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Исследование модели.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Перенос полученных на моделях сведений на изучаемый объект.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kyMoon-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Приемы</a:t>
            </a:r>
            <a:r>
              <a:rPr lang="ru-RU" sz="2000" b="1" dirty="0" smtClean="0">
                <a:solidFill>
                  <a:schemeClr val="tx1"/>
                </a:solidFill>
              </a:rPr>
              <a:t> моделирования.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03648" y="620688"/>
            <a:ext cx="7283152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  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   Блок-схемы</a:t>
            </a:r>
            <a:endParaRPr lang="ru-RU" sz="2400" dirty="0" smtClean="0"/>
          </a:p>
          <a:p>
            <a:r>
              <a:rPr lang="ru-RU" sz="2400" b="1" dirty="0" smtClean="0"/>
              <a:t>   Модель-описание</a:t>
            </a:r>
            <a:endParaRPr lang="ru-RU" sz="2400" dirty="0" smtClean="0"/>
          </a:p>
          <a:p>
            <a:r>
              <a:rPr lang="ru-RU" sz="2400" dirty="0" smtClean="0"/>
              <a:t>   </a:t>
            </a:r>
            <a:r>
              <a:rPr lang="ru-RU" sz="2400" b="1" dirty="0"/>
              <a:t>М</a:t>
            </a:r>
            <a:r>
              <a:rPr lang="ru-RU" sz="2400" b="1" dirty="0" smtClean="0"/>
              <a:t>одели-рассуждения</a:t>
            </a:r>
            <a:r>
              <a:rPr lang="ru-RU" sz="2400" dirty="0" smtClean="0"/>
              <a:t>   </a:t>
            </a:r>
            <a:endParaRPr lang="ru-RU" sz="2400" dirty="0"/>
          </a:p>
          <a:p>
            <a:r>
              <a:rPr lang="ru-RU" sz="2400" b="1" dirty="0" smtClean="0"/>
              <a:t>   Модели-сравнения </a:t>
            </a:r>
            <a:r>
              <a:rPr lang="ru-RU" sz="2400" dirty="0" smtClean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   Схемы причинно-следственных связей.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/>
              <a:t>   Кластер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Moo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SkyMoon</Template>
  <TotalTime>843</TotalTime>
  <Words>788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SkyMoon</vt:lpstr>
      <vt:lpstr>1_Оформление по умолчанию</vt:lpstr>
      <vt:lpstr>2_Оформление по умолчанию</vt:lpstr>
      <vt:lpstr>3_Оформление по умолчанию</vt:lpstr>
      <vt:lpstr>" Моделирование на уроках предметной области  "Окружающий мир" ,  как средство формирования УУД". </vt:lpstr>
      <vt:lpstr>Актуальность опыта.</vt:lpstr>
      <vt:lpstr>Цель педагогической деятельности:  создание условий для формирования УУД учащихся средствами метода моделирования на уроках предметной области "Окружающий мир"</vt:lpstr>
      <vt:lpstr>Презентация PowerPoint</vt:lpstr>
      <vt:lpstr>Презентация PowerPoint</vt:lpstr>
      <vt:lpstr>КЛАССИФИКАЦИИ МОДЕЛЕЙ</vt:lpstr>
      <vt:lpstr>  Система работы по моделированию </vt:lpstr>
      <vt:lpstr>Четыре этапа моделирования:  </vt:lpstr>
      <vt:lpstr>Приемы моделирования.</vt:lpstr>
      <vt:lpstr>Блок-схемы показывают цепочку, последовательность событий, явлений и т.д., учащиеся могут их нарисовать, вырезать из бумаги. Например, осенние месяцы: сентябрь – октябрь – ноябрь. Это самые простые модели, с них начинается обучение моделированию.</vt:lpstr>
      <vt:lpstr>Модель-описание содержит опорные слова, составляющие, характеристики объекта описания или требует от учащихся по данным определениям угадать объект.(познавательные,коммуникативные ууд) </vt:lpstr>
      <vt:lpstr>Модели-рассуждения (Регулятивные УУД)</vt:lpstr>
      <vt:lpstr>Модели-сравнения (познавательные,коммуникативные ууд)</vt:lpstr>
      <vt:lpstr>Моделирование схем причинно-следственных связей (Личностные,познаватеьные,регулятивные,коммуникативные ууд)</vt:lpstr>
      <vt:lpstr>Результаты педагогической деятельности (мониторинг)</vt:lpstr>
      <vt:lpstr>Презентация PowerPoint</vt:lpstr>
      <vt:lpstr>Заключение:</vt:lpstr>
      <vt:lpstr>Список литературы: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Seth8</dc:creator>
  <cp:lastModifiedBy>Елена</cp:lastModifiedBy>
  <cp:revision>58</cp:revision>
  <dcterms:created xsi:type="dcterms:W3CDTF">2015-12-26T14:45:11Z</dcterms:created>
  <dcterms:modified xsi:type="dcterms:W3CDTF">2016-03-26T19:23:54Z</dcterms:modified>
</cp:coreProperties>
</file>