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2" r:id="rId5"/>
    <p:sldId id="261" r:id="rId6"/>
    <p:sldId id="263" r:id="rId7"/>
    <p:sldId id="258" r:id="rId8"/>
    <p:sldId id="259" r:id="rId9"/>
    <p:sldId id="260" r:id="rId10"/>
    <p:sldId id="264" r:id="rId11"/>
    <p:sldId id="265" r:id="rId12"/>
    <p:sldId id="274" r:id="rId13"/>
    <p:sldId id="275" r:id="rId14"/>
    <p:sldId id="276" r:id="rId15"/>
    <p:sldId id="266" r:id="rId16"/>
    <p:sldId id="267" r:id="rId17"/>
    <p:sldId id="268" r:id="rId18"/>
    <p:sldId id="269" r:id="rId19"/>
    <p:sldId id="270" r:id="rId20"/>
    <p:sldId id="272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08" autoAdjust="0"/>
    <p:restoredTop sz="94660"/>
  </p:normalViewPr>
  <p:slideViewPr>
    <p:cSldViewPr>
      <p:cViewPr varScale="1">
        <p:scale>
          <a:sx n="64" d="100"/>
          <a:sy n="64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35D3-311B-41F5-9CD3-97D029F064D7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B9E8-4076-450B-B3B6-8F2A4780A5D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35D3-311B-41F5-9CD3-97D029F064D7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B9E8-4076-450B-B3B6-8F2A4780A5D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35D3-311B-41F5-9CD3-97D029F064D7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B9E8-4076-450B-B3B6-8F2A4780A5D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35D3-311B-41F5-9CD3-97D029F064D7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B9E8-4076-450B-B3B6-8F2A4780A5D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35D3-311B-41F5-9CD3-97D029F064D7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B9E8-4076-450B-B3B6-8F2A4780A5D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35D3-311B-41F5-9CD3-97D029F064D7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B9E8-4076-450B-B3B6-8F2A4780A5D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35D3-311B-41F5-9CD3-97D029F064D7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B9E8-4076-450B-B3B6-8F2A4780A5D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35D3-311B-41F5-9CD3-97D029F064D7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B9E8-4076-450B-B3B6-8F2A4780A5D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35D3-311B-41F5-9CD3-97D029F064D7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B9E8-4076-450B-B3B6-8F2A4780A5D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35D3-311B-41F5-9CD3-97D029F064D7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B9E8-4076-450B-B3B6-8F2A4780A5D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35D3-311B-41F5-9CD3-97D029F064D7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B9E8-4076-450B-B3B6-8F2A4780A5D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435D3-311B-41F5-9CD3-97D029F064D7}" type="datetimeFigureOut">
              <a:rPr lang="de-DE" smtClean="0"/>
              <a:pPr/>
              <a:t>24.03.2016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7B9E8-4076-450B-B3B6-8F2A4780A5DC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profile.ru/codes/155112" TargetMode="External"/><Relationship Id="rId7" Type="http://schemas.openxmlformats.org/officeDocument/2006/relationships/hyperlink" Target="http://www.rusprofile.ru/codes/155140" TargetMode="External"/><Relationship Id="rId2" Type="http://schemas.openxmlformats.org/officeDocument/2006/relationships/hyperlink" Target="http://www.rusprofile.ru/codes/1551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profile.ru/codes/155130" TargetMode="External"/><Relationship Id="rId5" Type="http://schemas.openxmlformats.org/officeDocument/2006/relationships/hyperlink" Target="http://www.rusprofile.ru/codes/155114" TargetMode="External"/><Relationship Id="rId4" Type="http://schemas.openxmlformats.org/officeDocument/2006/relationships/hyperlink" Target="http://www.rusprofile.ru/codes/15511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sz.ru/index.php?id=767" TargetMode="External"/><Relationship Id="rId2" Type="http://schemas.openxmlformats.org/officeDocument/2006/relationships/hyperlink" Target="http://www.prsz.ru/index.php?id=72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ela.ru/images/catalogue.pdf" TargetMode="External"/><Relationship Id="rId2" Type="http://schemas.openxmlformats.org/officeDocument/2006/relationships/hyperlink" Target="http://www.alela.ru/i/%D0%9D%D0%B0%D0%B3%D1%80%D0%B0%D0%B4%D1%8B%20%D0%B7%D0%B0%20%D1%81%D0%BB%D0%B8%D0%B2%D0%BE%D1%87%D0%BD%D1%8B%D0%B9%20%D0%BC%D0%B0%D1%80%D0%BC%D0%B5%D0%BB%D0%B0%D0%B4%20%D0%90%D0%BB%D1%83%D1%80%D1%8D%20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suu.com/roptorg/docs/2011-autumn?e=3753447/292370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Экономика Рязанской области.</a:t>
            </a:r>
            <a:br>
              <a:rPr lang="ru-RU" sz="6600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Подготовили ученики 3 класса 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de-D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Елена\Desktop\эк ряз обл\01_1_эконом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4822" y="1357298"/>
            <a:ext cx="713917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Проект </a:t>
            </a:r>
          </a:p>
          <a:p>
            <a:pPr algn="ctr"/>
            <a:endParaRPr lang="ru-RU" sz="2400" b="1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«Экономика рязанской области»</a:t>
            </a:r>
          </a:p>
          <a:p>
            <a:pPr algn="ctr"/>
            <a:endParaRPr lang="ru-RU" sz="2400" b="1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Подготовили ученики 3 класса</a:t>
            </a:r>
          </a:p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Глазков Алексей и </a:t>
            </a:r>
          </a:p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Майоров Даниил</a:t>
            </a:r>
            <a:endParaRPr lang="ru-RU" sz="2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Содержимое 3" descr="22011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928802"/>
            <a:ext cx="6143668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 </a:t>
            </a:r>
            <a:r>
              <a:rPr lang="ru-RU" dirty="0"/>
              <a:t>ЗАО «</a:t>
            </a:r>
            <a:r>
              <a:rPr lang="ru-RU" dirty="0" err="1"/>
              <a:t>Скопинская</a:t>
            </a:r>
            <a:r>
              <a:rPr lang="ru-RU" dirty="0"/>
              <a:t> художественная керамика</a:t>
            </a:r>
            <a:endParaRPr lang="de-D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Скопинский</a:t>
            </a:r>
            <a:r>
              <a:rPr lang="ru-RU" dirty="0" smtClean="0"/>
              <a:t> гончарный художественный промысел - традиционный центр народного искусства на Рязанской земле. Своим возникновением промысел обязан глине, залегающей в больших количествах в окрестностях города Скопина. Глиняная посуда в местах, где позднее появился город Скопин, делалась еще во времена Киевской Руси. В этой посуде сбивали масло, заквашивали тесто, хранили молоко, воду, квас.</a:t>
            </a:r>
            <a:r>
              <a:rPr lang="de-DE" dirty="0" smtClean="0"/>
              <a:t>  </a:t>
            </a:r>
          </a:p>
          <a:p>
            <a:r>
              <a:rPr lang="de-DE" dirty="0" smtClean="0"/>
              <a:t> </a:t>
            </a:r>
            <a:r>
              <a:rPr lang="ru-RU" dirty="0" smtClean="0"/>
              <a:t>ЗАО «</a:t>
            </a:r>
            <a:r>
              <a:rPr lang="ru-RU" dirty="0" err="1" smtClean="0"/>
              <a:t>Скопинская</a:t>
            </a:r>
            <a:r>
              <a:rPr lang="ru-RU" dirty="0" smtClean="0"/>
              <a:t> художественная керамика» было создано на базе артели «Керамик», включавшую в себя около 50-ти гончарных мастерских. В настоящее время на предприятии производят: керамические горшки с поддонами объёмом от 0,3 до 50 литров в широком ассортименте и с использованием разных методов декорирования; подставки под цветочные горшки; сувениры-подсвечники, сосуды, пепельницы, </a:t>
            </a:r>
            <a:r>
              <a:rPr lang="ru-RU" dirty="0" err="1" smtClean="0"/>
              <a:t>карандашницы</a:t>
            </a:r>
            <a:r>
              <a:rPr lang="ru-RU" dirty="0" smtClean="0"/>
              <a:t>, копилки; настенные кашпо; вазы напольные и настольные; небольшой ассортимент посуды, изразцы для каминов и печей.</a:t>
            </a:r>
            <a:r>
              <a:rPr lang="de-DE" dirty="0" smtClean="0"/>
              <a:t> 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Содержимое 3" descr="IMAG0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Содержимое 3" descr="IMAG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Содержимое 3" descr="IMAG0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Содержимое 3" descr="84945d6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962944"/>
            <a:ext cx="5715000" cy="380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Содержимое 3" descr="643634_3014nothumb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7" y="2357430"/>
            <a:ext cx="5016180" cy="32817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Содержимое 3" descr="15395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216" y="1600200"/>
            <a:ext cx="535356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93991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Компания ОАО "КОРАБЛИНСКИЙ МОЛЗАВОД" осуществляет следующие виды деятельности 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857364"/>
            <a:ext cx="7858180" cy="4268799"/>
          </a:xfrm>
        </p:spPr>
        <p:txBody>
          <a:bodyPr>
            <a:normAutofit fontScale="47500" lnSpcReduction="20000"/>
          </a:bodyPr>
          <a:lstStyle/>
          <a:p>
            <a:r>
              <a:rPr lang="de-DE" sz="4900" dirty="0" err="1" smtClean="0">
                <a:hlinkClick r:id="rId2"/>
              </a:rPr>
              <a:t>Производство</a:t>
            </a:r>
            <a:r>
              <a:rPr lang="de-DE" sz="4900" dirty="0" smtClean="0">
                <a:hlinkClick r:id="rId2"/>
              </a:rPr>
              <a:t> </a:t>
            </a:r>
            <a:r>
              <a:rPr lang="de-DE" sz="4900" dirty="0" err="1" smtClean="0">
                <a:hlinkClick r:id="rId2"/>
              </a:rPr>
              <a:t>обработанного</a:t>
            </a:r>
            <a:r>
              <a:rPr lang="de-DE" sz="4900" dirty="0" smtClean="0">
                <a:hlinkClick r:id="rId2"/>
              </a:rPr>
              <a:t> </a:t>
            </a:r>
            <a:r>
              <a:rPr lang="de-DE" sz="4900" dirty="0" err="1" smtClean="0">
                <a:hlinkClick r:id="rId2"/>
              </a:rPr>
              <a:t>жидкого</a:t>
            </a:r>
            <a:r>
              <a:rPr lang="de-DE" sz="4900" dirty="0" smtClean="0">
                <a:hlinkClick r:id="rId2"/>
              </a:rPr>
              <a:t> </a:t>
            </a:r>
            <a:r>
              <a:rPr lang="de-DE" sz="4900" dirty="0" err="1" smtClean="0">
                <a:hlinkClick r:id="rId2"/>
              </a:rPr>
              <a:t>молока</a:t>
            </a:r>
            <a:endParaRPr lang="de-DE" sz="4900" dirty="0" smtClean="0"/>
          </a:p>
          <a:p>
            <a:r>
              <a:rPr lang="de-DE" sz="4900" dirty="0" smtClean="0"/>
              <a:t> </a:t>
            </a:r>
          </a:p>
          <a:p>
            <a:r>
              <a:rPr lang="ru-RU" sz="4900" dirty="0" smtClean="0">
                <a:hlinkClick r:id="rId3"/>
              </a:rPr>
              <a:t>Производство сметаны и жидких сливок</a:t>
            </a:r>
            <a:endParaRPr lang="de-DE" sz="4900" dirty="0" smtClean="0"/>
          </a:p>
          <a:p>
            <a:r>
              <a:rPr lang="de-DE" sz="4900" dirty="0" smtClean="0"/>
              <a:t> </a:t>
            </a:r>
          </a:p>
          <a:p>
            <a:r>
              <a:rPr lang="de-DE" sz="4900" dirty="0" err="1" smtClean="0">
                <a:hlinkClick r:id="rId4"/>
              </a:rPr>
              <a:t>Производство</a:t>
            </a:r>
            <a:r>
              <a:rPr lang="de-DE" sz="4900" dirty="0" smtClean="0">
                <a:hlinkClick r:id="rId4"/>
              </a:rPr>
              <a:t> </a:t>
            </a:r>
            <a:r>
              <a:rPr lang="de-DE" sz="4900" dirty="0" err="1" smtClean="0">
                <a:hlinkClick r:id="rId4"/>
              </a:rPr>
              <a:t>кисломолочной</a:t>
            </a:r>
            <a:r>
              <a:rPr lang="de-DE" sz="4900" dirty="0" smtClean="0">
                <a:hlinkClick r:id="rId4"/>
              </a:rPr>
              <a:t> </a:t>
            </a:r>
            <a:r>
              <a:rPr lang="de-DE" sz="4900" dirty="0" err="1" smtClean="0">
                <a:hlinkClick r:id="rId4"/>
              </a:rPr>
              <a:t>продукции</a:t>
            </a:r>
            <a:endParaRPr lang="de-DE" sz="4900" dirty="0" smtClean="0"/>
          </a:p>
          <a:p>
            <a:r>
              <a:rPr lang="de-DE" sz="4900" dirty="0" smtClean="0"/>
              <a:t> </a:t>
            </a:r>
          </a:p>
          <a:p>
            <a:r>
              <a:rPr lang="ru-RU" sz="4900" dirty="0" smtClean="0">
                <a:hlinkClick r:id="rId5"/>
              </a:rPr>
              <a:t>Производство творога и </a:t>
            </a:r>
            <a:r>
              <a:rPr lang="ru-RU" sz="4900" dirty="0" err="1" smtClean="0">
                <a:hlinkClick r:id="rId5"/>
              </a:rPr>
              <a:t>сырково-творожных</a:t>
            </a:r>
            <a:r>
              <a:rPr lang="ru-RU" sz="4900" dirty="0" smtClean="0">
                <a:hlinkClick r:id="rId5"/>
              </a:rPr>
              <a:t> изделий</a:t>
            </a:r>
            <a:endParaRPr lang="de-DE" sz="4900" dirty="0" smtClean="0"/>
          </a:p>
          <a:p>
            <a:r>
              <a:rPr lang="de-DE" sz="4900" dirty="0" smtClean="0"/>
              <a:t> </a:t>
            </a:r>
          </a:p>
          <a:p>
            <a:r>
              <a:rPr lang="de-DE" sz="4900" dirty="0" err="1" smtClean="0">
                <a:hlinkClick r:id="rId6"/>
              </a:rPr>
              <a:t>Производство</a:t>
            </a:r>
            <a:r>
              <a:rPr lang="de-DE" sz="4900" dirty="0" smtClean="0">
                <a:hlinkClick r:id="rId6"/>
              </a:rPr>
              <a:t> </a:t>
            </a:r>
            <a:r>
              <a:rPr lang="de-DE" sz="4900" dirty="0" err="1" smtClean="0">
                <a:hlinkClick r:id="rId6"/>
              </a:rPr>
              <a:t>коровьего</a:t>
            </a:r>
            <a:r>
              <a:rPr lang="de-DE" sz="4900" dirty="0" smtClean="0">
                <a:hlinkClick r:id="rId6"/>
              </a:rPr>
              <a:t> </a:t>
            </a:r>
            <a:r>
              <a:rPr lang="de-DE" sz="4900" dirty="0" err="1" smtClean="0">
                <a:hlinkClick r:id="rId6"/>
              </a:rPr>
              <a:t>масла</a:t>
            </a:r>
            <a:endParaRPr lang="de-DE" sz="4900" dirty="0" smtClean="0"/>
          </a:p>
          <a:p>
            <a:r>
              <a:rPr lang="de-DE" sz="4900" dirty="0" smtClean="0"/>
              <a:t> </a:t>
            </a:r>
          </a:p>
          <a:p>
            <a:r>
              <a:rPr lang="de-DE" sz="4900" dirty="0" err="1" smtClean="0">
                <a:hlinkClick r:id="rId7"/>
              </a:rPr>
              <a:t>Производство</a:t>
            </a:r>
            <a:r>
              <a:rPr lang="de-DE" sz="4900" dirty="0" smtClean="0">
                <a:hlinkClick r:id="rId7"/>
              </a:rPr>
              <a:t> </a:t>
            </a:r>
            <a:r>
              <a:rPr lang="de-DE" sz="4900" dirty="0" err="1" smtClean="0">
                <a:hlinkClick r:id="rId7"/>
              </a:rPr>
              <a:t>сыра</a:t>
            </a:r>
            <a:endParaRPr lang="de-DE" sz="4900" dirty="0" smtClean="0"/>
          </a:p>
          <a:p>
            <a:r>
              <a:rPr lang="de-DE" sz="4900" dirty="0" smtClean="0"/>
              <a:t> 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Кораблинский</a:t>
            </a:r>
            <a:r>
              <a:rPr lang="ru-RU" sz="3600" dirty="0" smtClean="0"/>
              <a:t> </a:t>
            </a:r>
            <a:r>
              <a:rPr lang="ru-RU" sz="3600" dirty="0" err="1" smtClean="0"/>
              <a:t>шприцовый</a:t>
            </a:r>
            <a:r>
              <a:rPr lang="ru-RU" sz="3600" dirty="0" smtClean="0"/>
              <a:t> завод</a:t>
            </a:r>
            <a:endParaRPr lang="de-DE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В городе Кораблино расположено уникальное предприятие: его проектная мощность позволяет производить 450 миллионов одноразовых шприцев в год</a:t>
            </a:r>
            <a:r>
              <a:rPr lang="de-DE" b="1" dirty="0" smtClean="0"/>
              <a:t> </a:t>
            </a:r>
            <a:r>
              <a:rPr lang="ru-RU" b="1" dirty="0" smtClean="0"/>
              <a:t>– 18 процентов от потребности России. Основатели завода, оснастив его современным оборудованием, к сожалению, не смогли справиться со столь масштабной задачей по </a:t>
            </a:r>
            <a:r>
              <a:rPr lang="ru-RU" b="1" dirty="0" err="1" smtClean="0"/>
              <a:t>импортозамещению</a:t>
            </a:r>
            <a:r>
              <a:rPr lang="ru-RU" b="1" dirty="0" smtClean="0"/>
              <a:t>. Завод приобретен новыми инвесторами</a:t>
            </a:r>
            <a:r>
              <a:rPr lang="de-DE" b="1" dirty="0" smtClean="0"/>
              <a:t> </a:t>
            </a:r>
            <a:r>
              <a:rPr lang="ru-RU" b="1" dirty="0" smtClean="0"/>
              <a:t>– немецкой компанией </a:t>
            </a:r>
            <a:r>
              <a:rPr lang="de-DE" b="1" dirty="0" err="1" smtClean="0"/>
              <a:t>SFMedicalProductsGmbH</a:t>
            </a:r>
            <a:r>
              <a:rPr lang="ru-RU" b="1" dirty="0" smtClean="0"/>
              <a:t>.</a:t>
            </a:r>
            <a:endParaRPr lang="de-DE" dirty="0" smtClean="0"/>
          </a:p>
          <a:p>
            <a:r>
              <a:rPr lang="ru-RU" dirty="0" smtClean="0"/>
              <a:t>Эта компания присутствует на российском рынке медицинских изделий с 2009</a:t>
            </a:r>
            <a:r>
              <a:rPr lang="de-DE" dirty="0" smtClean="0"/>
              <a:t> </a:t>
            </a:r>
            <a:r>
              <a:rPr lang="ru-RU" dirty="0" smtClean="0"/>
              <a:t>года. При этом она занимает около 10 процентов рынка шприцев. </a:t>
            </a:r>
            <a:r>
              <a:rPr lang="ru-RU" dirty="0" err="1" smtClean="0"/>
              <a:t>Кораблинское</a:t>
            </a:r>
            <a:r>
              <a:rPr lang="ru-RU" dirty="0" smtClean="0"/>
              <a:t> предприятие</a:t>
            </a:r>
            <a:r>
              <a:rPr lang="de-DE" dirty="0" smtClean="0"/>
              <a:t> </a:t>
            </a:r>
            <a:r>
              <a:rPr lang="ru-RU" dirty="0" smtClean="0"/>
              <a:t>– ее первая производственная площадка в Российской Федерации. Новые владельцы сохранили его прежнее название</a:t>
            </a:r>
            <a:r>
              <a:rPr lang="de-DE" dirty="0" smtClean="0"/>
              <a:t> </a:t>
            </a:r>
            <a:r>
              <a:rPr lang="ru-RU" dirty="0" smtClean="0"/>
              <a:t>– ООО «</a:t>
            </a:r>
            <a:r>
              <a:rPr lang="ru-RU" dirty="0" err="1" smtClean="0"/>
              <a:t>Медпром</a:t>
            </a:r>
            <a:r>
              <a:rPr lang="ru-RU" dirty="0" smtClean="0"/>
              <a:t> </a:t>
            </a:r>
            <a:r>
              <a:rPr lang="ru-RU" dirty="0" err="1" smtClean="0"/>
              <a:t>Бобени</a:t>
            </a:r>
            <a:r>
              <a:rPr lang="ru-RU" dirty="0" smtClean="0"/>
              <a:t> </a:t>
            </a:r>
            <a:r>
              <a:rPr lang="ru-RU" dirty="0" err="1" smtClean="0"/>
              <a:t>Продакшен</a:t>
            </a:r>
            <a:r>
              <a:rPr lang="ru-RU" dirty="0" smtClean="0"/>
              <a:t>». Запустить производство на стопроцентную мощность они намерены в течение следующего года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dirty="0" smtClean="0"/>
              <a:t>: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Изучать экономику Рязанской области.                                                               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знать  как  развита  экономика  и  промышленность  Рязанской  области,  какие  отрасли  промышленности  самые  главные.</a:t>
            </a:r>
            <a:endParaRPr lang="ru-RU" b="1" smtClean="0">
              <a:latin typeface="Arial" pitchFamily="34" charset="0"/>
              <a:cs typeface="Arial" pitchFamily="34" charset="0"/>
            </a:endParaRPr>
          </a:p>
          <a:p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7143799" cy="5000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Рязанский Станкостроительный Завод</a:t>
            </a:r>
            <a:r>
              <a:rPr lang="de-DE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Рязанский Станкостроительный Завод</a:t>
            </a:r>
            <a:r>
              <a:rPr lang="de-DE" dirty="0"/>
              <a:t> </a:t>
            </a:r>
            <a:r>
              <a:rPr lang="ru-RU" dirty="0"/>
              <a:t>- специализированное предприятие по изготовлению станков и оборудования для металлообработки.</a:t>
            </a:r>
            <a:endParaRPr lang="de-DE" dirty="0"/>
          </a:p>
          <a:p>
            <a:r>
              <a:rPr lang="ru-RU" b="1" dirty="0"/>
              <a:t>Рязанский Станкозавод</a:t>
            </a:r>
            <a:r>
              <a:rPr lang="de-DE" dirty="0"/>
              <a:t> </a:t>
            </a:r>
            <a:r>
              <a:rPr lang="ru-RU" dirty="0"/>
              <a:t>представляет модельный ряд металлорежущего оборудования, позволяющего осуществлять</a:t>
            </a:r>
            <a:r>
              <a:rPr lang="de-DE" dirty="0"/>
              <a:t> </a:t>
            </a:r>
            <a:r>
              <a:rPr lang="ru-RU" u="sng" dirty="0">
                <a:hlinkClick r:id="rId2" tooltip="купить токарный станок"/>
              </a:rPr>
              <a:t>токарные</a:t>
            </a:r>
            <a:r>
              <a:rPr lang="ru-RU" dirty="0"/>
              <a:t>,</a:t>
            </a:r>
            <a:r>
              <a:rPr lang="de-DE" dirty="0"/>
              <a:t> </a:t>
            </a:r>
            <a:r>
              <a:rPr lang="ru-RU" u="sng" dirty="0">
                <a:hlinkClick r:id="rId3"/>
              </a:rPr>
              <a:t>фрезерные</a:t>
            </a:r>
            <a:r>
              <a:rPr lang="ru-RU" dirty="0"/>
              <a:t>, сверлильно-расточные операции, а также </a:t>
            </a:r>
            <a:r>
              <a:rPr lang="ru-RU" dirty="0" err="1"/>
              <a:t>зубообработку</a:t>
            </a:r>
            <a:r>
              <a:rPr lang="ru-RU" dirty="0"/>
              <a:t> сложных деталей. Эксплуатация предлагаемого оборудования обеспечивает существенное снижение себестоимости и времени изготовления деталей в серийном и мелкосерийном </a:t>
            </a:r>
            <a:r>
              <a:rPr lang="ru-RU" dirty="0" smtClean="0"/>
              <a:t>производстве.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Содержимое 3" descr="p590_1324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077099"/>
            <a:ext cx="6643734" cy="4982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Содержимое 3" descr="14976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Кондитерская фабрика «Алела</a:t>
            </a:r>
            <a:endParaRPr lang="de-D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ru-RU" dirty="0"/>
              <a:t>была</a:t>
            </a:r>
            <a:r>
              <a:rPr lang="de-DE" dirty="0"/>
              <a:t> </a:t>
            </a:r>
            <a:r>
              <a:rPr lang="ru-RU" dirty="0"/>
              <a:t>основана в 2005 году в Рязани и начала свою деятельность по производству кондитерских изделий на современном высокопроизводительном оборудовании.</a:t>
            </a:r>
            <a:br>
              <a:rPr lang="ru-RU" dirty="0"/>
            </a:br>
            <a:r>
              <a:rPr lang="ru-RU" dirty="0"/>
              <a:t>Благодаря этому предприятие обеспечивает стабильно высокое качество выпускаемых изделий, постоянно расширяя ассортимент.</a:t>
            </a:r>
            <a:br>
              <a:rPr lang="ru-RU" dirty="0"/>
            </a:br>
            <a:r>
              <a:rPr lang="ru-RU" dirty="0"/>
              <a:t>Не случайно продукцию нашей фабрики ежегодно отмечают призами и наградами. В производстве мы используем только самое качественное сырье и передовые</a:t>
            </a:r>
            <a:r>
              <a:rPr lang="de-DE" dirty="0"/>
              <a:t> </a:t>
            </a:r>
            <a:r>
              <a:rPr lang="ru-RU" dirty="0"/>
              <a:t>технологии.</a:t>
            </a:r>
            <a:endParaRPr lang="de-DE" dirty="0"/>
          </a:p>
          <a:p>
            <a:pPr fontAlgn="base"/>
            <a:r>
              <a:rPr lang="ru-RU" dirty="0"/>
              <a:t>Коллектив кондитерской фабрики (технологи, рабочие, менеджеры, водители)</a:t>
            </a:r>
            <a:r>
              <a:rPr lang="de-DE" dirty="0"/>
              <a:t> </a:t>
            </a:r>
            <a:r>
              <a:rPr lang="ru-RU" dirty="0"/>
              <a:t>- единая команда профессионалов.</a:t>
            </a:r>
            <a:br>
              <a:rPr lang="ru-RU" dirty="0"/>
            </a:br>
            <a:r>
              <a:rPr lang="ru-RU" dirty="0"/>
              <a:t>Именно благодаря общим усилиям всей нашей команды продукция "Алела" в кратчайшие сроки стала популярной не только у жителей Рязани, но и в других российских городах.</a:t>
            </a:r>
            <a:endParaRPr lang="de-DE" dirty="0"/>
          </a:p>
          <a:p>
            <a:pPr fontAlgn="base"/>
            <a:r>
              <a:rPr lang="ru-RU" dirty="0"/>
              <a:t>КФ «Алела» - выпускает свою продукцию под двумя брендами – «Алела» и «</a:t>
            </a:r>
            <a:r>
              <a:rPr lang="ru-RU" dirty="0" err="1"/>
              <a:t>Алуре</a:t>
            </a:r>
            <a:r>
              <a:rPr lang="ru-RU" dirty="0"/>
              <a:t>». Продукция представлена в крупных сетях, таких как, «</a:t>
            </a:r>
            <a:r>
              <a:rPr lang="ru-RU" dirty="0" err="1"/>
              <a:t>Спар</a:t>
            </a:r>
            <a:r>
              <a:rPr lang="ru-RU" dirty="0"/>
              <a:t>», «Магнит», «Глобус», «Лента». </a:t>
            </a:r>
            <a:r>
              <a:rPr lang="de-DE" dirty="0"/>
              <a:t> </a:t>
            </a:r>
            <a:r>
              <a:rPr lang="ru-RU" dirty="0"/>
              <a:t>Ежемесячно, фабрика проводит дегустации и </a:t>
            </a:r>
            <a:r>
              <a:rPr lang="ru-RU" dirty="0" err="1"/>
              <a:t>промо-мероприятия</a:t>
            </a:r>
            <a:r>
              <a:rPr lang="ru-RU" dirty="0"/>
              <a:t> в магазинах, с целью увеличения продаж и узнаваемости брендов. По итогам маркетинговых исследований, проводимые внутри компании, было выявлено, что Сливочный Мармелад «</a:t>
            </a:r>
            <a:r>
              <a:rPr lang="ru-RU" dirty="0" err="1"/>
              <a:t>Алуре</a:t>
            </a:r>
            <a:r>
              <a:rPr lang="ru-RU" dirty="0"/>
              <a:t>» является хитом продаж и безоговорочным лидером в своем сегменте. Именно благодаря своему вкусу и качеству, он занял почётное место в программе</a:t>
            </a:r>
            <a:r>
              <a:rPr lang="de-DE" dirty="0"/>
              <a:t> </a:t>
            </a:r>
            <a:r>
              <a:rPr lang="ru-RU" u="sng" dirty="0">
                <a:hlinkClick r:id="rId2"/>
              </a:rPr>
              <a:t>«100 лучших товаров России»</a:t>
            </a:r>
            <a:r>
              <a:rPr lang="ru-RU" dirty="0"/>
              <a:t>. </a:t>
            </a:r>
            <a:r>
              <a:rPr lang="de-DE" dirty="0"/>
              <a:t> </a:t>
            </a:r>
          </a:p>
          <a:p>
            <a:pPr fontAlgn="base"/>
            <a:r>
              <a:rPr lang="ru-RU" dirty="0"/>
              <a:t>Для клиентов, КФ «Алела» выпускает</a:t>
            </a:r>
            <a:r>
              <a:rPr lang="de-DE" dirty="0"/>
              <a:t> </a:t>
            </a:r>
            <a:r>
              <a:rPr lang="ru-RU" u="sng" dirty="0">
                <a:hlinkClick r:id="rId3"/>
              </a:rPr>
              <a:t>собственный каталог</a:t>
            </a:r>
            <a:r>
              <a:rPr lang="ru-RU" dirty="0"/>
              <a:t>, в котором представлен весь ассортимент фабрики под брендами «</a:t>
            </a:r>
            <a:r>
              <a:rPr lang="ru-RU" dirty="0" err="1"/>
              <a:t>Алуре</a:t>
            </a:r>
            <a:r>
              <a:rPr lang="ru-RU" dirty="0"/>
              <a:t>» и «Алела». Так же, продукция представлена в</a:t>
            </a:r>
            <a:r>
              <a:rPr lang="de-DE" dirty="0"/>
              <a:t> </a:t>
            </a:r>
            <a:r>
              <a:rPr lang="ru-RU" u="sng" dirty="0">
                <a:hlinkClick r:id="rId4"/>
              </a:rPr>
              <a:t>в совместном с </a:t>
            </a:r>
            <a:r>
              <a:rPr lang="ru-RU" u="sng" dirty="0" err="1">
                <a:hlinkClick r:id="rId4"/>
              </a:rPr>
              <a:t>Ропторг-В</a:t>
            </a:r>
            <a:r>
              <a:rPr lang="ru-RU" u="sng" dirty="0">
                <a:hlinkClick r:id="rId4"/>
              </a:rPr>
              <a:t> каталоге</a:t>
            </a:r>
            <a:endParaRPr lang="de-DE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Содержимое 3" descr="chaynay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209" y="1600200"/>
            <a:ext cx="679558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Содержимое 3" descr="ЗЕФИР копия 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287" y="1500174"/>
            <a:ext cx="7058861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Экономика Рязанской области. Подготовили ученики 3 класса  </vt:lpstr>
      <vt:lpstr>Слайд 2</vt:lpstr>
      <vt:lpstr>Рязанский Станкостроительный Завод </vt:lpstr>
      <vt:lpstr>Слайд 4</vt:lpstr>
      <vt:lpstr>Слайд 5</vt:lpstr>
      <vt:lpstr>Слайд 6</vt:lpstr>
      <vt:lpstr>Кондитерская фабрика «Алела</vt:lpstr>
      <vt:lpstr>Слайд 8</vt:lpstr>
      <vt:lpstr>Слайд 9</vt:lpstr>
      <vt:lpstr>Слайд 10</vt:lpstr>
      <vt:lpstr> ЗАО «Скопинская художественная керамика</vt:lpstr>
      <vt:lpstr>Слайд 12</vt:lpstr>
      <vt:lpstr>Слайд 13</vt:lpstr>
      <vt:lpstr>Слайд 14</vt:lpstr>
      <vt:lpstr>Слайд 15</vt:lpstr>
      <vt:lpstr>Слайд 16</vt:lpstr>
      <vt:lpstr>Слайд 17</vt:lpstr>
      <vt:lpstr>Компания ОАО "КОРАБЛИНСКИЙ МОЛЗАВОД" осуществляет следующие виды деятельности : </vt:lpstr>
      <vt:lpstr>Кораблинский шприцовый завод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Рязанской области. Подготовили ученики 3 класса  </dc:title>
  <dc:creator>Елена</dc:creator>
  <cp:lastModifiedBy>Елена</cp:lastModifiedBy>
  <cp:revision>5</cp:revision>
  <dcterms:created xsi:type="dcterms:W3CDTF">2016-03-15T07:59:00Z</dcterms:created>
  <dcterms:modified xsi:type="dcterms:W3CDTF">2016-03-24T09:57:39Z</dcterms:modified>
</cp:coreProperties>
</file>