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73" r:id="rId4"/>
    <p:sldId id="280" r:id="rId5"/>
    <p:sldId id="270" r:id="rId6"/>
    <p:sldId id="284" r:id="rId7"/>
    <p:sldId id="285" r:id="rId8"/>
    <p:sldId id="288" r:id="rId9"/>
    <p:sldId id="286" r:id="rId10"/>
    <p:sldId id="275" r:id="rId11"/>
    <p:sldId id="274" r:id="rId12"/>
    <p:sldId id="291" r:id="rId13"/>
    <p:sldId id="292" r:id="rId14"/>
    <p:sldId id="289" r:id="rId15"/>
    <p:sldId id="294" r:id="rId16"/>
    <p:sldId id="276" r:id="rId17"/>
    <p:sldId id="295" r:id="rId18"/>
    <p:sldId id="257" r:id="rId19"/>
    <p:sldId id="296" r:id="rId20"/>
    <p:sldId id="297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D733-A07C-44FA-AB7D-5FE6B6B8263C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20D5-E32C-4996-A5F9-B2A7CFA33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C8C8-2572-464C-A627-344D41113659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EF14-E8FD-4128-BD80-E36511361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5845-6DD8-4023-BB7E-77300D5ACCE2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6F58-B294-465B-B43E-F68E46A45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5822-FF65-4247-87DE-CDCE6564E0EA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9626-8C71-4804-B30A-7C18E71E6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6D7F-10A8-49C4-8B56-FBE1438594F0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49C4-53A7-47D2-9440-C08FFBCE3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0810-0DBA-4C36-B742-AC65288FC1AA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06A1-F497-41BE-B524-C7DF33F43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1490-04AC-4714-BC9E-F29F242F3D53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8970-EDD0-4A1F-81EB-7E90EDE94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C861-A1F1-4EF4-B3AE-CC0AA8249726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E140-BC68-4EF0-9922-70FC243DC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43BC-05C9-4E3C-ABCE-C07CFF2D52DF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62B2-3954-4DA0-BF0A-C18588189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20DF-208B-4202-B548-A819DF1ECBFB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3DE9-C6ED-4E50-8B02-A6D6832A5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DFC5-CA0D-45C9-A1D8-62EB2686A6AE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72EE-981F-4EC8-9DCD-84FAE001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F560FA-7C35-4311-9C13-52349B25DB9D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E2DC5A-44DC-41A1-AF40-503FCA3F2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-531440"/>
            <a:ext cx="7772400" cy="228599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are you today?</a:t>
            </a:r>
            <a:endParaRPr lang="ru-RU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2" descr="https://cdn.psychologytoday.com/sites/default/files/blogs/38/2008/12/2598-7577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07504" y="1628800"/>
            <a:ext cx="2902373" cy="19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4" descr="http://otkrytki-animacii.1000e.ru/_ph/177/4725424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79838"/>
            <a:ext cx="292893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http://toyshop.com.ua/user/images/response/response_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72113" y="3714750"/>
            <a:ext cx="36718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ttp://dexter.blog.bg/photos/25616/original/smile%20coffe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00338" y="1484313"/>
            <a:ext cx="3246437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ttp://images.easyfreeclipart.com/295/cartoon-tired-and-thirsty-face-295937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325" y="1196975"/>
            <a:ext cx="28448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http://img3.vkrugudruzei.ru/images/068/514/21/oe_56e165f6b834486ead1d72d117c7aa5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575" y="4149725"/>
            <a:ext cx="194468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468313" y="1341438"/>
            <a:ext cx="8675687" cy="5037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600">
                <a:solidFill>
                  <a:srgbClr val="000000"/>
                </a:solidFill>
              </a:rPr>
              <a:t>утвердительная форма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sz="3600">
                <a:solidFill>
                  <a:srgbClr val="C00000"/>
                </a:solidFill>
                <a:latin typeface="Arial Black" pitchFamily="34" charset="0"/>
              </a:rPr>
              <a:t>                                    </a:t>
            </a:r>
            <a:r>
              <a:rPr lang="en-US" sz="3600" b="1">
                <a:solidFill>
                  <a:srgbClr val="C00000"/>
                </a:solidFill>
                <a:latin typeface="Comic Sans MS" pitchFamily="66" charset="0"/>
              </a:rPr>
              <a:t>like</a:t>
            </a:r>
            <a:endParaRPr lang="ru-RU" sz="3600" b="1">
              <a:solidFill>
                <a:srgbClr val="C000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ru-RU" sz="2600" b="1">
                <a:solidFill>
                  <a:srgbClr val="C00000"/>
                </a:solidFill>
                <a:latin typeface="Comic Sans MS" pitchFamily="66" charset="0"/>
              </a:rPr>
              <a:t>           </a:t>
            </a:r>
            <a:r>
              <a:rPr lang="en-US" sz="2600" b="1">
                <a:solidFill>
                  <a:srgbClr val="C00000"/>
                </a:solidFill>
                <a:latin typeface="Comic Sans MS" pitchFamily="66" charset="0"/>
              </a:rPr>
              <a:t>             </a:t>
            </a:r>
            <a:r>
              <a:rPr lang="ru-RU" sz="2600" b="1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600" b="1">
                <a:solidFill>
                  <a:srgbClr val="C00000"/>
                </a:solidFill>
                <a:latin typeface="Comic Sans MS" pitchFamily="66" charset="0"/>
              </a:rPr>
              <a:t>             </a:t>
            </a:r>
            <a:r>
              <a:rPr lang="en-US" sz="3600" b="1">
                <a:solidFill>
                  <a:srgbClr val="C00000"/>
                </a:solidFill>
                <a:latin typeface="Comic Sans MS" pitchFamily="66" charset="0"/>
              </a:rPr>
              <a:t>likes</a:t>
            </a:r>
            <a:endParaRPr lang="en-US" sz="2600" b="1">
              <a:solidFill>
                <a:srgbClr val="C000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600">
                <a:solidFill>
                  <a:srgbClr val="000000"/>
                </a:solidFill>
              </a:rPr>
              <a:t>отрицательная форма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sz="3600">
                <a:solidFill>
                  <a:srgbClr val="000000"/>
                </a:solidFill>
              </a:rPr>
              <a:t>                                               </a:t>
            </a:r>
            <a:r>
              <a:rPr lang="en-US" sz="3600" b="1">
                <a:solidFill>
                  <a:srgbClr val="C00000"/>
                </a:solidFill>
                <a:latin typeface="Comic Sans MS" pitchFamily="66" charset="0"/>
              </a:rPr>
              <a:t>don’t like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sz="2600" b="1">
                <a:solidFill>
                  <a:srgbClr val="C00000"/>
                </a:solidFill>
                <a:latin typeface="Comic Sans MS" pitchFamily="66" charset="0"/>
              </a:rPr>
              <a:t>                                   </a:t>
            </a:r>
            <a:r>
              <a:rPr lang="en-US" sz="3600" b="1">
                <a:solidFill>
                  <a:srgbClr val="C00000"/>
                </a:solidFill>
                <a:latin typeface="Comic Sans MS" pitchFamily="66" charset="0"/>
              </a:rPr>
              <a:t>doesn’t like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en-US" sz="2600" b="1">
              <a:solidFill>
                <a:srgbClr val="000000"/>
              </a:solidFill>
              <a:latin typeface="Comic Sans MS" pitchFamily="66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600">
                <a:solidFill>
                  <a:srgbClr val="000000"/>
                </a:solidFill>
              </a:rPr>
              <a:t>вопросительная форма</a:t>
            </a:r>
          </a:p>
          <a:p>
            <a:pPr marL="273050" indent="-273050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en-US" sz="3600" b="1">
                <a:solidFill>
                  <a:srgbClr val="C00000"/>
                </a:solidFill>
                <a:latin typeface="Comic Sans MS" pitchFamily="66" charset="0"/>
              </a:rPr>
              <a:t>Do/Does … like…?</a:t>
            </a:r>
            <a:endParaRPr lang="ru-RU" sz="36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195513" y="404813"/>
            <a:ext cx="3733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3050" indent="-27305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en-US" sz="3200" dirty="0">
                <a:latin typeface="Comic Sans MS" pitchFamily="66" charset="0"/>
              </a:rPr>
              <a:t>Present Simple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44824"/>
            <a:ext cx="37918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 / You / We / They    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492896"/>
            <a:ext cx="211949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He / She / It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645024"/>
            <a:ext cx="31955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 / You / We / They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221088"/>
            <a:ext cx="211949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He / She / It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893175" cy="6669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b="1" u="sng" smtClean="0"/>
              <a:t>Выбери подходящее слово. </a:t>
            </a:r>
            <a:endParaRPr lang="en-US" sz="5400" b="1" u="sng" smtClean="0"/>
          </a:p>
          <a:p>
            <a:pPr eaLnBrk="1" hangingPunct="1"/>
            <a:r>
              <a:rPr lang="en-US" sz="5400" smtClean="0"/>
              <a:t>1. My friend </a:t>
            </a:r>
            <a:r>
              <a:rPr lang="en-US" sz="5400" b="1" i="1" smtClean="0"/>
              <a:t>like/likes</a:t>
            </a:r>
            <a:r>
              <a:rPr lang="en-US" sz="5400" smtClean="0"/>
              <a:t> chips.</a:t>
            </a:r>
          </a:p>
          <a:p>
            <a:pPr eaLnBrk="1" hangingPunct="1"/>
            <a:r>
              <a:rPr lang="en-US" sz="5400" smtClean="0"/>
              <a:t>2. I </a:t>
            </a:r>
            <a:r>
              <a:rPr lang="en-US" sz="5400" b="1" i="1" smtClean="0"/>
              <a:t>like/likes</a:t>
            </a:r>
            <a:r>
              <a:rPr lang="en-US" sz="5400" smtClean="0"/>
              <a:t> ice-cream.</a:t>
            </a:r>
          </a:p>
          <a:p>
            <a:pPr eaLnBrk="1" hangingPunct="1"/>
            <a:r>
              <a:rPr lang="en-US" sz="5400" smtClean="0"/>
              <a:t>3. She </a:t>
            </a:r>
            <a:r>
              <a:rPr lang="en-US" sz="5400" b="1" i="1" smtClean="0"/>
              <a:t>like/likes</a:t>
            </a:r>
            <a:r>
              <a:rPr lang="en-US" sz="5400" smtClean="0"/>
              <a:t> dancing.</a:t>
            </a:r>
          </a:p>
          <a:p>
            <a:pPr eaLnBrk="1" hangingPunct="1"/>
            <a:r>
              <a:rPr lang="en-US" sz="5400" smtClean="0"/>
              <a:t>4. They </a:t>
            </a:r>
            <a:r>
              <a:rPr lang="en-US" sz="5400" b="1" i="1" smtClean="0"/>
              <a:t>like/likes</a:t>
            </a:r>
            <a:r>
              <a:rPr lang="en-US" sz="5400" smtClean="0"/>
              <a:t> spaghetti.</a:t>
            </a:r>
          </a:p>
          <a:p>
            <a:pPr eaLnBrk="1" hangingPunct="1"/>
            <a:r>
              <a:rPr lang="en-US" sz="5400" smtClean="0"/>
              <a:t>5. We </a:t>
            </a:r>
            <a:r>
              <a:rPr lang="en-US" sz="5400" b="1" i="1" smtClean="0"/>
              <a:t>like/likes</a:t>
            </a:r>
            <a:r>
              <a:rPr lang="en-US" sz="5400" smtClean="0"/>
              <a:t> cheese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88913"/>
            <a:ext cx="8435975" cy="6669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u="sng" smtClean="0"/>
              <a:t>Найди ошибки и исправь</a:t>
            </a:r>
            <a:endParaRPr lang="en-US" sz="4400" b="1" u="sng" smtClean="0"/>
          </a:p>
          <a:p>
            <a:pPr eaLnBrk="1" hangingPunct="1"/>
            <a:r>
              <a:rPr lang="en-US" sz="4400" b="1" smtClean="0"/>
              <a:t>I don’t likes bananas</a:t>
            </a:r>
          </a:p>
          <a:p>
            <a:pPr eaLnBrk="1" hangingPunct="1"/>
            <a:r>
              <a:rPr lang="en-US" sz="4400" b="1" smtClean="0"/>
              <a:t>You doesn’t like apples</a:t>
            </a:r>
          </a:p>
          <a:p>
            <a:pPr eaLnBrk="1" hangingPunct="1"/>
            <a:r>
              <a:rPr lang="en-US" sz="4400" b="1" smtClean="0"/>
              <a:t>We are don’t like </a:t>
            </a:r>
          </a:p>
          <a:p>
            <a:pPr eaLnBrk="1" hangingPunct="1"/>
            <a:r>
              <a:rPr lang="en-US" sz="4400" b="1" smtClean="0"/>
              <a:t>They doesn’t like</a:t>
            </a:r>
          </a:p>
          <a:p>
            <a:pPr eaLnBrk="1" hangingPunct="1"/>
            <a:r>
              <a:rPr lang="en-US" sz="4400" b="1" smtClean="0"/>
              <a:t>He is doesn’t like</a:t>
            </a:r>
          </a:p>
          <a:p>
            <a:pPr eaLnBrk="1" hangingPunct="1"/>
            <a:r>
              <a:rPr lang="en-US" sz="4400" b="1" smtClean="0"/>
              <a:t>She doesn’t likes</a:t>
            </a:r>
          </a:p>
          <a:p>
            <a:pPr eaLnBrk="1" hangingPunct="1"/>
            <a:r>
              <a:rPr lang="en-US" sz="4400" b="1" smtClean="0"/>
              <a:t>It don’t like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88913"/>
            <a:ext cx="8435975" cy="6669087"/>
          </a:xfrm>
        </p:spPr>
        <p:txBody>
          <a:bodyPr/>
          <a:lstStyle/>
          <a:p>
            <a:pPr eaLnBrk="1" hangingPunct="1"/>
            <a:r>
              <a:rPr lang="en-US" sz="4400" b="1" smtClean="0"/>
              <a:t>I don’t like</a:t>
            </a:r>
            <a:r>
              <a:rPr lang="en-US" sz="4400" b="1" smtClean="0">
                <a:solidFill>
                  <a:srgbClr val="FF0000"/>
                </a:solidFill>
              </a:rPr>
              <a:t>s</a:t>
            </a:r>
            <a:r>
              <a:rPr lang="en-US" sz="4400" b="1" smtClean="0"/>
              <a:t> bananas</a:t>
            </a:r>
          </a:p>
          <a:p>
            <a:pPr eaLnBrk="1" hangingPunct="1"/>
            <a:r>
              <a:rPr lang="en-US" sz="4400" b="1" smtClean="0"/>
              <a:t>You do</a:t>
            </a:r>
            <a:r>
              <a:rPr lang="en-US" sz="4400" b="1" smtClean="0">
                <a:solidFill>
                  <a:srgbClr val="FF0000"/>
                </a:solidFill>
              </a:rPr>
              <a:t>es</a:t>
            </a:r>
            <a:r>
              <a:rPr lang="en-US" sz="4400" b="1" smtClean="0"/>
              <a:t>n’t like apples</a:t>
            </a:r>
          </a:p>
          <a:p>
            <a:pPr eaLnBrk="1" hangingPunct="1"/>
            <a:r>
              <a:rPr lang="en-US" sz="4400" b="1" smtClean="0"/>
              <a:t>We </a:t>
            </a:r>
            <a:r>
              <a:rPr lang="en-US" sz="4400" b="1" smtClean="0">
                <a:solidFill>
                  <a:srgbClr val="FF0000"/>
                </a:solidFill>
              </a:rPr>
              <a:t>are</a:t>
            </a:r>
            <a:r>
              <a:rPr lang="en-US" sz="4400" b="1" smtClean="0"/>
              <a:t> don’t like </a:t>
            </a:r>
          </a:p>
          <a:p>
            <a:pPr eaLnBrk="1" hangingPunct="1"/>
            <a:r>
              <a:rPr lang="en-US" sz="4400" b="1" smtClean="0"/>
              <a:t>They do</a:t>
            </a:r>
            <a:r>
              <a:rPr lang="en-US" sz="4400" b="1" smtClean="0">
                <a:solidFill>
                  <a:srgbClr val="FF0000"/>
                </a:solidFill>
              </a:rPr>
              <a:t>es</a:t>
            </a:r>
            <a:r>
              <a:rPr lang="en-US" sz="4400" b="1" smtClean="0"/>
              <a:t>n’t like</a:t>
            </a:r>
          </a:p>
          <a:p>
            <a:pPr eaLnBrk="1" hangingPunct="1"/>
            <a:r>
              <a:rPr lang="en-US" sz="4400" b="1" smtClean="0"/>
              <a:t>He </a:t>
            </a:r>
            <a:r>
              <a:rPr lang="en-US" sz="4400" b="1" smtClean="0">
                <a:solidFill>
                  <a:srgbClr val="FF0000"/>
                </a:solidFill>
              </a:rPr>
              <a:t>is</a:t>
            </a:r>
            <a:r>
              <a:rPr lang="en-US" sz="4400" b="1" smtClean="0"/>
              <a:t> doesn’t like</a:t>
            </a:r>
          </a:p>
          <a:p>
            <a:pPr eaLnBrk="1" hangingPunct="1"/>
            <a:r>
              <a:rPr lang="en-US" sz="4400" b="1" smtClean="0"/>
              <a:t>She doesn’t like</a:t>
            </a:r>
            <a:r>
              <a:rPr lang="en-US" sz="4400" b="1" smtClean="0">
                <a:solidFill>
                  <a:srgbClr val="FF0000"/>
                </a:solidFill>
              </a:rPr>
              <a:t>s</a:t>
            </a:r>
          </a:p>
          <a:p>
            <a:pPr eaLnBrk="1" hangingPunct="1"/>
            <a:r>
              <a:rPr lang="en-US" sz="4400" b="1" smtClean="0"/>
              <a:t>It do</a:t>
            </a:r>
            <a:r>
              <a:rPr lang="ru-RU" sz="4400" b="1" smtClean="0"/>
              <a:t>_____</a:t>
            </a:r>
            <a:r>
              <a:rPr lang="en-US" sz="4400" b="1" smtClean="0"/>
              <a:t>n’t like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547813" y="476250"/>
            <a:ext cx="7993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An ice-cram </a:t>
            </a:r>
            <a:r>
              <a:rPr lang="en-US" sz="4800">
                <a:latin typeface="Calibri" pitchFamily="34" charset="0"/>
              </a:rPr>
              <a:t>– stand up</a:t>
            </a:r>
          </a:p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A biscuit</a:t>
            </a:r>
            <a:r>
              <a:rPr lang="en-US" sz="4800">
                <a:latin typeface="Calibri" pitchFamily="34" charset="0"/>
              </a:rPr>
              <a:t>-run</a:t>
            </a:r>
          </a:p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A pizza</a:t>
            </a:r>
            <a:r>
              <a:rPr lang="en-US" sz="4800">
                <a:latin typeface="Calibri" pitchFamily="34" charset="0"/>
              </a:rPr>
              <a:t>-swim</a:t>
            </a:r>
          </a:p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A party</a:t>
            </a:r>
            <a:r>
              <a:rPr lang="en-US" sz="4800">
                <a:latin typeface="Calibri" pitchFamily="34" charset="0"/>
              </a:rPr>
              <a:t>-jump</a:t>
            </a:r>
          </a:p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A chicken</a:t>
            </a:r>
            <a:r>
              <a:rPr lang="en-US" sz="4800">
                <a:latin typeface="Calibri" pitchFamily="34" charset="0"/>
              </a:rPr>
              <a:t>-sit down</a:t>
            </a:r>
          </a:p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Spaghetti</a:t>
            </a:r>
            <a:r>
              <a:rPr lang="en-US" sz="4800">
                <a:latin typeface="Calibri" pitchFamily="34" charset="0"/>
              </a:rPr>
              <a:t>—clap your hands</a:t>
            </a:r>
            <a:endParaRPr lang="ru-RU" sz="4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547813" y="476250"/>
            <a:ext cx="7993062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latin typeface="Calibri" pitchFamily="34" charset="0"/>
              </a:rPr>
              <a:t>What does Gogo like?</a:t>
            </a:r>
          </a:p>
          <a:p>
            <a:pPr>
              <a:buFont typeface="Arial" charset="0"/>
              <a:buChar char="•"/>
            </a:pPr>
            <a:r>
              <a:rPr lang="en-US" sz="6000">
                <a:latin typeface="Calibri" pitchFamily="34" charset="0"/>
              </a:rPr>
              <a:t>Onions</a:t>
            </a:r>
          </a:p>
          <a:p>
            <a:pPr>
              <a:buFont typeface="Arial" charset="0"/>
              <a:buChar char="•"/>
            </a:pPr>
            <a:r>
              <a:rPr lang="en-US" sz="6000">
                <a:latin typeface="Calibri" pitchFamily="34" charset="0"/>
              </a:rPr>
              <a:t>Tomatoes</a:t>
            </a:r>
          </a:p>
          <a:p>
            <a:pPr>
              <a:buFont typeface="Arial" charset="0"/>
              <a:buChar char="•"/>
            </a:pPr>
            <a:r>
              <a:rPr lang="en-US" sz="6000">
                <a:latin typeface="Calibri" pitchFamily="34" charset="0"/>
              </a:rPr>
              <a:t>Potatoes</a:t>
            </a:r>
          </a:p>
          <a:p>
            <a:pPr>
              <a:buFont typeface="Arial" charset="0"/>
              <a:buChar char="•"/>
            </a:pPr>
            <a:r>
              <a:rPr lang="en-US" sz="6000">
                <a:latin typeface="Calibri" pitchFamily="34" charset="0"/>
              </a:rPr>
              <a:t>Carrots</a:t>
            </a:r>
          </a:p>
          <a:p>
            <a:pPr>
              <a:buFont typeface="Arial" charset="0"/>
              <a:buChar char="•"/>
            </a:pPr>
            <a:r>
              <a:rPr lang="en-US" sz="6000">
                <a:latin typeface="Calibri" pitchFamily="34" charset="0"/>
              </a:rPr>
              <a:t>Beans</a:t>
            </a:r>
          </a:p>
          <a:p>
            <a:pPr>
              <a:buFont typeface="Arial" charset="0"/>
              <a:buChar char="•"/>
            </a:pPr>
            <a:r>
              <a:rPr lang="en-US" sz="6000">
                <a:latin typeface="Calibri" pitchFamily="34" charset="0"/>
              </a:rPr>
              <a:t>strawberries</a:t>
            </a:r>
          </a:p>
          <a:p>
            <a:endParaRPr lang="ru-RU" sz="4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333375"/>
          <a:ext cx="7416800" cy="439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68"/>
                <a:gridCol w="1854268"/>
                <a:gridCol w="1854268"/>
                <a:gridCol w="1854268"/>
              </a:tblGrid>
              <a:tr h="8783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Food </a:t>
                      </a:r>
                      <a:endParaRPr lang="ru-RU" sz="3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Sasha 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83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Milk</a:t>
                      </a:r>
                      <a:r>
                        <a:rPr lang="en-US" sz="3600" dirty="0" smtClean="0"/>
                        <a:t> 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83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…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83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…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83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…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22144" y="4797152"/>
            <a:ext cx="37009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+mn-lt"/>
              </a:rPr>
              <a:t>Do you like … ?</a:t>
            </a:r>
            <a:endParaRPr lang="ru-RU" sz="4400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2843213" y="1412875"/>
            <a:ext cx="720725" cy="5746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овина рамки 5"/>
          <p:cNvSpPr/>
          <p:nvPr/>
        </p:nvSpPr>
        <p:spPr>
          <a:xfrm rot="13688080">
            <a:off x="4927600" y="1052513"/>
            <a:ext cx="422275" cy="9493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Yes,I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No, I don’t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7" y="548680"/>
            <a:ext cx="7740353" cy="7232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like … and … but I don’t like milk and … .</a:t>
            </a:r>
          </a:p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Sasha  likes milk and …  but  he doesn’t like … and … .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0"/>
            <a:ext cx="9228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аним1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3716338"/>
            <a:ext cx="21590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ttp://images.easyfreeclipart.com/58/class-6jb-187-blog-archive-good-luck-amandip-at-your-new-school-582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http://avatars.yandex.net/get-music-content/c82c0d89.a.1901725-1/m1000x10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241550"/>
            <a:ext cx="471646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 descr="https://static.artfire.com/uploads/product/7/47/89047/5089047/5089047/large/happy_birthday_to_you__cake_happy_birthday_card_a286_fc3f342e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263" y="476250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https://cdn.psychologytoday.com/sites/default/files/blogs/38/2008/12/2598-75772.jpg"/>
          <p:cNvPicPr>
            <a:picLocks noChangeAspect="1" noChangeArrowheads="1"/>
          </p:cNvPicPr>
          <p:nvPr/>
        </p:nvPicPr>
        <p:blipFill>
          <a:blip r:embed="rId2" cstate="screen"/>
          <a:srcRect t="-3999"/>
          <a:stretch>
            <a:fillRect/>
          </a:stretch>
        </p:blipFill>
        <p:spPr bwMode="auto">
          <a:xfrm>
            <a:off x="3419475" y="3068638"/>
            <a:ext cx="2362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otkrytki-animacii.1000e.ru/_ph/177/4725424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940425" y="3573463"/>
            <a:ext cx="2908300" cy="3057525"/>
          </a:xfrm>
          <a:noFill/>
        </p:spPr>
      </p:pic>
      <p:pic>
        <p:nvPicPr>
          <p:cNvPr id="20485" name="Picture 10" descr="http://toyshop.com.ua/user/images/response/response_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333375"/>
            <a:ext cx="36718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484313"/>
            <a:ext cx="12461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4F4FC"/>
              </a:clrFrom>
              <a:clrTo>
                <a:srgbClr val="F4F4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133600"/>
            <a:ext cx="20161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700213"/>
            <a:ext cx="3276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2600"/>
            <a:ext cx="333216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4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 like                             She likes</a:t>
            </a:r>
            <a:endParaRPr lang="ru-RU" smtClean="0"/>
          </a:p>
        </p:txBody>
      </p:sp>
      <p:pic>
        <p:nvPicPr>
          <p:cNvPr id="3079" name="Содержимое 3" descr="chicken.jpg"/>
          <p:cNvPicPr>
            <a:picLocks noGrp="1" noChangeAspect="1"/>
          </p:cNvPicPr>
          <p:nvPr>
            <p:ph idx="4294967295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623050" y="3860800"/>
            <a:ext cx="2520950" cy="2520950"/>
          </a:xfrm>
        </p:spPr>
      </p:pic>
      <p:pic>
        <p:nvPicPr>
          <p:cNvPr id="3080" name="Содержимое 3" descr="46875884_37783355_084f740b7f0c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2500" y="44370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Содержимое 3" descr="celebracion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55875" y="0"/>
            <a:ext cx="3070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9600" smtClean="0"/>
              <a:t>РТ с.48-49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Презентации\Шаблоны для презентаций\1My_new_fons_ne\№1My_new_fons_next 100\43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Downloads\kids_spelling_thank_you_800_8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290637"/>
            <a:ext cx="8294688" cy="556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.depositphotos.com/1037238/1899/v/950/depositphotos_18997951-Birthday-party-invit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549275"/>
            <a:ext cx="87725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79930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Мы научимся:</a:t>
            </a:r>
          </a:p>
          <a:p>
            <a:r>
              <a:rPr lang="ru-RU" sz="6600">
                <a:latin typeface="Calibri" pitchFamily="34" charset="0"/>
              </a:rPr>
              <a:t>говорить о предпочтениях в еде, используя </a:t>
            </a:r>
            <a:r>
              <a:rPr lang="ru-RU" sz="6600" b="1">
                <a:latin typeface="Calibri" pitchFamily="34" charset="0"/>
              </a:rPr>
              <a:t>Present Simple.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4"/>
          <p:cNvSpPr>
            <a:spLocks noGrp="1"/>
          </p:cNvSpPr>
          <p:nvPr>
            <p:ph sz="half" idx="1"/>
          </p:nvPr>
        </p:nvSpPr>
        <p:spPr>
          <a:xfrm>
            <a:off x="971550" y="1341438"/>
            <a:ext cx="4038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6000" smtClean="0"/>
              <a:t>[ai]</a:t>
            </a:r>
          </a:p>
          <a:p>
            <a:pPr eaLnBrk="1" hangingPunct="1"/>
            <a:r>
              <a:rPr lang="en-US" sz="6000" smtClean="0"/>
              <a:t>Like</a:t>
            </a:r>
          </a:p>
          <a:p>
            <a:pPr eaLnBrk="1" hangingPunct="1"/>
            <a:r>
              <a:rPr lang="en-US" sz="6000" smtClean="0"/>
              <a:t>rice</a:t>
            </a:r>
          </a:p>
        </p:txBody>
      </p:sp>
      <p:sp>
        <p:nvSpPr>
          <p:cNvPr id="6147" name="Содержимое 5"/>
          <p:cNvSpPr>
            <a:spLocks noGrp="1"/>
          </p:cNvSpPr>
          <p:nvPr>
            <p:ph sz="half" idx="2"/>
          </p:nvPr>
        </p:nvSpPr>
        <p:spPr>
          <a:xfrm>
            <a:off x="2987675" y="1268413"/>
            <a:ext cx="5832475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6000" smtClean="0"/>
              <a:t>[ei]</a:t>
            </a:r>
            <a:r>
              <a:rPr lang="ru-RU" sz="6000" smtClean="0"/>
              <a:t>       </a:t>
            </a:r>
            <a:r>
              <a:rPr lang="en-US" sz="6000" smtClean="0"/>
              <a:t>   [i]</a:t>
            </a:r>
            <a:r>
              <a:rPr lang="ru-RU" sz="6000" smtClean="0"/>
              <a:t> </a:t>
            </a:r>
          </a:p>
          <a:p>
            <a:pPr eaLnBrk="1" hangingPunct="1"/>
            <a:r>
              <a:rPr lang="en-US" sz="6000" smtClean="0"/>
              <a:t>Cake</a:t>
            </a:r>
            <a:r>
              <a:rPr lang="ru-RU" sz="6000" smtClean="0"/>
              <a:t>    </a:t>
            </a:r>
            <a:r>
              <a:rPr lang="en-US" sz="6000" smtClean="0"/>
              <a:t> -milk</a:t>
            </a:r>
          </a:p>
          <a:p>
            <a:pPr eaLnBrk="1" hangingPunct="1"/>
            <a:r>
              <a:rPr lang="en-US" sz="6000" smtClean="0"/>
              <a:t>Bake    -chips</a:t>
            </a:r>
          </a:p>
          <a:p>
            <a:pPr eaLnBrk="1" hangingPunct="1">
              <a:buFont typeface="Arial" charset="0"/>
              <a:buNone/>
            </a:pPr>
            <a:r>
              <a:rPr lang="en-US" sz="6000" smtClean="0"/>
              <a:t>               -chicken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0"/>
            <a:ext cx="1246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4F4FC"/>
              </a:clrFrom>
              <a:clrTo>
                <a:srgbClr val="F4F4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33375"/>
            <a:ext cx="20161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33375"/>
            <a:ext cx="3276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076700"/>
            <a:ext cx="3332162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4570" y="2852936"/>
            <a:ext cx="20890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ice-cream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9562" y="2204864"/>
            <a:ext cx="14670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biscuit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3501" y="2204864"/>
            <a:ext cx="11721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pizza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4385" y="6211669"/>
            <a:ext cx="19970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spaghetti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8880" y="6211669"/>
            <a:ext cx="16813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chicken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2852936"/>
            <a:ext cx="417646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What’s  this?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It’s  … .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</a:endParaRPr>
          </a:p>
        </p:txBody>
      </p:sp>
      <p:pic>
        <p:nvPicPr>
          <p:cNvPr id="7180" name="Содержимое 3" descr="chicken.jpg"/>
          <p:cNvPicPr>
            <a:picLocks noGrp="1" noChangeAspect="1"/>
          </p:cNvPicPr>
          <p:nvPr>
            <p:ph idx="4294967295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623050" y="3860800"/>
            <a:ext cx="2520950" cy="252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Маска-из-сыра-для-лиц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7763" y="3573463"/>
            <a:ext cx="268287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2273" y="2276872"/>
            <a:ext cx="22741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strawberry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2348880"/>
            <a:ext cx="10086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milk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6211669"/>
            <a:ext cx="11865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salad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5949280"/>
            <a:ext cx="17932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cheese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3284984"/>
            <a:ext cx="429713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What’s  this?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It’s  … .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</a:endParaRPr>
          </a:p>
        </p:txBody>
      </p:sp>
      <p:pic>
        <p:nvPicPr>
          <p:cNvPr id="8200" name="Содержимое 3" descr="img_1106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125" y="333375"/>
            <a:ext cx="19970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Содержимое 3" descr="46875884_37783355_084f740b7f0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575" y="2603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Содержимое 3" descr="0_6f6fa_cedd47a7_X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4508500"/>
            <a:ext cx="26638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987824" y="2348880"/>
            <a:ext cx="291993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cake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204" name="Picture 18" descr="http://tuub.net/deg/550/550/pictures/2014/05/cb812ecc66bb4b2a85b48ca716865b6a.jpg/resim/%C7ilek-resimleri---strawberry-image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750" y="476250"/>
            <a:ext cx="23764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107504" y="404664"/>
            <a:ext cx="8579296" cy="572149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What’s  this?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It’s  …</a:t>
            </a:r>
            <a:endParaRPr lang="ru-RU" sz="9600" dirty="0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3429000"/>
            <a:ext cx="9053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sodes\Desktop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633413"/>
            <a:ext cx="78486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282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How are you today?</vt:lpstr>
      <vt:lpstr>I like                             She likes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party</dc:title>
  <dc:creator>sodes</dc:creator>
  <cp:lastModifiedBy>sodes</cp:lastModifiedBy>
  <cp:revision>26</cp:revision>
  <dcterms:created xsi:type="dcterms:W3CDTF">2016-01-28T14:04:36Z</dcterms:created>
  <dcterms:modified xsi:type="dcterms:W3CDTF">2016-04-01T13:41:05Z</dcterms:modified>
</cp:coreProperties>
</file>