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7" r:id="rId3"/>
    <p:sldId id="349" r:id="rId4"/>
    <p:sldId id="358" r:id="rId5"/>
    <p:sldId id="361" r:id="rId6"/>
    <p:sldId id="362" r:id="rId7"/>
    <p:sldId id="363" r:id="rId8"/>
    <p:sldId id="368" r:id="rId9"/>
    <p:sldId id="366" r:id="rId10"/>
    <p:sldId id="367" r:id="rId11"/>
    <p:sldId id="258" r:id="rId12"/>
    <p:sldId id="352" r:id="rId13"/>
    <p:sldId id="341" r:id="rId14"/>
    <p:sldId id="35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F354C-7CBE-4C81-A601-4F074C83781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3A303-333D-4396-B5C3-116569159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FF612-96B2-465D-B70A-8E295C0C7225}" type="slidenum">
              <a:rPr lang="de-DE"/>
              <a:pPr/>
              <a:t>13</a:t>
            </a:fld>
            <a:endParaRPr lang="de-D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7.jpeg"/><Relationship Id="rId7" Type="http://schemas.openxmlformats.org/officeDocument/2006/relationships/hyperlink" Target="http://smiles.33b.ru/smile.103428.html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0"/>
            <a:ext cx="7215187" cy="2428868"/>
          </a:xfrm>
          <a:noFill/>
        </p:spPr>
        <p:txBody>
          <a:bodyPr/>
          <a:lstStyle/>
          <a:p>
            <a:pPr algn="ctr" eaLnBrk="1" hangingPunct="1"/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Постановка и </a:t>
            </a:r>
            <a:r>
              <a:rPr lang="uk-UA" sz="3600" dirty="0" err="1" smtClean="0">
                <a:solidFill>
                  <a:schemeClr val="bg2"/>
                </a:solidFill>
                <a:latin typeface="Tahoma" pitchFamily="34" charset="0"/>
              </a:rPr>
              <a:t>решение</a:t>
            </a:r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ahoma" pitchFamily="34" charset="0"/>
              </a:rPr>
              <a:t>проблемных</a:t>
            </a:r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ahoma" pitchFamily="34" charset="0"/>
              </a:rPr>
              <a:t>вопросов</a:t>
            </a:r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. </a:t>
            </a:r>
            <a:r>
              <a:rPr lang="uk-UA" sz="3600" dirty="0" err="1" smtClean="0">
                <a:solidFill>
                  <a:schemeClr val="bg2"/>
                </a:solidFill>
                <a:latin typeface="Tahoma" pitchFamily="34" charset="0"/>
              </a:rPr>
              <a:t>Создание</a:t>
            </a:r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uk-UA" sz="3600" dirty="0" err="1" smtClean="0">
                <a:solidFill>
                  <a:schemeClr val="bg2"/>
                </a:solidFill>
                <a:latin typeface="Tahoma" pitchFamily="34" charset="0"/>
              </a:rPr>
              <a:t>проблемных</a:t>
            </a:r>
            <a:r>
              <a:rPr lang="uk-UA" sz="3600" dirty="0" smtClean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uk-UA" sz="3600" smtClean="0">
                <a:solidFill>
                  <a:schemeClr val="bg2"/>
                </a:solidFill>
                <a:latin typeface="Tahoma" pitchFamily="34" charset="0"/>
              </a:rPr>
              <a:t>ситуаций</a:t>
            </a:r>
            <a:endParaRPr lang="uk-UA" sz="3600" dirty="0" smtClean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314" y="4857760"/>
            <a:ext cx="4357686" cy="200024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Учитель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начальных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классов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МБОУ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лицей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№4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им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профессора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Е.А.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Котенко</a:t>
            </a:r>
            <a:endParaRPr lang="uk-UA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г.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Ейска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МО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50000"/>
                  </a:schemeClr>
                </a:solidFill>
              </a:rPr>
              <a:t>Ейский</a:t>
            </a:r>
            <a:r>
              <a:rPr lang="uk-UA" sz="2000" dirty="0" smtClean="0">
                <a:solidFill>
                  <a:schemeClr val="bg2">
                    <a:lumMod val="50000"/>
                  </a:schemeClr>
                </a:solidFill>
              </a:rPr>
              <a:t> район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Ненько </a:t>
            </a:r>
            <a:r>
              <a:rPr lang="uk-UA" i="1" dirty="0" err="1" smtClean="0">
                <a:solidFill>
                  <a:schemeClr val="bg2">
                    <a:lumMod val="50000"/>
                  </a:schemeClr>
                </a:solidFill>
              </a:rPr>
              <a:t>Елена</a:t>
            </a:r>
            <a:r>
              <a:rPr lang="uk-UA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i="1" dirty="0" err="1" smtClean="0">
                <a:solidFill>
                  <a:schemeClr val="bg2">
                    <a:lumMod val="50000"/>
                  </a:schemeClr>
                </a:solidFill>
              </a:rPr>
              <a:t>Васильевна</a:t>
            </a:r>
            <a:endParaRPr lang="uk-UA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5" name="Picture 1" descr="D:\Фото\Фотки\Алена\Новая папка (2)\SDIM24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0826" y="1857364"/>
            <a:ext cx="218438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на\Desktop\100NIKON\DSCN34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1571612"/>
            <a:ext cx="3214710" cy="2571792"/>
          </a:xfrm>
          <a:prstGeom prst="rect">
            <a:avLst/>
          </a:prstGeom>
          <a:noFill/>
        </p:spPr>
      </p:pic>
      <p:pic>
        <p:nvPicPr>
          <p:cNvPr id="2051" name="Picture 3" descr="C:\Users\Алена\Desktop\100NIKON\DSCN34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19501"/>
            <a:ext cx="2857488" cy="3338499"/>
          </a:xfrm>
          <a:prstGeom prst="rect">
            <a:avLst/>
          </a:prstGeom>
          <a:noFill/>
        </p:spPr>
      </p:pic>
      <p:pic>
        <p:nvPicPr>
          <p:cNvPr id="2052" name="Picture 4" descr="C:\Users\Алена\Desktop\100NIKON\DSCN34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571480"/>
            <a:ext cx="2338367" cy="3143272"/>
          </a:xfrm>
          <a:prstGeom prst="rect">
            <a:avLst/>
          </a:prstGeom>
          <a:noFill/>
        </p:spPr>
      </p:pic>
      <p:pic>
        <p:nvPicPr>
          <p:cNvPr id="2053" name="Picture 5" descr="C:\Users\Алена\Desktop\100NIKON\DSCN34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3643314"/>
            <a:ext cx="1520787" cy="2000264"/>
          </a:xfrm>
          <a:prstGeom prst="rect">
            <a:avLst/>
          </a:prstGeom>
          <a:noFill/>
        </p:spPr>
      </p:pic>
      <p:pic>
        <p:nvPicPr>
          <p:cNvPr id="2054" name="Picture 6" descr="C:\Users\Алена\Desktop\100NIKON\DSCN34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488" y="4162443"/>
            <a:ext cx="4429156" cy="2695557"/>
          </a:xfrm>
          <a:prstGeom prst="rect">
            <a:avLst/>
          </a:prstGeom>
          <a:noFill/>
        </p:spPr>
      </p:pic>
      <p:pic>
        <p:nvPicPr>
          <p:cNvPr id="2055" name="Picture 7" descr="C:\Users\Алена\Desktop\100NIKON\DSCN346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6200000">
            <a:off x="866768" y="1419192"/>
            <a:ext cx="1776407" cy="2224123"/>
          </a:xfrm>
          <a:prstGeom prst="rect">
            <a:avLst/>
          </a:prstGeom>
          <a:noFill/>
        </p:spPr>
      </p:pic>
      <p:pic>
        <p:nvPicPr>
          <p:cNvPr id="10" name="Picture 10" descr="F:\Архив мои документы\1\Рабочий стол\Новая папка\анимашки\Анимационные картинки для презентаций. Часть 2\1 сентября\school06-07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72330" y="5643578"/>
            <a:ext cx="18415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5787" y="785794"/>
            <a:ext cx="5490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«Герб, как отражение класса»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63" y="425450"/>
            <a:ext cx="5486400" cy="641350"/>
          </a:xfrm>
        </p:spPr>
        <p:txBody>
          <a:bodyPr/>
          <a:lstStyle/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47800" y="1571625"/>
            <a:ext cx="7481888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ru-RU" sz="2400" b="1" kern="0" dirty="0">
                <a:solidFill>
                  <a:srgbClr val="002060"/>
                </a:solidFill>
                <a:latin typeface="+mn-lt"/>
              </a:rPr>
              <a:t>         </a:t>
            </a:r>
            <a:endParaRPr lang="ru-RU" sz="24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2" descr="D:\Фото\Фотки\Алена\работа\1 Б\DSCN2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94387" y="3376625"/>
            <a:ext cx="3449613" cy="3481375"/>
          </a:xfrm>
          <a:prstGeom prst="rect">
            <a:avLst/>
          </a:prstGeom>
          <a:noFill/>
        </p:spPr>
      </p:pic>
      <p:pic>
        <p:nvPicPr>
          <p:cNvPr id="5" name="Picture 3" descr="D:\Фото\Фотки\Алена\работа\1 Б\DSCN23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14480" y="1"/>
            <a:ext cx="3571900" cy="3357562"/>
          </a:xfrm>
          <a:prstGeom prst="rect">
            <a:avLst/>
          </a:prstGeom>
          <a:noFill/>
        </p:spPr>
      </p:pic>
      <p:pic>
        <p:nvPicPr>
          <p:cNvPr id="6" name="Picture 4" descr="D:\Фото\Фотки\Алена\работа\2 сентября\DSCN098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1" y="0"/>
            <a:ext cx="3857620" cy="3429000"/>
          </a:xfrm>
          <a:prstGeom prst="rect">
            <a:avLst/>
          </a:prstGeom>
          <a:noFill/>
        </p:spPr>
      </p:pic>
      <p:pic>
        <p:nvPicPr>
          <p:cNvPr id="7" name="Picture 5" descr="D:\Фото\Фотки\Алена\работа\2 сентября\DSCN098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4480" y="3357562"/>
            <a:ext cx="4000528" cy="3500438"/>
          </a:xfrm>
          <a:prstGeom prst="rect">
            <a:avLst/>
          </a:prstGeom>
          <a:noFill/>
        </p:spPr>
      </p:pic>
      <p:pic>
        <p:nvPicPr>
          <p:cNvPr id="10" name="Picture 24" descr="bbede0006c530d485ca772fc67e59d7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1934" y="1714488"/>
            <a:ext cx="1728440" cy="28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j0213508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429256" y="2714620"/>
            <a:ext cx="132043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C:\Users\Роман\Desktop\Новая папка\сканирование0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06491">
            <a:off x="6009011" y="2924851"/>
            <a:ext cx="2401078" cy="3571876"/>
          </a:xfrm>
          <a:prstGeom prst="rect">
            <a:avLst/>
          </a:prstGeom>
          <a:noFill/>
        </p:spPr>
      </p:pic>
      <p:pic>
        <p:nvPicPr>
          <p:cNvPr id="8" name="Picture 3" descr="C:\Users\Роман\Desktop\Новая папка\сканирование00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785794"/>
            <a:ext cx="2490251" cy="3500438"/>
          </a:xfrm>
          <a:prstGeom prst="rect">
            <a:avLst/>
          </a:prstGeom>
          <a:noFill/>
        </p:spPr>
      </p:pic>
      <p:pic>
        <p:nvPicPr>
          <p:cNvPr id="9" name="Picture 2" descr="C:\Users\Роман\Desktop\Новая папка\сканирование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25918">
            <a:off x="673647" y="1805890"/>
            <a:ext cx="2555378" cy="3643314"/>
          </a:xfrm>
          <a:prstGeom prst="rect">
            <a:avLst/>
          </a:prstGeom>
          <a:noFill/>
        </p:spPr>
      </p:pic>
      <p:pic>
        <p:nvPicPr>
          <p:cNvPr id="10" name="Picture 4" descr="C:\Users\Роман\Desktop\Новая папка\сканирование001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227571">
            <a:off x="5757794" y="-375922"/>
            <a:ext cx="2581294" cy="3571876"/>
          </a:xfrm>
          <a:prstGeom prst="rect">
            <a:avLst/>
          </a:prstGeom>
          <a:noFill/>
        </p:spPr>
      </p:pic>
      <p:pic>
        <p:nvPicPr>
          <p:cNvPr id="11" name="Picture 3" descr="C:\Users\Роман\Desktop\Новая папка\сканирование00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8992" y="3286124"/>
            <a:ext cx="2678324" cy="3571876"/>
          </a:xfrm>
          <a:prstGeom prst="rect">
            <a:avLst/>
          </a:prstGeom>
          <a:noFill/>
        </p:spPr>
      </p:pic>
      <p:pic>
        <p:nvPicPr>
          <p:cNvPr id="12" name="Picture 2" descr="C:\Users\Роман\Desktop\Новая папка\сканирование00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136814">
            <a:off x="1080755" y="799128"/>
            <a:ext cx="2520303" cy="3357562"/>
          </a:xfrm>
          <a:prstGeom prst="rect">
            <a:avLst/>
          </a:prstGeom>
          <a:noFill/>
        </p:spPr>
      </p:pic>
      <p:pic>
        <p:nvPicPr>
          <p:cNvPr id="13" name="Picture 3" descr="C:\Users\Роман\Desktop\Новая папка\сканирование002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00496" y="928670"/>
            <a:ext cx="2657080" cy="3429000"/>
          </a:xfrm>
          <a:prstGeom prst="rect">
            <a:avLst/>
          </a:prstGeom>
          <a:noFill/>
        </p:spPr>
      </p:pic>
      <p:pic>
        <p:nvPicPr>
          <p:cNvPr id="14" name="Picture 2" descr="C:\Users\Роман\Desktop\Новая папка\сканирование002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41295">
            <a:off x="359258" y="2991722"/>
            <a:ext cx="2601251" cy="3500438"/>
          </a:xfrm>
          <a:prstGeom prst="rect">
            <a:avLst/>
          </a:prstGeom>
          <a:noFill/>
        </p:spPr>
      </p:pic>
      <p:pic>
        <p:nvPicPr>
          <p:cNvPr id="15" name="Picture 2" descr="C:\Users\Роман\Desktop\Новая папка\сканирование002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0556454">
            <a:off x="1313120" y="3506308"/>
            <a:ext cx="2475685" cy="3429000"/>
          </a:xfrm>
          <a:prstGeom prst="rect">
            <a:avLst/>
          </a:prstGeom>
          <a:noFill/>
        </p:spPr>
      </p:pic>
      <p:pic>
        <p:nvPicPr>
          <p:cNvPr id="16" name="Picture 3" descr="C:\Users\Роман\Desktop\Новая папка\сканирование0018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1216481">
            <a:off x="6049399" y="1483844"/>
            <a:ext cx="2580429" cy="3429000"/>
          </a:xfrm>
          <a:prstGeom prst="rect">
            <a:avLst/>
          </a:prstGeom>
          <a:noFill/>
        </p:spPr>
      </p:pic>
      <p:pic>
        <p:nvPicPr>
          <p:cNvPr id="17" name="Picture 10" descr="F:\Архив мои документы\1\Рабочий стол\Новая папка\анимашки\Анимационные картинки для презентаций. Часть 2\1 сентября\school06-07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02500" y="5824538"/>
            <a:ext cx="18415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aia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643042" y="3357562"/>
            <a:ext cx="5643602" cy="375487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Palatino Linotype" pitchFamily="18" charset="0"/>
                <a:cs typeface="Times New Roman" charset="0"/>
              </a:rPr>
              <a:t>Пусть всегда у вас будет: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Palatino Linotype" pitchFamily="18" charset="0"/>
                <a:cs typeface="Times New Roman" charset="0"/>
              </a:rPr>
              <a:t>Воздух, чтобы дышать;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Palatino Linotype" pitchFamily="18" charset="0"/>
                <a:cs typeface="Times New Roman" charset="0"/>
              </a:rPr>
              <a:t>Огонь, чтобы греться;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Palatino Linotype" pitchFamily="18" charset="0"/>
                <a:cs typeface="Times New Roman" charset="0"/>
              </a:rPr>
              <a:t>Вода, чтобы пить и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000099"/>
                </a:solidFill>
                <a:latin typeface="Palatino Linotype" pitchFamily="18" charset="0"/>
                <a:cs typeface="Times New Roman" charset="0"/>
              </a:rPr>
              <a:t> Земля, чтобы на ней жить!</a:t>
            </a:r>
          </a:p>
          <a:p>
            <a:pPr algn="ctr">
              <a:spcBef>
                <a:spcPct val="50000"/>
              </a:spcBef>
            </a:pPr>
            <a:endParaRPr lang="en-GB" sz="2800" dirty="0">
              <a:solidFill>
                <a:srgbClr val="000099"/>
              </a:solidFill>
              <a:latin typeface="Palatino Linotype" pitchFamily="18" charset="0"/>
              <a:cs typeface="Times New Roman" charset="0"/>
            </a:endParaRP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9143999" cy="14287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 rot="-5400000">
            <a:off x="4392612" y="2239963"/>
            <a:ext cx="360363" cy="8497888"/>
            <a:chOff x="4967" y="164"/>
            <a:chExt cx="272" cy="3992"/>
          </a:xfrm>
        </p:grpSpPr>
        <p:sp>
          <p:nvSpPr>
            <p:cNvPr id="24581" name="Line 16"/>
            <p:cNvSpPr>
              <a:spLocks noChangeShapeType="1"/>
            </p:cNvSpPr>
            <p:nvPr/>
          </p:nvSpPr>
          <p:spPr bwMode="auto">
            <a:xfrm>
              <a:off x="4967" y="164"/>
              <a:ext cx="0" cy="399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Line 17"/>
            <p:cNvSpPr>
              <a:spLocks noChangeShapeType="1"/>
            </p:cNvSpPr>
            <p:nvPr/>
          </p:nvSpPr>
          <p:spPr bwMode="auto">
            <a:xfrm>
              <a:off x="5103" y="300"/>
              <a:ext cx="0" cy="3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Line 18"/>
            <p:cNvSpPr>
              <a:spLocks noChangeShapeType="1"/>
            </p:cNvSpPr>
            <p:nvPr/>
          </p:nvSpPr>
          <p:spPr bwMode="auto">
            <a:xfrm>
              <a:off x="5239" y="436"/>
              <a:ext cx="0" cy="335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F:\Архив мои документы\1\Рабочий стол\Новая папка\анимашки\Анимационные картинки для презентаций. Часть 2\Школа\dlef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3174" y="1500174"/>
            <a:ext cx="450059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214313"/>
            <a:ext cx="79343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50072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«Главные задачи современной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 школы – раскрытие способностей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каждого ученика, воспитание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порядочного и патриотичного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человека, личности, готовой к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 жизни в высокотехнологичном, конкурентном мире…» </a:t>
            </a:r>
            <a:endParaRPr lang="ru-RU" sz="3600" b="1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 txBox="1">
            <a:spLocks/>
          </p:cNvSpPr>
          <p:nvPr/>
        </p:nvSpPr>
        <p:spPr bwMode="auto">
          <a:xfrm>
            <a:off x="1857375" y="1000125"/>
            <a:ext cx="7143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571612"/>
            <a:ext cx="77153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«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Проблема возникает не тогда, когда один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высказывает правильную мысль, </a:t>
            </a:r>
            <a:b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 другой — неправильную, то проблемы нет.</a:t>
            </a:r>
            <a:b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Проблема   возникает тогда,</a:t>
            </a:r>
            <a: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когда два человека говорят противоположные вещи и  оба правы.</a:t>
            </a:r>
            <a:b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ru-RU" sz="2800" b="1" i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Вот тогда впервые возникает проблема».</a:t>
            </a:r>
            <a:endParaRPr lang="ru-RU" sz="2800" dirty="0"/>
          </a:p>
        </p:txBody>
      </p:sp>
      <p:pic>
        <p:nvPicPr>
          <p:cNvPr id="4" name="Рисунок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3381"/>
            <a:ext cx="1500170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Приемы создания проблемных ситуаций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61978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5720" y="1500174"/>
            <a:ext cx="3600400" cy="27363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bg1"/>
                </a:solidFill>
              </a:rPr>
              <a:t>I</a:t>
            </a:r>
            <a:r>
              <a:rPr lang="ru-RU" sz="2800" dirty="0" smtClean="0">
                <a:solidFill>
                  <a:schemeClr val="bg1"/>
                </a:solidFill>
              </a:rPr>
              <a:t>. Проблемные ситуации, </a:t>
            </a:r>
            <a:r>
              <a:rPr lang="ru-RU" sz="2800" dirty="0" smtClean="0"/>
              <a:t>возникшие </a:t>
            </a:r>
            <a:r>
              <a:rPr lang="ru-RU" sz="2800" dirty="0" smtClean="0">
                <a:solidFill>
                  <a:schemeClr val="bg1"/>
                </a:solidFill>
              </a:rPr>
              <a:t>с «удивлением»</a:t>
            </a:r>
          </a:p>
        </p:txBody>
      </p:sp>
      <p:sp>
        <p:nvSpPr>
          <p:cNvPr id="5" name="Скругленная прямоугольная выноска 4">
            <a:hlinkClick r:id="rId2" action="ppaction://hlinksldjump"/>
          </p:cNvPr>
          <p:cNvSpPr/>
          <p:nvPr/>
        </p:nvSpPr>
        <p:spPr>
          <a:xfrm>
            <a:off x="5000628" y="1500174"/>
            <a:ext cx="3714776" cy="271464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II</a:t>
            </a:r>
            <a:r>
              <a:rPr lang="ru-RU" sz="2800" dirty="0" smtClean="0"/>
              <a:t>. Проблемные ситуации, возникшие с «затруднением»</a:t>
            </a:r>
            <a:endParaRPr lang="ru-RU" sz="2800" dirty="0"/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3779912" y="908720"/>
            <a:ext cx="648072" cy="7704856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60" y="4857738"/>
            <a:ext cx="1619240" cy="20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4823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Между двумя (или более) положениями</a:t>
            </a:r>
            <a:endParaRPr lang="ru-RU" sz="2400" dirty="0"/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251520" y="764704"/>
            <a:ext cx="2880320" cy="28803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/>
              <a:t>Прием 1</a:t>
            </a:r>
          </a:p>
          <a:p>
            <a:pPr algn="ctr"/>
            <a:r>
              <a:rPr lang="ru-RU" sz="2400" dirty="0" smtClean="0"/>
              <a:t>Одновременно предъявить противоречивые факты, теории или точки зрения.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88224" y="4293096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292080" y="692696"/>
            <a:ext cx="2664296" cy="2808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hlinkClick r:id="rId3" action="ppaction://hlinksldjump"/>
              </a:rPr>
              <a:t>Прием</a:t>
            </a:r>
            <a:r>
              <a:rPr lang="ru-RU" sz="2000" b="1" u="sng" dirty="0" smtClean="0"/>
              <a:t> 2</a:t>
            </a:r>
          </a:p>
          <a:p>
            <a:pPr algn="ctr"/>
            <a:r>
              <a:rPr lang="ru-RU" sz="2000" dirty="0" smtClean="0">
                <a:hlinkClick r:id="rId3" action="ppaction://hlinksldjump"/>
              </a:rPr>
              <a:t>Столкнуть</a:t>
            </a:r>
            <a:r>
              <a:rPr lang="ru-RU" sz="2000" dirty="0" smtClean="0"/>
              <a:t> разные мнения учеников с помощью вопроса или практического задания</a:t>
            </a:r>
            <a:endParaRPr lang="ru-RU" sz="200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9552" y="3645024"/>
            <a:ext cx="7239000" cy="854968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ru-RU" sz="240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500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2. Между житейским представлением и научным фактом</a:t>
            </a:r>
            <a:endParaRPr kumimoji="0" lang="ru-RU" sz="2500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3419872" y="1772816"/>
            <a:ext cx="165618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42844" y="4572008"/>
            <a:ext cx="3168352" cy="20882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Шаг 1</a:t>
            </a:r>
          </a:p>
          <a:p>
            <a:pPr algn="ctr"/>
            <a:r>
              <a:rPr lang="ru-RU" dirty="0" smtClean="0"/>
              <a:t>Обнажить житейское представление обучающихся с помощью вопроса или практического задания «на ошибку»</a:t>
            </a:r>
            <a:endParaRPr lang="ru-RU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643570" y="4572008"/>
            <a:ext cx="3286148" cy="20882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/>
              <a:t>Шаг 2</a:t>
            </a:r>
          </a:p>
          <a:p>
            <a:pPr algn="ctr"/>
            <a:r>
              <a:rPr lang="ru-RU" dirty="0" smtClean="0"/>
              <a:t>Предъявить научный факт посредством сообщения, эксперимента или наглядности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4000496" y="5357826"/>
            <a:ext cx="1152128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>
            <a:hlinkClick r:id="rId3" action="ppaction://hlinksldjump"/>
          </p:cNvPr>
          <p:cNvSpPr/>
          <p:nvPr/>
        </p:nvSpPr>
        <p:spPr>
          <a:xfrm>
            <a:off x="0" y="0"/>
            <a:ext cx="53955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85794"/>
            <a:ext cx="8104414" cy="14287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3. Между необходимостью и невозможностью выполнить задание учителя </a:t>
            </a:r>
            <a:endParaRPr lang="ru-RU" sz="2400" dirty="0"/>
          </a:p>
        </p:txBody>
      </p:sp>
      <p:sp>
        <p:nvSpPr>
          <p:cNvPr id="4" name="Блок-схема: альтернативный процесс 3">
            <a:hlinkClick r:id="rId2" action="ppaction://hlinksldjump"/>
          </p:cNvPr>
          <p:cNvSpPr/>
          <p:nvPr/>
        </p:nvSpPr>
        <p:spPr>
          <a:xfrm>
            <a:off x="357158" y="2500306"/>
            <a:ext cx="3456384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Прием 1</a:t>
            </a:r>
          </a:p>
          <a:p>
            <a:pPr algn="ctr"/>
            <a:r>
              <a:rPr lang="ru-RU" dirty="0" smtClean="0"/>
              <a:t>Дать практическое задание, не выполнимое вообще</a:t>
            </a:r>
            <a:endParaRPr lang="ru-RU" dirty="0"/>
          </a:p>
        </p:txBody>
      </p:sp>
      <p:sp>
        <p:nvSpPr>
          <p:cNvPr id="5" name="Блок-схема: альтернативный процесс 4">
            <a:hlinkClick r:id="rId2" action="ppaction://hlinksldjump"/>
          </p:cNvPr>
          <p:cNvSpPr/>
          <p:nvPr/>
        </p:nvSpPr>
        <p:spPr>
          <a:xfrm>
            <a:off x="5429256" y="2500306"/>
            <a:ext cx="3456384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/>
              <a:t>Прием 2</a:t>
            </a:r>
          </a:p>
          <a:p>
            <a:pPr algn="ctr"/>
            <a:r>
              <a:rPr lang="ru-RU" dirty="0" smtClean="0"/>
              <a:t>Дать практическое задание, не сходное с предыдущим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500166" y="4643446"/>
            <a:ext cx="5813268" cy="19939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hlinkClick r:id="rId2" action="ppaction://hlinksldjump"/>
              </a:rPr>
              <a:t>Прием</a:t>
            </a:r>
            <a:r>
              <a:rPr lang="ru-RU" b="1" u="sng" dirty="0" smtClean="0"/>
              <a:t> 3</a:t>
            </a:r>
          </a:p>
          <a:p>
            <a:pPr algn="ctr"/>
            <a:r>
              <a:rPr lang="ru-RU" dirty="0" smtClean="0"/>
              <a:t>Выполняется в 2 шага:</a:t>
            </a:r>
          </a:p>
          <a:p>
            <a:pPr algn="ctr"/>
            <a:r>
              <a:rPr lang="ru-RU" dirty="0" smtClean="0"/>
              <a:t>Шаг 1. Дать невыполнимое практическое задание, сходное  с предыдущим.</a:t>
            </a:r>
          </a:p>
          <a:p>
            <a:pPr algn="ctr"/>
            <a:r>
              <a:rPr lang="ru-RU" dirty="0" smtClean="0"/>
              <a:t>Шаг 2. Доказать, что задание учениками не выполнено.</a:t>
            </a:r>
          </a:p>
          <a:p>
            <a:pPr algn="ctr"/>
            <a:endParaRPr lang="ru-RU" dirty="0"/>
          </a:p>
        </p:txBody>
      </p:sp>
      <p:sp>
        <p:nvSpPr>
          <p:cNvPr id="7" name="Тройная стрелка влево/вправо/вверх 6"/>
          <p:cNvSpPr/>
          <p:nvPr/>
        </p:nvSpPr>
        <p:spPr>
          <a:xfrm rot="10800000">
            <a:off x="4071934" y="3286124"/>
            <a:ext cx="1008112" cy="86409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>
            <a:hlinkClick r:id="rId3" action="ppaction://hlinksldjump"/>
          </p:cNvPr>
          <p:cNvSpPr/>
          <p:nvPr/>
        </p:nvSpPr>
        <p:spPr>
          <a:xfrm>
            <a:off x="0" y="0"/>
            <a:ext cx="539552" cy="3326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иугольник 8">
            <a:hlinkClick r:id="rId2" action="ppaction://hlinksldjump"/>
          </p:cNvPr>
          <p:cNvSpPr/>
          <p:nvPr/>
        </p:nvSpPr>
        <p:spPr>
          <a:xfrm>
            <a:off x="7596336" y="6525344"/>
            <a:ext cx="539552" cy="33265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72396" y="5072074"/>
            <a:ext cx="157160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000240"/>
            <a:ext cx="8215370" cy="3357586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проблемные задачи с недостающими, избыточными, противоречивыми данными, с заведомо допущенными ошибками;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поиск истины (способа, приема, правила решения);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различные точки зрения на один и тот же вопрос;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b="1" dirty="0" smtClean="0"/>
              <a:t>противоречия практической деятельности.</a:t>
            </a:r>
            <a:endParaRPr lang="ru-RU" sz="2400" b="1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5572140"/>
            <a:ext cx="671517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214311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В качестве проблемной ситуации на уроке могут быть</a:t>
            </a:r>
            <a:r>
              <a:rPr lang="en-US" sz="4000" b="1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endParaRPr lang="ru-RU" sz="40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2" descr="F:\Архив мои документы\1\Рабочий стол\Новая папка\анимашки\АНИМАЦИИ\Анимашки книги\920d4b9086f4fd9c625d89a79fd12677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5429264"/>
            <a:ext cx="1285884" cy="113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500" y="0"/>
            <a:ext cx="7429500" cy="95408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Нет </a:t>
            </a:r>
            <a:r>
              <a:rPr lang="ru-RU" sz="2800" b="1" dirty="0"/>
              <a:t>ничего сильнее идеи, время которой пришло.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285727"/>
            <a:ext cx="3571900" cy="571505"/>
          </a:xfrm>
        </p:spPr>
        <p:txBody>
          <a:bodyPr/>
          <a:lstStyle/>
          <a:p>
            <a:r>
              <a:rPr lang="ru-RU" sz="2000" b="1" dirty="0" smtClean="0"/>
              <a:t>Обнаружение воздуха.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3786182" cy="500066"/>
          </a:xfrm>
        </p:spPr>
        <p:txBody>
          <a:bodyPr/>
          <a:lstStyle/>
          <a:p>
            <a:r>
              <a:rPr lang="ru-RU" b="1" dirty="0" smtClean="0"/>
              <a:t>Воздух имеет вес.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SC009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86678" y="0"/>
            <a:ext cx="135732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SC009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143380"/>
            <a:ext cx="1357322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C009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4143380"/>
            <a:ext cx="150019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DSC009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143380"/>
            <a:ext cx="142876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DSC0098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00760" y="500042"/>
            <a:ext cx="178591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шар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1928802"/>
            <a:ext cx="22145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шар2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1928802"/>
            <a:ext cx="221457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DSC0097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215206" y="3071810"/>
            <a:ext cx="171451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SC00970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572132" y="4143380"/>
            <a:ext cx="14478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72066" y="2571744"/>
            <a:ext cx="4071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Воздух подвижен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244334"/>
            <a:ext cx="5357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Воздух сопротивляется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643314"/>
            <a:ext cx="46434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Воздух нам необходим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57488" y="642918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Воздух невидимка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Формирование УУД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Формирование УУД</Template>
  <TotalTime>726</TotalTime>
  <Words>316</Words>
  <Application>Microsoft Office PowerPoint</Application>
  <PresentationFormat>Экран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Формирование УУД</vt:lpstr>
      <vt:lpstr>Постановка и решение проблемных вопросов. Создание проблемных ситуаций</vt:lpstr>
      <vt:lpstr>Слайд 2</vt:lpstr>
      <vt:lpstr>Слайд 3</vt:lpstr>
      <vt:lpstr>Приемы создания проблемных ситуаций</vt:lpstr>
      <vt:lpstr>1. Между двумя (или более) положениями</vt:lpstr>
      <vt:lpstr>3. Между необходимостью и невозможностью выполнить задание учителя </vt:lpstr>
      <vt:lpstr>В качестве проблемной ситуации на уроке могут быть:</vt:lpstr>
      <vt:lpstr>Слайд 8</vt:lpstr>
      <vt:lpstr>Обнаружение воздуха. </vt:lpstr>
      <vt:lpstr>Слайд 10</vt:lpstr>
      <vt:lpstr>Слайд 11</vt:lpstr>
      <vt:lpstr>Слайд 12</vt:lpstr>
      <vt:lpstr>Слайд 13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достиженияпланируемых результатов в начальной школе</dc:title>
  <dc:creator>Asus</dc:creator>
  <cp:lastModifiedBy>Алена</cp:lastModifiedBy>
  <cp:revision>78</cp:revision>
  <dcterms:created xsi:type="dcterms:W3CDTF">2011-09-26T19:05:27Z</dcterms:created>
  <dcterms:modified xsi:type="dcterms:W3CDTF">2016-03-24T20:03:58Z</dcterms:modified>
</cp:coreProperties>
</file>