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61" r:id="rId3"/>
    <p:sldId id="258" r:id="rId4"/>
    <p:sldId id="277" r:id="rId5"/>
    <p:sldId id="271" r:id="rId6"/>
    <p:sldId id="260" r:id="rId7"/>
    <p:sldId id="263" r:id="rId8"/>
    <p:sldId id="262" r:id="rId9"/>
    <p:sldId id="270" r:id="rId10"/>
    <p:sldId id="272" r:id="rId11"/>
    <p:sldId id="268" r:id="rId12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1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4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221B5-4B88-42EB-8130-52BA37A6ACA3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DFB7B-0616-44F9-9C28-F6DF8A94E3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DFB7B-0616-44F9-9C28-F6DF8A94E35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0FA316D-53DB-4722-B290-5E293B599771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466446-FF68-41A1-9350-6894D05136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35696" y="260648"/>
            <a:ext cx="2160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5м30см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260648"/>
            <a:ext cx="2711457" cy="792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=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530см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052736"/>
            <a:ext cx="20162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Думай !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763688" y="1628800"/>
            <a:ext cx="29523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= 7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 = 10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= </a:t>
            </a:r>
            <a:r>
              <a:rPr lang="ru-RU" sz="4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214678" y="2857496"/>
            <a:ext cx="18356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Решай!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644008" y="1988840"/>
            <a:ext cx="14401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70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763688" y="3717032"/>
            <a:ext cx="22322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12:(2×3)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071802" y="4643446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Узнавай!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39952" y="3717032"/>
            <a:ext cx="1335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3313" grpId="0"/>
      <p:bldP spid="13314" grpId="0"/>
      <p:bldP spid="13315" grpId="0"/>
      <p:bldP spid="13316" grpId="0"/>
      <p:bldP spid="13318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429684" cy="6215106"/>
          </a:xfrm>
          <a:solidFill>
            <a:schemeClr val="tx2">
              <a:lumMod val="9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Итак , сегодня мы </a:t>
            </a: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изучали</a:t>
            </a: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b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Наша </a:t>
            </a: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b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Чтобы её достичь мы…</a:t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334404" cy="614366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Математика воспитывает такую силу мысли</a:t>
            </a:r>
            <a:b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 в нашей жизни всё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познать, измерить и исчислить.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чтобы быть умным и находчивым</a:t>
            </a:r>
            <a:b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Нужно знания иметь прочные!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наташа\Pictures\2011-12-07\Новая папка\1217474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4357694"/>
            <a:ext cx="3643306" cy="2024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124745"/>
            <a:ext cx="8458200" cy="4951042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Думай!</a:t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>Решай!</a:t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>Узнавай!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91680" y="332656"/>
            <a:ext cx="31032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50 · 60 : 100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332656"/>
            <a:ext cx="1217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30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268760"/>
            <a:ext cx="3456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4000 · 3 : 100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1268760"/>
            <a:ext cx="15183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120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2204864"/>
            <a:ext cx="38229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953 – 453 + 10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2204864"/>
            <a:ext cx="1472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510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3068960"/>
            <a:ext cx="36894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140 : 70 · 1000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436096" y="3068960"/>
            <a:ext cx="18197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2000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35696" y="4005064"/>
            <a:ext cx="36717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270 – 50 +100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4005064"/>
            <a:ext cx="15183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320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51520" y="476672"/>
          <a:ext cx="815752" cy="4320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5752"/>
              </a:tblGrid>
              <a:tr h="904437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86585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023278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794199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732716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899592" y="5301208"/>
            <a:ext cx="6696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510   30   320   30   120   2000   30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55576" y="5805264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   Д    е     </a:t>
            </a:r>
            <a:r>
              <a:rPr lang="ru-RU" sz="3600" b="1" dirty="0">
                <a:solidFill>
                  <a:srgbClr val="FF0000"/>
                </a:solidFill>
              </a:rPr>
              <a:t>л </a:t>
            </a:r>
            <a:r>
              <a:rPr lang="ru-RU" sz="3600" b="1" dirty="0" smtClean="0">
                <a:solidFill>
                  <a:srgbClr val="FF0000"/>
                </a:solidFill>
              </a:rPr>
              <a:t>    е     </a:t>
            </a:r>
            <a:r>
              <a:rPr lang="ru-RU" sz="3600" b="1" dirty="0" err="1" smtClean="0">
                <a:solidFill>
                  <a:srgbClr val="FF0000"/>
                </a:solidFill>
              </a:rPr>
              <a:t>н</a:t>
            </a:r>
            <a:r>
              <a:rPr lang="ru-RU" sz="3600" b="1" dirty="0" smtClean="0">
                <a:solidFill>
                  <a:srgbClr val="FF0000"/>
                </a:solidFill>
              </a:rPr>
              <a:t>       и      </a:t>
            </a:r>
            <a:r>
              <a:rPr lang="ru-RU" sz="3600" b="1" dirty="0">
                <a:solidFill>
                  <a:srgbClr val="FF0000"/>
                </a:solidFill>
              </a:rPr>
              <a:t>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419872" y="332656"/>
            <a:ext cx="18722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 : 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339752" y="1268760"/>
            <a:ext cx="25557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 : (3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1268761"/>
            <a:ext cx="91242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= </a:t>
            </a:r>
            <a:r>
              <a:rPr lang="ru-RU" sz="4000" dirty="0" smtClean="0"/>
              <a:t>3</a:t>
            </a:r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2214554"/>
            <a:ext cx="7000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Деление числа на произведение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7422" y="4286256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18 : 3 : 2 = 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4612" y="5214950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18 : 2 : 3 = 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17411" grpId="0"/>
      <p:bldP spid="7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691680" y="1988840"/>
            <a:ext cx="432048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Oval 2"/>
          <p:cNvSpPr>
            <a:spLocks noChangeArrowheads="1"/>
          </p:cNvSpPr>
          <p:nvPr/>
        </p:nvSpPr>
        <p:spPr bwMode="auto">
          <a:xfrm>
            <a:off x="1547664" y="191683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5940152" y="191683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3779912" y="191683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Oval 2"/>
          <p:cNvSpPr>
            <a:spLocks noChangeArrowheads="1"/>
          </p:cNvSpPr>
          <p:nvPr/>
        </p:nvSpPr>
        <p:spPr bwMode="auto">
          <a:xfrm>
            <a:off x="2339752" y="191683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Oval 2"/>
          <p:cNvSpPr>
            <a:spLocks noChangeArrowheads="1"/>
          </p:cNvSpPr>
          <p:nvPr/>
        </p:nvSpPr>
        <p:spPr bwMode="auto">
          <a:xfrm>
            <a:off x="3059832" y="191683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Oval 2"/>
          <p:cNvSpPr>
            <a:spLocks noChangeArrowheads="1"/>
          </p:cNvSpPr>
          <p:nvPr/>
        </p:nvSpPr>
        <p:spPr bwMode="auto">
          <a:xfrm>
            <a:off x="4499992" y="191683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Oval 2"/>
          <p:cNvSpPr>
            <a:spLocks noChangeArrowheads="1"/>
          </p:cNvSpPr>
          <p:nvPr/>
        </p:nvSpPr>
        <p:spPr bwMode="auto">
          <a:xfrm>
            <a:off x="5220072" y="191683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Oval 2"/>
          <p:cNvSpPr>
            <a:spLocks noChangeArrowheads="1"/>
          </p:cNvSpPr>
          <p:nvPr/>
        </p:nvSpPr>
        <p:spPr bwMode="auto">
          <a:xfrm>
            <a:off x="1619672" y="335699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Oval 2"/>
          <p:cNvSpPr>
            <a:spLocks noChangeArrowheads="1"/>
          </p:cNvSpPr>
          <p:nvPr/>
        </p:nvSpPr>
        <p:spPr bwMode="auto">
          <a:xfrm>
            <a:off x="5940152" y="335699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5" name="Прямая соединительная линия 14"/>
          <p:cNvCxnSpPr>
            <a:stCxn id="12" idx="6"/>
            <a:endCxn id="13" idx="2"/>
          </p:cNvCxnSpPr>
          <p:nvPr/>
        </p:nvCxnSpPr>
        <p:spPr>
          <a:xfrm>
            <a:off x="1763688" y="3429000"/>
            <a:ext cx="417646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3059832" y="335699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Oval 2"/>
          <p:cNvSpPr>
            <a:spLocks noChangeArrowheads="1"/>
          </p:cNvSpPr>
          <p:nvPr/>
        </p:nvSpPr>
        <p:spPr bwMode="auto">
          <a:xfrm>
            <a:off x="4499992" y="335699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Oval 2"/>
          <p:cNvSpPr>
            <a:spLocks noChangeArrowheads="1"/>
          </p:cNvSpPr>
          <p:nvPr/>
        </p:nvSpPr>
        <p:spPr bwMode="auto">
          <a:xfrm>
            <a:off x="2339752" y="335699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Oval 2"/>
          <p:cNvSpPr>
            <a:spLocks noChangeArrowheads="1"/>
          </p:cNvSpPr>
          <p:nvPr/>
        </p:nvSpPr>
        <p:spPr bwMode="auto">
          <a:xfrm>
            <a:off x="3779912" y="335699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Oval 2"/>
          <p:cNvSpPr>
            <a:spLocks noChangeArrowheads="1"/>
          </p:cNvSpPr>
          <p:nvPr/>
        </p:nvSpPr>
        <p:spPr bwMode="auto">
          <a:xfrm>
            <a:off x="5220072" y="335699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Oval 2"/>
          <p:cNvSpPr>
            <a:spLocks noChangeArrowheads="1"/>
          </p:cNvSpPr>
          <p:nvPr/>
        </p:nvSpPr>
        <p:spPr bwMode="auto">
          <a:xfrm>
            <a:off x="1619672" y="479715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Oval 2"/>
          <p:cNvSpPr>
            <a:spLocks noChangeArrowheads="1"/>
          </p:cNvSpPr>
          <p:nvPr/>
        </p:nvSpPr>
        <p:spPr bwMode="auto">
          <a:xfrm>
            <a:off x="5940152" y="4797152"/>
            <a:ext cx="144016" cy="144016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24" name="Прямая соединительная линия 23"/>
          <p:cNvCxnSpPr>
            <a:stCxn id="21" idx="6"/>
            <a:endCxn id="22" idx="2"/>
          </p:cNvCxnSpPr>
          <p:nvPr/>
        </p:nvCxnSpPr>
        <p:spPr>
          <a:xfrm>
            <a:off x="1763688" y="4869160"/>
            <a:ext cx="4176464" cy="0"/>
          </a:xfrm>
          <a:prstGeom prst="line">
            <a:avLst/>
          </a:prstGeom>
          <a:ln w="57150">
            <a:solidFill>
              <a:srgbClr val="CD51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"/>
          <p:cNvSpPr>
            <a:spLocks noChangeArrowheads="1"/>
          </p:cNvSpPr>
          <p:nvPr/>
        </p:nvSpPr>
        <p:spPr bwMode="auto">
          <a:xfrm>
            <a:off x="2339752" y="479715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Oval 2"/>
          <p:cNvSpPr>
            <a:spLocks noChangeArrowheads="1"/>
          </p:cNvSpPr>
          <p:nvPr/>
        </p:nvSpPr>
        <p:spPr bwMode="auto">
          <a:xfrm>
            <a:off x="3059832" y="479715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Oval 2"/>
          <p:cNvSpPr>
            <a:spLocks noChangeArrowheads="1"/>
          </p:cNvSpPr>
          <p:nvPr/>
        </p:nvSpPr>
        <p:spPr bwMode="auto">
          <a:xfrm>
            <a:off x="3779912" y="479715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Oval 2"/>
          <p:cNvSpPr>
            <a:spLocks noChangeArrowheads="1"/>
          </p:cNvSpPr>
          <p:nvPr/>
        </p:nvSpPr>
        <p:spPr bwMode="auto">
          <a:xfrm>
            <a:off x="4499992" y="479715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Oval 2"/>
          <p:cNvSpPr>
            <a:spLocks noChangeArrowheads="1"/>
          </p:cNvSpPr>
          <p:nvPr/>
        </p:nvSpPr>
        <p:spPr bwMode="auto">
          <a:xfrm>
            <a:off x="5220072" y="4797152"/>
            <a:ext cx="144016" cy="144016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419872" y="105273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 см</a:t>
            </a:r>
            <a:endParaRPr lang="ru-RU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203848" y="5445224"/>
            <a:ext cx="1653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 см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143240" y="4071942"/>
            <a:ext cx="23762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: (3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131840" y="1268760"/>
            <a:ext cx="20517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: 2 : 3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131840" y="2708920"/>
            <a:ext cx="19077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: 3 : 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220072" y="1268760"/>
            <a:ext cx="97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286380" y="2714620"/>
            <a:ext cx="97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286380" y="4143380"/>
            <a:ext cx="97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  <p:bldP spid="19460" grpId="0"/>
      <p:bldP spid="19461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школа\Desktop\img14 (1).jpg"/>
          <p:cNvPicPr/>
          <p:nvPr/>
        </p:nvPicPr>
        <p:blipFill>
          <a:blip r:embed="rId2" cstate="print"/>
          <a:srcRect t="24490" b="35568"/>
          <a:stretch>
            <a:fillRect/>
          </a:stretch>
        </p:blipFill>
        <p:spPr bwMode="auto">
          <a:xfrm>
            <a:off x="755577" y="764704"/>
            <a:ext cx="7704856" cy="396044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28926" y="4946686"/>
            <a:ext cx="3515282" cy="92333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4163" algn="l"/>
              </a:tabLst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2786058"/>
            <a:ext cx="19154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83 · 20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2786058"/>
            <a:ext cx="18309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/>
              <a:t>45 · 20 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43174" y="2571744"/>
            <a:ext cx="2857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/>
              <a:t>-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000496" y="1285860"/>
            <a:ext cx="23390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760 (кг)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1285860"/>
            <a:ext cx="2286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(83 – 45)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1285860"/>
            <a:ext cx="10999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· 20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86314" y="2786058"/>
            <a:ext cx="23390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= 760 (кг)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1221393"/>
            <a:ext cx="683568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857224" y="2143116"/>
            <a:ext cx="547260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204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00043"/>
            <a:ext cx="8458200" cy="4357718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lvl="0" fontAlgn="base">
              <a:spcAft>
                <a:spcPct val="0"/>
              </a:spcAft>
            </a:pPr>
            <a:r>
              <a:rPr lang="ru-RU" sz="5400" dirty="0" smtClean="0">
                <a:solidFill>
                  <a:srgbClr val="C00000"/>
                </a:solidFill>
              </a:rPr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Думай!  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5м 30см=530см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Решай!</a:t>
            </a:r>
            <a:r>
              <a:rPr lang="en-US" sz="5400" dirty="0" smtClean="0">
                <a:solidFill>
                  <a:srgbClr val="C00000"/>
                </a:solidFill>
              </a:rPr>
              <a:t>   </a:t>
            </a:r>
            <a:r>
              <a:rPr lang="en-US" sz="40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a=</a:t>
            </a:r>
            <a:r>
              <a:rPr lang="en-US" sz="32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ru-RU" sz="32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</a:t>
            </a:r>
            <a:r>
              <a:rPr lang="ru-RU" sz="40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</a:t>
            </a:r>
            <a:r>
              <a:rPr lang="en-US" sz="40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b=</a:t>
            </a:r>
            <a:r>
              <a:rPr lang="en-US" sz="32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  <a:r>
              <a:rPr lang="ru-RU" sz="32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</a:t>
            </a:r>
            <a:r>
              <a:rPr lang="ru-RU" sz="40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en-US" sz="40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s=</a:t>
            </a:r>
            <a:r>
              <a:rPr lang="en-US" sz="32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70</a:t>
            </a:r>
            <a:r>
              <a:rPr lang="ru-RU" sz="32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</a:t>
            </a:r>
            <a:r>
              <a:rPr lang="ru-RU" sz="16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5400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ru-RU" sz="54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54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rgbClr val="C00000"/>
                </a:solidFill>
              </a:rPr>
              <a:t> </a:t>
            </a:r>
            <a:r>
              <a:rPr lang="ru-RU" sz="6000" dirty="0" smtClean="0">
                <a:solidFill>
                  <a:srgbClr val="C00000"/>
                </a:solidFill>
              </a:rPr>
              <a:t>Узнавай!</a:t>
            </a:r>
            <a:r>
              <a:rPr lang="ru-RU" sz="5400" dirty="0" smtClean="0">
                <a:solidFill>
                  <a:srgbClr val="C00000"/>
                </a:solidFill>
              </a:rPr>
              <a:t>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12:(2</a:t>
            </a:r>
            <a:r>
              <a:rPr lang="ru-RU" sz="27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· 3)=2</a:t>
            </a: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143512"/>
            <a:ext cx="8458200" cy="50006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935</TotalTime>
  <Words>186</Words>
  <Application>Microsoft Office PowerPoint</Application>
  <PresentationFormat>Экран (4:3)</PresentationFormat>
  <Paragraphs>62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Думай!  Решай!  Узнавай!</vt:lpstr>
      <vt:lpstr>Слайд 3</vt:lpstr>
      <vt:lpstr>Слайд 4</vt:lpstr>
      <vt:lpstr>Слайд 5</vt:lpstr>
      <vt:lpstr>Слайд 6</vt:lpstr>
      <vt:lpstr>Слайд 7</vt:lpstr>
      <vt:lpstr>Слайд 8</vt:lpstr>
      <vt:lpstr> Думай!   5м 30см=530см   Решай!   a=7см ,b=10см,s=70см2          Узнавай!    12:(2 · 3)=2  </vt:lpstr>
      <vt:lpstr>Итак , сегодня мы изучали…    Наша цель….    Чтобы её достичь мы…    </vt:lpstr>
      <vt:lpstr>Математика воспитывает такую силу мысли Чтоб в нашей жизни всё познать, измерить и исчислить. А чтобы быть умным и находчивым Нужно знания иметь прочные!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enter дом</cp:lastModifiedBy>
  <cp:revision>64</cp:revision>
  <dcterms:created xsi:type="dcterms:W3CDTF">2016-02-15T06:20:59Z</dcterms:created>
  <dcterms:modified xsi:type="dcterms:W3CDTF">2016-02-17T20:38:41Z</dcterms:modified>
</cp:coreProperties>
</file>