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91" r:id="rId2"/>
    <p:sldId id="280" r:id="rId3"/>
    <p:sldId id="273" r:id="rId4"/>
    <p:sldId id="276" r:id="rId5"/>
    <p:sldId id="267" r:id="rId6"/>
    <p:sldId id="278" r:id="rId7"/>
    <p:sldId id="279" r:id="rId8"/>
    <p:sldId id="274" r:id="rId9"/>
    <p:sldId id="275" r:id="rId10"/>
    <p:sldId id="277" r:id="rId11"/>
    <p:sldId id="260" r:id="rId12"/>
    <p:sldId id="261" r:id="rId13"/>
    <p:sldId id="286" r:id="rId14"/>
    <p:sldId id="266" r:id="rId15"/>
    <p:sldId id="27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90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0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D72B7-92AD-4FED-AFCE-20643AC6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53E62-E907-40E3-B63E-28C56DABCCB1}" type="slidenum">
              <a:rPr lang="ru-RU"/>
              <a:pPr/>
              <a:t>7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После определения числового выражения - переход на следующий слайд (верхняя кнопка)</a:t>
            </a:r>
          </a:p>
          <a:p>
            <a:r>
              <a:rPr lang="ru-RU"/>
              <a:t>Попадая повторно на этот слайд повторяем определение буквенных выражений. Далее:                     Чтобы получить второе определение – нажмите на «Знайку».                                                                  После определения буквенных выражений нажмите на вторую кнопу и Вы перейдете к практическому заданию.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8A34-2984-43BF-AA15-E2D867BE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F35B-D92E-44A6-8FEC-DF01244C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7F32-DF0F-4BAF-8998-5963953ED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4031" y="302738"/>
            <a:ext cx="9072563" cy="6450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1E5BB-F5C8-49E4-940E-537D6C231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BA9F-2663-46E3-9382-C27EC8F63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CBB9-233C-416F-AC96-C26F64861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07A0-AD89-40F0-B30F-F071DD70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FB9FA-172C-419C-9FA3-8DD42F6E0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114FD-CC37-4C55-B1B4-E7BF5ADF7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F31E5-FE5A-4475-A995-0D4CC3061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7F8C-BB87-4C85-B7E5-FBF207890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2670-1767-4424-B118-CE19A848E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4E665A5-426B-4562-ACFF-5219C7EF5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vepic.su/305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792" y="1422383"/>
            <a:ext cx="5862134" cy="555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0378" y="1136631"/>
            <a:ext cx="4032247" cy="5619769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Работа по учебнику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страница  8</a:t>
            </a:r>
          </a:p>
        </p:txBody>
      </p:sp>
      <p:pic>
        <p:nvPicPr>
          <p:cNvPr id="33794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66" y="0"/>
            <a:ext cx="5143536" cy="7142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238" y="993775"/>
            <a:ext cx="9069387" cy="568325"/>
          </a:xfrm>
        </p:spPr>
        <p:txBody>
          <a:bodyPr/>
          <a:lstStyle/>
          <a:p>
            <a:pPr algn="l" eaLnBrk="1"/>
            <a:r>
              <a:rPr lang="ru-RU" sz="2400" dirty="0"/>
              <a:t>Задание 1 с.8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70" y="2422515"/>
            <a:ext cx="8572560" cy="324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3238" y="1065213"/>
            <a:ext cx="9069387" cy="496887"/>
          </a:xfrm>
        </p:spPr>
        <p:txBody>
          <a:bodyPr/>
          <a:lstStyle/>
          <a:p>
            <a:pPr algn="l" eaLnBrk="1"/>
            <a:r>
              <a:rPr lang="ru-RU" sz="2400" dirty="0"/>
              <a:t>Задание 2 с.8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42" y="1565259"/>
            <a:ext cx="7687349" cy="5357850"/>
          </a:xfrm>
          <a:prstGeom prst="rect">
            <a:avLst/>
          </a:prstGeom>
          <a:noFill/>
        </p:spPr>
      </p:pic>
      <p:pic>
        <p:nvPicPr>
          <p:cNvPr id="8197" name="Picture 5" descr="http://www.kornilova.by/upload/iblock/c17/neznaika2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708" y="1493821"/>
            <a:ext cx="1729900" cy="185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61FF25-5BD2-46CF-A7B0-F5B02092F6C3}" type="slidenum">
              <a:rPr lang="ru-RU"/>
              <a:pPr/>
              <a:t>13</a:t>
            </a:fld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182660" y="565127"/>
            <a:ext cx="6589158" cy="849643"/>
          </a:xfrm>
          <a:prstGeom prst="wedgeEllipseCallout">
            <a:avLst>
              <a:gd name="adj1" fmla="val 60171"/>
              <a:gd name="adj2" fmla="val 9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Вывод</a:t>
            </a:r>
            <a:r>
              <a:rPr lang="ru-RU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6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689" y="493689"/>
            <a:ext cx="3004936" cy="4574303"/>
          </a:xfrm>
          <a:prstGeom prst="rect">
            <a:avLst/>
          </a:prstGeom>
          <a:noFill/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9718" y="2851143"/>
            <a:ext cx="7286676" cy="2857520"/>
          </a:xfrm>
          <a:prstGeom prst="wedgeRoundRectCallout">
            <a:avLst>
              <a:gd name="adj1" fmla="val 35217"/>
              <a:gd name="adj2" fmla="val 50933"/>
              <a:gd name="adj3" fmla="val 16667"/>
            </a:avLst>
          </a:prstGeom>
          <a:solidFill>
            <a:srgbClr val="FFD1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ru-RU" sz="3500" dirty="0">
                <a:latin typeface="+mn-lt"/>
              </a:rPr>
              <a:t>Если в суммах одно слагаемое одинаковое, то меньше та сумма, у которой второе слагаемое меньше.</a:t>
            </a:r>
          </a:p>
          <a:p>
            <a:pPr algn="ctr"/>
            <a:r>
              <a:rPr lang="ru-RU" sz="3500" dirty="0">
                <a:latin typeface="+mn-lt"/>
              </a:rPr>
              <a:t>И наоборот.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3238" y="1065213"/>
            <a:ext cx="9069387" cy="496887"/>
          </a:xfrm>
        </p:spPr>
        <p:txBody>
          <a:bodyPr/>
          <a:lstStyle/>
          <a:p>
            <a:pPr algn="l" eaLnBrk="1"/>
            <a:r>
              <a:rPr lang="ru-RU" sz="2400" dirty="0"/>
              <a:t>Задание 3 с.8</a:t>
            </a:r>
          </a:p>
        </p:txBody>
      </p:sp>
      <p:pic>
        <p:nvPicPr>
          <p:cNvPr id="7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20" y="2493953"/>
            <a:ext cx="853358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922338"/>
            <a:ext cx="9069387" cy="639762"/>
          </a:xfrm>
        </p:spPr>
        <p:txBody>
          <a:bodyPr/>
          <a:lstStyle/>
          <a:p>
            <a:pPr algn="l"/>
            <a:r>
              <a:rPr lang="ru-RU" sz="2800" dirty="0"/>
              <a:t>Задание 4 с.9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5280035"/>
            <a:ext cx="9069387" cy="147636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b="1" dirty="0"/>
              <a:t>В</a:t>
            </a:r>
            <a:r>
              <a:rPr lang="ru-RU" dirty="0"/>
              <a:t> – это целое</a:t>
            </a:r>
          </a:p>
          <a:p>
            <a:pPr>
              <a:buFont typeface="Times New Roman" pitchFamily="18" charset="0"/>
              <a:buNone/>
            </a:pPr>
            <a:r>
              <a:rPr lang="ru-RU" b="1" dirty="0"/>
              <a:t>К, З, С </a:t>
            </a:r>
            <a:r>
              <a:rPr lang="ru-RU" dirty="0"/>
              <a:t>– это части</a:t>
            </a:r>
          </a:p>
        </p:txBody>
      </p:sp>
      <p:pic>
        <p:nvPicPr>
          <p:cNvPr id="10245" name="Picture 5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18" y="1619069"/>
            <a:ext cx="9093366" cy="366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0246" y="2351077"/>
            <a:ext cx="64294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68280" y="3708399"/>
          <a:ext cx="90693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539718" y="4065589"/>
          <a:ext cx="90693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280" y="4065589"/>
          <a:ext cx="90693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Дуга 6"/>
          <p:cNvSpPr/>
          <p:nvPr/>
        </p:nvSpPr>
        <p:spPr bwMode="auto">
          <a:xfrm>
            <a:off x="539718" y="3065457"/>
            <a:ext cx="9001188" cy="1857388"/>
          </a:xfrm>
          <a:prstGeom prst="arc">
            <a:avLst>
              <a:gd name="adj1" fmla="val 10809300"/>
              <a:gd name="adj2" fmla="val 0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0246" y="2351077"/>
            <a:ext cx="64294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68280" y="3708399"/>
          <a:ext cx="90693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68280" y="4065589"/>
          <a:ext cx="90693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280" y="4065589"/>
          <a:ext cx="90693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Дуга 6"/>
          <p:cNvSpPr/>
          <p:nvPr/>
        </p:nvSpPr>
        <p:spPr bwMode="auto">
          <a:xfrm>
            <a:off x="539718" y="3065457"/>
            <a:ext cx="9001188" cy="1857388"/>
          </a:xfrm>
          <a:prstGeom prst="arc">
            <a:avLst>
              <a:gd name="adj1" fmla="val 10809300"/>
              <a:gd name="adj2" fmla="val 0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922338"/>
            <a:ext cx="9069387" cy="639762"/>
          </a:xfrm>
        </p:spPr>
        <p:txBody>
          <a:bodyPr/>
          <a:lstStyle/>
          <a:p>
            <a:pPr algn="l"/>
            <a:r>
              <a:rPr lang="ru-RU" sz="2800" dirty="0"/>
              <a:t>Задание 5 с.9</a:t>
            </a:r>
          </a:p>
        </p:txBody>
      </p:sp>
      <p:pic>
        <p:nvPicPr>
          <p:cNvPr id="56322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18" y="2065325"/>
            <a:ext cx="8721930" cy="242889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11552" y="4922845"/>
          <a:ext cx="2857524" cy="490728"/>
        </p:xfrm>
        <a:graphic>
          <a:graphicData uri="http://schemas.openxmlformats.org/drawingml/2006/table">
            <a:tbl>
              <a:tblPr/>
              <a:tblGrid>
                <a:gridCol w="47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922338"/>
            <a:ext cx="9069387" cy="639762"/>
          </a:xfrm>
        </p:spPr>
        <p:txBody>
          <a:bodyPr/>
          <a:lstStyle/>
          <a:p>
            <a:pPr algn="l"/>
            <a:r>
              <a:rPr lang="ru-RU" sz="2800" dirty="0"/>
              <a:t>Задание 6 с.9</a:t>
            </a:r>
          </a:p>
        </p:txBody>
      </p:sp>
      <p:pic>
        <p:nvPicPr>
          <p:cNvPr id="59394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18" y="1779573"/>
            <a:ext cx="8715436" cy="3096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682726" y="1279507"/>
            <a:ext cx="7569189" cy="71438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dirty="0"/>
              <a:t>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Устный счёт, логические задачи</a:t>
            </a:r>
          </a:p>
        </p:txBody>
      </p:sp>
      <p:pic>
        <p:nvPicPr>
          <p:cNvPr id="3" name="Picture 2" descr="dd36efffaa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08" y="2279639"/>
            <a:ext cx="2428875" cy="3960812"/>
          </a:xfrm>
          <a:prstGeom prst="rect">
            <a:avLst/>
          </a:prstGeom>
          <a:noFill/>
        </p:spPr>
      </p:pic>
      <p:pic>
        <p:nvPicPr>
          <p:cNvPr id="52226" name="Picture 2" descr="http://www.diskusneforum.sk/avatars/picture.php?id=3054&amp;h=500&amp;t=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80" y="2994019"/>
            <a:ext cx="3357586" cy="325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922338"/>
            <a:ext cx="9069387" cy="639762"/>
          </a:xfrm>
        </p:spPr>
        <p:txBody>
          <a:bodyPr/>
          <a:lstStyle/>
          <a:p>
            <a:pPr algn="l"/>
            <a:r>
              <a:rPr lang="ru-RU" sz="2800" dirty="0"/>
              <a:t>Задание 7 с.9</a:t>
            </a:r>
          </a:p>
        </p:txBody>
      </p:sp>
      <p:pic>
        <p:nvPicPr>
          <p:cNvPr id="60418" name="Picture 2" descr="Страница учебни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42" y="1993887"/>
            <a:ext cx="925550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7093CC-4D78-4526-9867-488F44C96326}" type="slidenum">
              <a:rPr lang="ru-RU"/>
              <a:pPr/>
              <a:t>21</a:t>
            </a:fld>
            <a:endParaRPr lang="ru-RU"/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182386" y="1874170"/>
            <a:ext cx="4128505" cy="1111202"/>
          </a:xfrm>
          <a:prstGeom prst="wedgeEllipseCallout">
            <a:avLst>
              <a:gd name="adj1" fmla="val 99264"/>
              <a:gd name="adj2" fmla="val -64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kumimoji="1" lang="ru-RU" sz="2600" b="1" dirty="0">
                <a:solidFill>
                  <a:srgbClr val="006600"/>
                </a:solidFill>
                <a:latin typeface="Times New Roman" pitchFamily="18" charset="0"/>
              </a:rPr>
              <a:t>Всё ли было понятно?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023126" y="3463102"/>
            <a:ext cx="4604536" cy="1268695"/>
          </a:xfrm>
          <a:prstGeom prst="wedgeEllipseCallout">
            <a:avLst>
              <a:gd name="adj1" fmla="val 91762"/>
              <a:gd name="adj2" fmla="val 367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kumimoji="1" lang="ru-RU" sz="2600" b="1" dirty="0">
                <a:solidFill>
                  <a:srgbClr val="006600"/>
                </a:solidFill>
                <a:latin typeface="Times New Roman" pitchFamily="18" charset="0"/>
              </a:rPr>
              <a:t>Кто справился со всеми заданиями?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341645" y="4969787"/>
            <a:ext cx="6127691" cy="1270445"/>
          </a:xfrm>
          <a:prstGeom prst="wedgeEllipseCallout">
            <a:avLst>
              <a:gd name="adj1" fmla="val 53879"/>
              <a:gd name="adj2" fmla="val -702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kumimoji="1" lang="ru-RU" sz="2600" b="1" dirty="0">
                <a:solidFill>
                  <a:srgbClr val="006600"/>
                </a:solidFill>
                <a:latin typeface="Times New Roman" pitchFamily="18" charset="0"/>
              </a:rPr>
              <a:t>Какое задание было самым трудным?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303213" y="6500971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pic>
        <p:nvPicPr>
          <p:cNvPr id="10" name="Picture 2" descr="dd36efffaa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46" y="636565"/>
            <a:ext cx="1428743" cy="2329878"/>
          </a:xfrm>
          <a:prstGeom prst="rect">
            <a:avLst/>
          </a:prstGeom>
          <a:noFill/>
        </p:spPr>
      </p:pic>
      <p:pic>
        <p:nvPicPr>
          <p:cNvPr id="11" name="Picture 4" descr="Рисунок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94" y="3851275"/>
            <a:ext cx="1897041" cy="2887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  <p:bldP spid="286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BEA95-53B9-4CA9-B307-92588994702D}" type="slidenum">
              <a:rPr lang="ru-RU"/>
              <a:pPr/>
              <a:t>22</a:t>
            </a:fld>
            <a:endParaRPr lang="ru-RU"/>
          </a:p>
        </p:txBody>
      </p:sp>
      <p:pic>
        <p:nvPicPr>
          <p:cNvPr id="4" name="Picture 3" descr="ра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746" y="3620596"/>
            <a:ext cx="1753609" cy="2143657"/>
          </a:xfrm>
          <a:prstGeom prst="rect">
            <a:avLst/>
          </a:prstGeom>
          <a:solidFill>
            <a:srgbClr val="FF9999"/>
          </a:solidFill>
          <a:ln w="57150" cmpd="thickThin">
            <a:noFill/>
            <a:miter lim="800000"/>
            <a:headEnd/>
            <a:tailEnd/>
          </a:ln>
        </p:spPr>
      </p:pic>
      <p:pic>
        <p:nvPicPr>
          <p:cNvPr id="5" name="Picture 4" descr="удивл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46" y="3708399"/>
            <a:ext cx="1674853" cy="1949416"/>
          </a:xfrm>
          <a:prstGeom prst="rect">
            <a:avLst/>
          </a:prstGeom>
          <a:solidFill>
            <a:srgbClr val="92D050"/>
          </a:solidFill>
          <a:ln w="57150" cmpd="thickThin">
            <a:noFill/>
            <a:miter lim="800000"/>
            <a:headEnd/>
            <a:tailEnd/>
          </a:ln>
        </p:spPr>
      </p:pic>
      <p:pic>
        <p:nvPicPr>
          <p:cNvPr id="6" name="Picture 5" descr="печ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42"/>
          <a:stretch>
            <a:fillRect/>
          </a:stretch>
        </p:blipFill>
        <p:spPr bwMode="auto">
          <a:xfrm>
            <a:off x="6969138" y="3708399"/>
            <a:ext cx="1750109" cy="2008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noFill/>
            <a:miter lim="800000"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309082" y="1636180"/>
            <a:ext cx="6270639" cy="1350942"/>
          </a:xfrm>
          <a:prstGeom prst="wedgeEllipseCallout">
            <a:avLst>
              <a:gd name="adj1" fmla="val 64847"/>
              <a:gd name="adj2" fmla="val -12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kumimoji="1" lang="ru-RU" sz="2600" b="1" dirty="0">
                <a:solidFill>
                  <a:srgbClr val="006600"/>
                </a:solidFill>
                <a:latin typeface="Times New Roman" pitchFamily="18" charset="0"/>
              </a:rPr>
              <a:t>Оцените свои достижения на уроке</a:t>
            </a:r>
          </a:p>
        </p:txBody>
      </p:sp>
      <p:pic>
        <p:nvPicPr>
          <p:cNvPr id="8" name="Picture 2" descr="dd36efffaa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22" y="993755"/>
            <a:ext cx="1428743" cy="232987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g0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30" y="2065325"/>
            <a:ext cx="5905726" cy="3751389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071066" y="5367020"/>
            <a:ext cx="8176507" cy="1984415"/>
          </a:xfrm>
          <a:prstGeom prst="ellipseRibbon2">
            <a:avLst>
              <a:gd name="adj1" fmla="val 41667"/>
              <a:gd name="adj2" fmla="val 50000"/>
              <a:gd name="adj3" fmla="val 12500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До новых встреч!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589474" y="626474"/>
            <a:ext cx="4070752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endParaRPr lang="ru-RU"/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1039784" y="1136631"/>
            <a:ext cx="8096002" cy="75823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386" y="286988"/>
            <a:ext cx="5938118" cy="67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420401" y="2509393"/>
            <a:ext cx="556535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00966" y="2589889"/>
            <a:ext cx="635290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5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817675" y="1398191"/>
            <a:ext cx="635290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4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65677" y="1478687"/>
            <a:ext cx="794549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2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167009" y="208242"/>
            <a:ext cx="635289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3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754357" y="208242"/>
            <a:ext cx="635290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atin typeface="Arial" pitchFamily="34" charset="0"/>
              </a:rPr>
              <a:t>3</a:t>
            </a:r>
          </a:p>
        </p:txBody>
      </p:sp>
      <p:pic>
        <p:nvPicPr>
          <p:cNvPr id="9225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65" y="5367020"/>
            <a:ext cx="1904118" cy="17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8136256" y="5447517"/>
            <a:ext cx="1032564" cy="13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solidFill>
                  <a:srgbClr val="0000FF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2341646" y="2509393"/>
            <a:ext cx="873305" cy="794466"/>
          </a:xfrm>
          <a:prstGeom prst="ellipse">
            <a:avLst/>
          </a:prstGeom>
          <a:solidFill>
            <a:srgbClr val="F676E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1</a:t>
            </a:r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2658415" y="1398191"/>
            <a:ext cx="873304" cy="794466"/>
          </a:xfrm>
          <a:prstGeom prst="ellipse">
            <a:avLst/>
          </a:prstGeom>
          <a:solidFill>
            <a:srgbClr val="FFFF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5</a:t>
            </a:r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4007749" y="286988"/>
            <a:ext cx="873305" cy="794466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3</a:t>
            </a: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6786921" y="1478687"/>
            <a:ext cx="873305" cy="794466"/>
          </a:xfrm>
          <a:prstGeom prst="ellipse">
            <a:avLst/>
          </a:prstGeom>
          <a:solidFill>
            <a:srgbClr val="85FF8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2</a:t>
            </a: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5596847" y="208242"/>
            <a:ext cx="873305" cy="794466"/>
          </a:xfrm>
          <a:prstGeom prst="ellipse">
            <a:avLst/>
          </a:prstGeom>
          <a:solidFill>
            <a:srgbClr val="FF802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4</a:t>
            </a:r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7422211" y="2589889"/>
            <a:ext cx="873304" cy="794466"/>
          </a:xfrm>
          <a:prstGeom prst="ellipse">
            <a:avLst/>
          </a:prstGeom>
          <a:solidFill>
            <a:srgbClr val="87AEF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lIns="100794" tIns="50397" rIns="100794" bIns="50397" anchor="ctr"/>
          <a:lstStyle/>
          <a:p>
            <a:pPr algn="ctr">
              <a:defRPr/>
            </a:pPr>
            <a:r>
              <a:rPr lang="ru-RU" sz="4400" b="1" dirty="0">
                <a:latin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912BFD-CDBB-42B0-A236-9F0CDA98636C}" type="slidenum">
              <a:rPr lang="ru-RU"/>
              <a:pPr/>
              <a:t>4</a:t>
            </a:fld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Я тетрадочку открою</a:t>
            </a:r>
          </a:p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И как надо положу!</a:t>
            </a:r>
          </a:p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Я друзья от вас не скрою:</a:t>
            </a:r>
          </a:p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Ручку я вот так держу!</a:t>
            </a:r>
          </a:p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Сяду прямо, не согнусь, </a:t>
            </a:r>
          </a:p>
          <a:p>
            <a:pPr eaLnBrk="1" hangingPunct="1">
              <a:buFontTx/>
              <a:buNone/>
            </a:pPr>
            <a:r>
              <a:rPr lang="ru-RU" sz="2600" b="1" dirty="0">
                <a:solidFill>
                  <a:srgbClr val="006600"/>
                </a:solidFill>
              </a:rPr>
              <a:t>За работу я возьмусь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email">
            <a:lum bright="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2298" y="1874171"/>
            <a:ext cx="4921305" cy="3872583"/>
          </a:xfrm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230327" y="524978"/>
            <a:ext cx="6270638" cy="794466"/>
          </a:xfrm>
          <a:prstGeom prst="wedgeEllipseCallout">
            <a:avLst>
              <a:gd name="adj1" fmla="val 66523"/>
              <a:gd name="adj2" fmla="val 12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kumimoji="1" lang="ru-RU" sz="2600" b="1" dirty="0">
                <a:solidFill>
                  <a:srgbClr val="006600"/>
                </a:solidFill>
                <a:latin typeface="Times New Roman" pitchFamily="18" charset="0"/>
              </a:rPr>
              <a:t>Устный счёт</a:t>
            </a:r>
          </a:p>
        </p:txBody>
      </p:sp>
      <p:pic>
        <p:nvPicPr>
          <p:cNvPr id="7" name="Picture 3" descr="Рисунок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336" y="-1"/>
            <a:ext cx="1611289" cy="2453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2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6842" y="1851011"/>
            <a:ext cx="9069387" cy="3262306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dirty="0"/>
              <a:t>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Математический  диктант</a:t>
            </a:r>
          </a:p>
        </p:txBody>
      </p:sp>
      <p:pic>
        <p:nvPicPr>
          <p:cNvPr id="4" name="Picture 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76" y="2994019"/>
            <a:ext cx="2725737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825470" y="1565259"/>
            <a:ext cx="8569325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Ж И Я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Ы Н Р Е</a:t>
            </a:r>
          </a:p>
          <a:p>
            <a:pPr marL="342900" marR="0" lvl="0" indent="-34290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/>
              <a:defRPr/>
            </a:pPr>
            <a:r>
              <a:rPr lang="ru-RU" sz="5400" kern="0" dirty="0">
                <a:solidFill>
                  <a:srgbClr val="000000"/>
                </a:solidFill>
                <a:latin typeface="+mn-lt"/>
                <a:ea typeface="+mn-ea"/>
              </a:rPr>
              <a:t>       4  5 8  9  </a:t>
            </a:r>
            <a:r>
              <a:rPr lang="ru-RU" sz="5400" b="1" kern="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lang="ru-RU" sz="5400" kern="0" dirty="0">
                <a:solidFill>
                  <a:srgbClr val="000000"/>
                </a:solidFill>
                <a:latin typeface="+mn-lt"/>
                <a:ea typeface="+mn-ea"/>
              </a:rPr>
              <a:t>  2  7 3  6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7040" y="1708135"/>
            <a:ext cx="657229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rgbClr val="FF0000"/>
                </a:solidFill>
              </a:rPr>
              <a:t>В</a:t>
            </a:r>
            <a:r>
              <a:rPr lang="ru-RU" sz="5400" b="1" kern="0" dirty="0">
                <a:solidFill>
                  <a:srgbClr val="000000"/>
                </a:solidFill>
              </a:rPr>
              <a:t> Ы Р А Ж Е Н И Е</a:t>
            </a:r>
            <a:endParaRPr lang="ru-RU" sz="5400" b="1" dirty="0"/>
          </a:p>
        </p:txBody>
      </p:sp>
      <p:pic>
        <p:nvPicPr>
          <p:cNvPr id="8" name="Picture 2" descr="dd36efffaa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04" y="2994019"/>
            <a:ext cx="2428875" cy="3960812"/>
          </a:xfrm>
          <a:prstGeom prst="rect">
            <a:avLst/>
          </a:prstGeom>
          <a:noFill/>
        </p:spPr>
      </p:pic>
      <p:pic>
        <p:nvPicPr>
          <p:cNvPr id="9" name="Picture 3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76" y="2994019"/>
            <a:ext cx="2725737" cy="41497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40115" y="3779837"/>
            <a:ext cx="192882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sz="5400" b="1" dirty="0">
                <a:solidFill>
                  <a:srgbClr val="006600"/>
                </a:solidFill>
              </a:rPr>
              <a:t>1</a:t>
            </a:r>
            <a:r>
              <a:rPr lang="en-US" sz="5400" b="1" dirty="0">
                <a:solidFill>
                  <a:srgbClr val="006600"/>
                </a:solidFill>
              </a:rPr>
              <a:t> + 6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7436" y="4922845"/>
            <a:ext cx="192882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sz="5400" b="1" dirty="0">
                <a:solidFill>
                  <a:srgbClr val="006600"/>
                </a:solidFill>
              </a:rPr>
              <a:t>7</a:t>
            </a:r>
            <a:r>
              <a:rPr lang="en-US" sz="5400" b="1" dirty="0">
                <a:solidFill>
                  <a:srgbClr val="006600"/>
                </a:solidFill>
              </a:rPr>
              <a:t> </a:t>
            </a:r>
            <a:r>
              <a:rPr lang="ru-RU" sz="5400" b="1" dirty="0">
                <a:solidFill>
                  <a:srgbClr val="006600"/>
                </a:solidFill>
              </a:rPr>
              <a:t>-</a:t>
            </a:r>
            <a:r>
              <a:rPr lang="en-US" sz="5400" b="1" dirty="0">
                <a:solidFill>
                  <a:srgbClr val="006600"/>
                </a:solidFill>
              </a:rPr>
              <a:t> </a:t>
            </a:r>
            <a:r>
              <a:rPr lang="ru-RU" sz="5400" b="1" dirty="0">
                <a:solidFill>
                  <a:srgbClr val="0066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690" y="2985372"/>
            <a:ext cx="3004936" cy="4574303"/>
          </a:xfrm>
          <a:prstGeom prst="rect">
            <a:avLst/>
          </a:prstGeom>
          <a:noFill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6842" y="1350945"/>
            <a:ext cx="8495027" cy="1771030"/>
          </a:xfrm>
          <a:prstGeom prst="wedgeRoundRectCallout">
            <a:avLst>
              <a:gd name="adj1" fmla="val 43760"/>
              <a:gd name="adj2" fmla="val 88632"/>
              <a:gd name="adj3" fmla="val 16667"/>
            </a:avLst>
          </a:prstGeom>
          <a:solidFill>
            <a:srgbClr val="FFD1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ru-RU" sz="3500" dirty="0">
                <a:latin typeface="+mn-lt"/>
              </a:rPr>
              <a:t>Числовые выражения состоят из чисел и знаков математических действий.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9850" y="4065589"/>
          <a:ext cx="464347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6BC06-FAD0-464D-A9DC-DB4DAD7355CE}" type="slidenum">
              <a:rPr lang="ru-RU"/>
              <a:pPr/>
              <a:t>8</a:t>
            </a:fld>
            <a:endParaRPr lang="ru-RU"/>
          </a:p>
        </p:txBody>
      </p:sp>
      <p:graphicFrame>
        <p:nvGraphicFramePr>
          <p:cNvPr id="12307" name="Group 19"/>
          <p:cNvGraphicFramePr>
            <a:graphicFrameLocks noGrp="1"/>
          </p:cNvGraphicFramePr>
          <p:nvPr>
            <p:ph/>
          </p:nvPr>
        </p:nvGraphicFramePr>
        <p:xfrm>
          <a:off x="1230327" y="3587346"/>
          <a:ext cx="7462462" cy="2299402"/>
        </p:xfrm>
        <a:graphic>
          <a:graphicData uri="http://schemas.openxmlformats.org/drawingml/2006/table">
            <a:tbl>
              <a:tblPr/>
              <a:tblGrid>
                <a:gridCol w="213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+ 6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– 4 + 1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5 = 5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7 - 4</a:t>
                      </a: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+ 1 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039916" y="1065193"/>
            <a:ext cx="4842551" cy="1427939"/>
          </a:xfrm>
          <a:prstGeom prst="wedgeEllipseCallout">
            <a:avLst>
              <a:gd name="adj1" fmla="val 79476"/>
              <a:gd name="adj2" fmla="val 24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Выберите записи,</a:t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>которые являются выражениями:</a:t>
            </a:r>
          </a:p>
          <a:p>
            <a:pPr algn="ctr"/>
            <a:endParaRPr kumimoji="1" lang="ru-RU" sz="2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6" name="Picture 2" descr="dd36efffaa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84" y="993754"/>
            <a:ext cx="1571619" cy="256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616A1-7B69-4600-96C3-8FF19E79FD87}" type="slidenum">
              <a:rPr lang="ru-RU"/>
              <a:pPr/>
              <a:t>9</a:t>
            </a:fld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611288" y="1136631"/>
            <a:ext cx="4842551" cy="1270445"/>
          </a:xfrm>
          <a:prstGeom prst="wedgeEllipseCallout">
            <a:avLst>
              <a:gd name="adj1" fmla="val 82025"/>
              <a:gd name="adj2" fmla="val -245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endParaRPr kumimoji="1" lang="ru-RU" sz="2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2682858" y="1350945"/>
            <a:ext cx="2460653" cy="873213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Молодцы!</a:t>
            </a:r>
          </a:p>
        </p:txBody>
      </p:sp>
      <p:graphicFrame>
        <p:nvGraphicFramePr>
          <p:cNvPr id="8" name="Group 19"/>
          <p:cNvGraphicFramePr>
            <a:graphicFrameLocks/>
          </p:cNvGraphicFramePr>
          <p:nvPr/>
        </p:nvGraphicFramePr>
        <p:xfrm>
          <a:off x="1182660" y="3851275"/>
          <a:ext cx="7462462" cy="2299402"/>
        </p:xfrm>
        <a:graphic>
          <a:graphicData uri="http://schemas.openxmlformats.org/drawingml/2006/table">
            <a:tbl>
              <a:tblPr/>
              <a:tblGrid>
                <a:gridCol w="213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+ 6</a:t>
                      </a:r>
                      <a:endParaRPr kumimoji="0" lang="ru-RU" sz="4000" b="0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– 4 + 1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5 = 5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7 - 4</a:t>
                      </a:r>
                    </a:p>
                  </a:txBody>
                  <a:tcPr marL="100806" marR="10080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 + 1 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4" descr="Рисунок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890" y="636565"/>
            <a:ext cx="1897042" cy="288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319</Words>
  <Application>Microsoft Office PowerPoint</Application>
  <PresentationFormat>Произвольный</PresentationFormat>
  <Paragraphs>90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 Unicode MS</vt:lpstr>
      <vt:lpstr>MS Gothic</vt:lpstr>
      <vt:lpstr>Arial</vt:lpstr>
      <vt:lpstr>Calibri</vt:lpstr>
      <vt:lpstr>Comic Sans MS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 с.8</vt:lpstr>
      <vt:lpstr>Задание 2 с.8</vt:lpstr>
      <vt:lpstr>Презентация PowerPoint</vt:lpstr>
      <vt:lpstr>Задание 3 с.8</vt:lpstr>
      <vt:lpstr>Задание 4 с.9</vt:lpstr>
      <vt:lpstr>Презентация PowerPoint</vt:lpstr>
      <vt:lpstr>Презентация PowerPoint</vt:lpstr>
      <vt:lpstr>Задание 5 с.9</vt:lpstr>
      <vt:lpstr>Задание 6 с.9</vt:lpstr>
      <vt:lpstr>Задание 7 с.9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по теме: «Сравнение чисел».</dc:title>
  <dc:creator>мама</dc:creator>
  <cp:lastModifiedBy>Елена Малышева</cp:lastModifiedBy>
  <cp:revision>67</cp:revision>
  <cp:lastPrinted>1601-01-01T00:00:00Z</cp:lastPrinted>
  <dcterms:created xsi:type="dcterms:W3CDTF">2010-10-27T17:37:53Z</dcterms:created>
  <dcterms:modified xsi:type="dcterms:W3CDTF">2016-03-25T23:03:23Z</dcterms:modified>
</cp:coreProperties>
</file>