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80" r:id="rId2"/>
    <p:sldId id="256" r:id="rId3"/>
    <p:sldId id="277" r:id="rId4"/>
    <p:sldId id="273" r:id="rId5"/>
    <p:sldId id="282" r:id="rId6"/>
    <p:sldId id="283" r:id="rId7"/>
    <p:sldId id="265" r:id="rId8"/>
    <p:sldId id="278" r:id="rId9"/>
    <p:sldId id="260" r:id="rId10"/>
    <p:sldId id="261" r:id="rId11"/>
    <p:sldId id="262" r:id="rId12"/>
    <p:sldId id="275" r:id="rId13"/>
    <p:sldId id="263" r:id="rId14"/>
    <p:sldId id="266" r:id="rId15"/>
    <p:sldId id="267" r:id="rId16"/>
    <p:sldId id="270" r:id="rId17"/>
    <p:sldId id="271" r:id="rId18"/>
    <p:sldId id="272" r:id="rId19"/>
    <p:sldId id="274"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94660"/>
  </p:normalViewPr>
  <p:slideViewPr>
    <p:cSldViewPr>
      <p:cViewPr varScale="1">
        <p:scale>
          <a:sx n="98" d="100"/>
          <a:sy n="98" d="100"/>
        </p:scale>
        <p:origin x="-1092" y="-102"/>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30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D2F46D-06B6-4D6E-A7C1-5F60EFA84C3D}" type="datetimeFigureOut">
              <a:rPr lang="ru-RU" smtClean="0"/>
              <a:pPr/>
              <a:t>28.10.2015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B5C033-0383-4B6B-AE8B-154193CB5AF7}"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D886B-F312-4228-B796-C3E5CEBBF29C}" type="datetimeFigureOut">
              <a:rPr lang="ru-RU" smtClean="0"/>
              <a:pPr/>
              <a:t>28.10.2015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F52F4-719D-4318-9C53-3CD4CC65B45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2F52F4-719D-4318-9C53-3CD4CC65B450}"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80F44E-DA1A-447D-963F-ED0ED10C10AE}" type="datetimeFigureOut">
              <a:rPr lang="ru-RU" smtClean="0"/>
              <a:pPr/>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BEB42-EC63-49CE-9E01-5ACE667F6ECD}"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0F44E-DA1A-447D-963F-ED0ED10C10AE}" type="datetimeFigureOut">
              <a:rPr lang="ru-RU" smtClean="0"/>
              <a:pPr/>
              <a:t>28.10.2015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BEB42-EC63-49CE-9E01-5ACE667F6E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ityadspix.com/tsclick-IQB8RY60-JHFDQDB0?&amp;sa=bonusberry&amp;sa1=&amp;sa2=&amp;sa3=&amp;sa4=&amp;sa5=&amp;bt=20&amp;pt=9&amp;lt=2&amp;tl=1&amp;im=NTY1LTAtMTQ0NTk3MzY0Ny0xNTY3NDQ2NA==&amp;fid=NDQ1NTUwODk1&amp;kw=%D1%81%D0%B2%D1%8F%D0%B7%D0%BD%D0%BE%D0%B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ityadspix.com/tsclick-DQB7T885-MKIGQK1F?&amp;sa=bonusberry&amp;sa1=&amp;sa2=&amp;sa3=&amp;sa4=&amp;sa5=&amp;bt=20&amp;pt=9&amp;lt=2&amp;tl=1&amp;sa=bonusberry&amp;sa1=&amp;sa2=&amp;sa3=&amp;sa4=&amp;sa5=&amp;sa=bonusberry&amp;sa1=&amp;sa2=&amp;sa3=&amp;sa4=&amp;sa5=&amp;im=NTkwLTAtMTQ0NTk3MzY0Ny0xNjgxMTA5MQ==&amp;fid=NDQ1NTUwODk1&amp;kw=%D0%9A%D0%BD%D0%B8%D0%B3%D0%B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ityadspix.com/tsclick-DQB7T885-MKIGQK1F?&amp;sa=bonusberry&amp;sa1=&amp;sa2=&amp;sa3=&amp;sa4=&amp;sa5=&amp;bt=20&amp;pt=9&amp;lt=2&amp;tl=1&amp;im=NTkwLTAtMTQ0NTk3MzU3Mi0xNzkwNjA4Mg==&amp;fid=NDQ1NTUwODk1&amp;kw=%D0%9A%D0%BD%D0%B8%D0%B3%D0%B0"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ityadspix.com/tsclick-DQB7T885-MKIGQK1F?&amp;sa=bonusberry&amp;sa1=&amp;sa2=&amp;sa3=&amp;sa4=&amp;sa5=&amp;bt=20&amp;pt=9&amp;lt=2&amp;tl=1&amp;sa=bonusberry&amp;sa1=&amp;sa2=&amp;sa3=&amp;sa4=&amp;sa5=&amp;im=NTkwLTAtMTQ0NTk3MzY0Ny0xNTIxMzE5MQ==&amp;fid=NDQ1NTUwODk1&amp;kw=%D0%9A%D0%BD%D0%B8%D0%B3%D0%B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http://natalyabeday.ucoz.ru/107.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850106"/>
          </a:xfrm>
        </p:spPr>
        <p:txBody>
          <a:bodyPr>
            <a:normAutofit/>
          </a:bodyPr>
          <a:lstStyle/>
          <a:p>
            <a:pPr algn="l"/>
            <a:r>
              <a:rPr lang="ru-RU" sz="1800" b="1" i="1" u="sng" dirty="0" smtClean="0">
                <a:solidFill>
                  <a:srgbClr val="FF0000"/>
                </a:solidFill>
              </a:rPr>
              <a:t>Правила, которые сделают чтение вслух    привлекательным:</a:t>
            </a:r>
            <a:endParaRPr lang="ru-RU" sz="1800" b="1" i="1" u="sng" dirty="0">
              <a:solidFill>
                <a:srgbClr val="FF0000"/>
              </a:solidFill>
            </a:endParaRPr>
          </a:p>
        </p:txBody>
      </p:sp>
      <p:sp>
        <p:nvSpPr>
          <p:cNvPr id="3" name="Содержимое 2"/>
          <p:cNvSpPr>
            <a:spLocks noGrp="1"/>
          </p:cNvSpPr>
          <p:nvPr>
            <p:ph idx="1"/>
          </p:nvPr>
        </p:nvSpPr>
        <p:spPr>
          <a:xfrm>
            <a:off x="457200" y="980728"/>
            <a:ext cx="8229600" cy="5616624"/>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ru-RU" sz="1800" dirty="0" smtClean="0">
                <a:solidFill>
                  <a:srgbClr val="7030A0"/>
                </a:solidFill>
              </a:rPr>
              <a:t>1.     Показывайте </a:t>
            </a:r>
            <a:r>
              <a:rPr lang="ru-RU" sz="1800" dirty="0">
                <a:solidFill>
                  <a:srgbClr val="7030A0"/>
                </a:solidFill>
              </a:rPr>
              <a:t>ребёнку, что чтение </a:t>
            </a:r>
            <a:r>
              <a:rPr lang="ru-RU" sz="1800" dirty="0" smtClean="0">
                <a:solidFill>
                  <a:srgbClr val="7030A0"/>
                </a:solidFill>
              </a:rPr>
              <a:t>вслух доставляет </a:t>
            </a:r>
            <a:r>
              <a:rPr lang="ru-RU" sz="1800" dirty="0">
                <a:solidFill>
                  <a:srgbClr val="7030A0"/>
                </a:solidFill>
              </a:rPr>
              <a:t>вам удовольствие. Не бубните, как </a:t>
            </a:r>
            <a:r>
              <a:rPr lang="ru-RU" sz="1800" dirty="0" smtClean="0">
                <a:solidFill>
                  <a:srgbClr val="7030A0"/>
                </a:solidFill>
              </a:rPr>
              <a:t>бы отбывая </a:t>
            </a:r>
            <a:r>
              <a:rPr lang="ru-RU" sz="1800" dirty="0">
                <a:solidFill>
                  <a:srgbClr val="7030A0"/>
                </a:solidFill>
              </a:rPr>
              <a:t>давно надоевшую повинность. Ребёнок </a:t>
            </a:r>
            <a:r>
              <a:rPr lang="ru-RU" sz="1800" dirty="0" smtClean="0">
                <a:solidFill>
                  <a:srgbClr val="7030A0"/>
                </a:solidFill>
              </a:rPr>
              <a:t>это почувствует </a:t>
            </a:r>
            <a:r>
              <a:rPr lang="ru-RU" sz="1800" dirty="0">
                <a:solidFill>
                  <a:srgbClr val="7030A0"/>
                </a:solidFill>
              </a:rPr>
              <a:t>и утратит интерес к чтению. </a:t>
            </a:r>
          </a:p>
          <a:p>
            <a:pPr>
              <a:buNone/>
            </a:pPr>
            <a:r>
              <a:rPr lang="ru-RU" sz="1800" dirty="0" smtClean="0">
                <a:solidFill>
                  <a:srgbClr val="7030A0"/>
                </a:solidFill>
              </a:rPr>
              <a:t>2.     Демонстрируйте </a:t>
            </a:r>
            <a:r>
              <a:rPr lang="ru-RU" sz="1800" dirty="0">
                <a:solidFill>
                  <a:srgbClr val="7030A0"/>
                </a:solidFill>
              </a:rPr>
              <a:t>ребенку уважение к книге</a:t>
            </a:r>
            <a:r>
              <a:rPr lang="ru-RU" sz="1800" dirty="0" smtClean="0">
                <a:solidFill>
                  <a:srgbClr val="7030A0"/>
                </a:solidFill>
              </a:rPr>
              <a:t>. Ребёнок </a:t>
            </a:r>
            <a:r>
              <a:rPr lang="ru-RU" sz="1800" dirty="0">
                <a:solidFill>
                  <a:srgbClr val="7030A0"/>
                </a:solidFill>
              </a:rPr>
              <a:t>должен знать, что книга - это не игрушка, не крыша для кукольного домика</a:t>
            </a:r>
            <a:r>
              <a:rPr lang="ru-RU" sz="1800" dirty="0" smtClean="0">
                <a:solidFill>
                  <a:srgbClr val="7030A0"/>
                </a:solidFill>
              </a:rPr>
              <a:t>, и </a:t>
            </a:r>
            <a:r>
              <a:rPr lang="ru-RU" sz="1800" dirty="0">
                <a:solidFill>
                  <a:srgbClr val="7030A0"/>
                </a:solidFill>
              </a:rPr>
              <a:t>не повозка, которую можно возить по комнате. Приучайте детей </a:t>
            </a:r>
            <a:r>
              <a:rPr lang="ru-RU" sz="1800" dirty="0" smtClean="0">
                <a:solidFill>
                  <a:srgbClr val="7030A0"/>
                </a:solidFill>
              </a:rPr>
              <a:t>аккуратно обращаться </a:t>
            </a:r>
            <a:r>
              <a:rPr lang="ru-RU" sz="1800" dirty="0">
                <a:solidFill>
                  <a:srgbClr val="7030A0"/>
                </a:solidFill>
              </a:rPr>
              <a:t>с ней. Рассматривать книгу желательно на столе, брать чистыми руками</a:t>
            </a:r>
            <a:r>
              <a:rPr lang="ru-RU" sz="1800" dirty="0" smtClean="0">
                <a:solidFill>
                  <a:srgbClr val="7030A0"/>
                </a:solidFill>
              </a:rPr>
              <a:t>,  осторожно </a:t>
            </a:r>
            <a:r>
              <a:rPr lang="ru-RU" sz="1800" dirty="0">
                <a:solidFill>
                  <a:srgbClr val="7030A0"/>
                </a:solidFill>
              </a:rPr>
              <a:t>перевёртывать страницы. После рассматривания уберите книгу на место. </a:t>
            </a:r>
          </a:p>
          <a:p>
            <a:pPr>
              <a:buAutoNum type="arabicPeriod" startAt="3"/>
            </a:pPr>
            <a:r>
              <a:rPr lang="ru-RU" sz="1800" dirty="0" smtClean="0">
                <a:solidFill>
                  <a:srgbClr val="7030A0"/>
                </a:solidFill>
              </a:rPr>
              <a:t>Во </a:t>
            </a:r>
            <a:r>
              <a:rPr lang="ru-RU" sz="1800" dirty="0">
                <a:solidFill>
                  <a:srgbClr val="7030A0"/>
                </a:solidFill>
              </a:rPr>
              <a:t>время чтения сохраняйте зрительный контакт с ребёнком. </a:t>
            </a:r>
            <a:r>
              <a:rPr lang="ru-RU" sz="1800" dirty="0" smtClean="0">
                <a:solidFill>
                  <a:srgbClr val="7030A0"/>
                </a:solidFill>
              </a:rPr>
              <a:t>Взрослый </a:t>
            </a:r>
            <a:r>
              <a:rPr lang="ru-RU" sz="1800" dirty="0">
                <a:solidFill>
                  <a:srgbClr val="7030A0"/>
                </a:solidFill>
              </a:rPr>
              <a:t>во время чтения или рассказа должен стоять или сидеть перед детьми так</a:t>
            </a:r>
            <a:r>
              <a:rPr lang="ru-RU" sz="1800" dirty="0" smtClean="0">
                <a:solidFill>
                  <a:srgbClr val="7030A0"/>
                </a:solidFill>
              </a:rPr>
              <a:t>, чтобы </a:t>
            </a:r>
            <a:r>
              <a:rPr lang="ru-RU" sz="1800" dirty="0">
                <a:solidFill>
                  <a:srgbClr val="7030A0"/>
                </a:solidFill>
              </a:rPr>
              <a:t>они могли видеть его лицо, наблюдать за мимикой, выражением глаз</a:t>
            </a:r>
            <a:r>
              <a:rPr lang="ru-RU" sz="1800" dirty="0" smtClean="0">
                <a:solidFill>
                  <a:srgbClr val="7030A0"/>
                </a:solidFill>
              </a:rPr>
              <a:t>, жестами</a:t>
            </a:r>
            <a:r>
              <a:rPr lang="ru-RU" sz="1800" dirty="0">
                <a:solidFill>
                  <a:srgbClr val="7030A0"/>
                </a:solidFill>
              </a:rPr>
              <a:t>, так как эти формы проявления чувств дополняют и </a:t>
            </a:r>
            <a:r>
              <a:rPr lang="ru-RU" sz="1800" dirty="0" smtClean="0">
                <a:solidFill>
                  <a:srgbClr val="7030A0"/>
                </a:solidFill>
              </a:rPr>
              <a:t>усиливают впечатления </a:t>
            </a:r>
            <a:r>
              <a:rPr lang="ru-RU" sz="1800" dirty="0">
                <a:solidFill>
                  <a:srgbClr val="7030A0"/>
                </a:solidFill>
              </a:rPr>
              <a:t>от прочтения</a:t>
            </a:r>
            <a:r>
              <a:rPr lang="ru-RU" sz="1800" dirty="0"/>
              <a:t>. </a:t>
            </a:r>
            <a:endParaRPr lang="ru-RU" sz="1800" dirty="0" smtClean="0"/>
          </a:p>
          <a:p>
            <a:pPr>
              <a:buNone/>
            </a:pPr>
            <a:r>
              <a:rPr lang="ru-RU" sz="1800" dirty="0" smtClean="0">
                <a:solidFill>
                  <a:srgbClr val="7030A0"/>
                </a:solidFill>
              </a:rPr>
              <a:t>4.   Читайте детям неторопливо, но и не монотонно, старайтесь передать музыку  ритмической речи. Ритм, музыка речи чарует ребёнка, они наслаждаются   напевностью русского сказа, ритмом стиха. В процессе чтения детям нужно периодически давать возможность говорить о своих  ощущениях, но иногда можно попросить просто молча «слушать себя».</a:t>
            </a:r>
          </a:p>
          <a:p>
            <a:pPr>
              <a:buAutoNum type="arabicPeriod" startAt="3"/>
            </a:pPr>
            <a:endParaRPr lang="ru-RU" sz="18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5976664"/>
          </a:xfrm>
        </p:spPr>
        <p:style>
          <a:lnRef idx="1">
            <a:schemeClr val="accent5"/>
          </a:lnRef>
          <a:fillRef idx="2">
            <a:schemeClr val="accent5"/>
          </a:fillRef>
          <a:effectRef idx="1">
            <a:schemeClr val="accent5"/>
          </a:effectRef>
          <a:fontRef idx="minor">
            <a:schemeClr val="dk1"/>
          </a:fontRef>
        </p:style>
        <p:txBody>
          <a:bodyPr>
            <a:noAutofit/>
          </a:bodyPr>
          <a:lstStyle/>
          <a:p>
            <a:pPr>
              <a:buNone/>
            </a:pPr>
            <a:endParaRPr lang="ru-RU" sz="1800" dirty="0" smtClean="0">
              <a:solidFill>
                <a:srgbClr val="7030A0"/>
              </a:solidFill>
            </a:endParaRPr>
          </a:p>
          <a:p>
            <a:r>
              <a:rPr lang="ru-RU" sz="2000" dirty="0" smtClean="0">
                <a:solidFill>
                  <a:srgbClr val="7030A0"/>
                </a:solidFill>
              </a:rPr>
              <a:t> 5.   Играйте голосом: читайте то быстрее, то медленнее, то громко, то тихо -    в  зависимости от содержания текста. Читая детям стихи и сказки, старайтесь передать  голосом характер персонажей, а также смешную или грустную ситуацию, но не </a:t>
            </a:r>
            <a:r>
              <a:rPr lang="ru-RU" sz="2000" dirty="0">
                <a:solidFill>
                  <a:srgbClr val="7030A0"/>
                </a:solidFill>
              </a:rPr>
              <a:t> </a:t>
            </a:r>
            <a:r>
              <a:rPr lang="ru-RU" sz="2000" dirty="0" smtClean="0">
                <a:solidFill>
                  <a:srgbClr val="7030A0"/>
                </a:solidFill>
              </a:rPr>
              <a:t>«переборщите». Излишняя драматизация мешает ребёнку воспроизводить в  воображении нарисованные словами картины. </a:t>
            </a:r>
          </a:p>
          <a:p>
            <a:r>
              <a:rPr lang="ru-RU" sz="2000" dirty="0" smtClean="0">
                <a:solidFill>
                  <a:srgbClr val="7030A0"/>
                </a:solidFill>
              </a:rPr>
              <a:t> 6.    Сокращайте текст, если он явно слишком длинный. В таком случае не надо читать   всё до конца, ребёнок всё равно перестаёт воспринимать услышанное. Коротко перескажите окончание.</a:t>
            </a:r>
          </a:p>
          <a:p>
            <a:r>
              <a:rPr lang="ru-RU" sz="2000" dirty="0" smtClean="0">
                <a:solidFill>
                  <a:srgbClr val="7030A0"/>
                </a:solidFill>
              </a:rPr>
              <a:t>7.    Читайте сказки всегда, когда ребёнок хочет их слушать. Может быть, для родителей это и скучновато, но для него - нет.</a:t>
            </a:r>
          </a:p>
          <a:p>
            <a:r>
              <a:rPr lang="ru-RU" sz="2000" dirty="0">
                <a:solidFill>
                  <a:srgbClr val="7030A0"/>
                </a:solidFill>
              </a:rPr>
              <a:t> </a:t>
            </a:r>
            <a:r>
              <a:rPr lang="ru-RU" sz="2000" dirty="0" smtClean="0">
                <a:solidFill>
                  <a:srgbClr val="7030A0"/>
                </a:solidFill>
              </a:rPr>
              <a:t>8.    Читайте ребёнку вслух каждый день, сделайте из этого любимый.                 Непременно продолжайте совместное чтение и тогда, когда ребёнок научится читать: ценность хорошей книги зависит во многом от того, как отнеслись к книге родители и найдут ли для неё должное место в своей семейной библиотеке. </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976664"/>
          </a:xfrm>
        </p:spPr>
        <p:style>
          <a:lnRef idx="1">
            <a:schemeClr val="accent5"/>
          </a:lnRef>
          <a:fillRef idx="2">
            <a:schemeClr val="accent5"/>
          </a:fillRef>
          <a:effectRef idx="1">
            <a:schemeClr val="accent5"/>
          </a:effectRef>
          <a:fontRef idx="minor">
            <a:schemeClr val="dk1"/>
          </a:fontRef>
        </p:style>
        <p:txBody>
          <a:bodyPr>
            <a:normAutofit/>
          </a:bodyPr>
          <a:lstStyle/>
          <a:p>
            <a:r>
              <a:rPr lang="ru-RU" sz="2000" dirty="0" smtClean="0">
                <a:solidFill>
                  <a:srgbClr val="7030A0"/>
                </a:solidFill>
              </a:rPr>
              <a:t>   9.  Не уговаривайте послушать, а «соблазняйте» его. Полезная уловка: позвольте ребёнку самому выбирать книги. </a:t>
            </a:r>
          </a:p>
          <a:p>
            <a:r>
              <a:rPr lang="ru-RU" sz="2000" dirty="0" smtClean="0">
                <a:solidFill>
                  <a:srgbClr val="7030A0"/>
                </a:solidFill>
              </a:rPr>
              <a:t>  10.  С самого раннего детства ребёнку необходимо подбирать свою личную библиотеку. Почаще ходите с ребёнком в книжный магазин, в библиотеку. Покупать книги следует постепенно, выбирая то, что интересует детей, что им понятно, советуясь с воспитателем.</a:t>
            </a:r>
          </a:p>
          <a:p>
            <a:r>
              <a:rPr lang="ru-RU" sz="2000" dirty="0" smtClean="0">
                <a:solidFill>
                  <a:srgbClr val="7030A0"/>
                </a:solidFill>
              </a:rPr>
              <a:t> 11. Читайте вслух или пересказывайте ребёнку книги, которые вам самим нравились в детстве. Прежде, чем прочитать ребёнку незнакомую вам книгу, попробуйте прочитать её сами, чтобы направить внимание ребёнка в нужное русло. </a:t>
            </a:r>
          </a:p>
          <a:p>
            <a:r>
              <a:rPr lang="ru-RU" sz="2000" dirty="0" smtClean="0">
                <a:solidFill>
                  <a:srgbClr val="7030A0"/>
                </a:solidFill>
              </a:rPr>
              <a:t>  12. Не отрывайте ребёнка от чтения или рассматривания книжки с картинками. Снова и снова привлекайте внимание детей к содержанию книги, картинок,  каждый раз раскрывая что-то новое.</a:t>
            </a:r>
          </a:p>
          <a:p>
            <a:endParaRPr lang="ru-RU" dirty="0">
              <a:solidFill>
                <a:srgbClr val="7030A0"/>
              </a:solidFill>
            </a:endParaRPr>
          </a:p>
        </p:txBody>
      </p:sp>
      <p:pic>
        <p:nvPicPr>
          <p:cNvPr id="4" name="Рисунок 3" descr="http://ped-kopilka.ru/upload/blogs/10705_9da040ddd207050149e5535e3210e8a4.pn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419872" y="4725144"/>
            <a:ext cx="2285429" cy="1814909"/>
          </a:xfrm>
          <a:prstGeom prst="rect">
            <a:avLst/>
          </a:prstGeom>
          <a:noFill/>
          <a:ln>
            <a:noFill/>
          </a:ln>
          <a:scene3d>
            <a:camera prst="obliqueTopRight"/>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endParaRPr lang="ru-RU" dirty="0"/>
          </a:p>
        </p:txBody>
      </p:sp>
      <p:sp>
        <p:nvSpPr>
          <p:cNvPr id="3" name="Содержимое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buNone/>
            </a:pPr>
            <a:r>
              <a:rPr lang="ru-RU" b="1" i="1" u="sng" dirty="0" smtClean="0">
                <a:solidFill>
                  <a:srgbClr val="FF0000"/>
                </a:solidFill>
              </a:rPr>
              <a:t>Уважаемые </a:t>
            </a:r>
            <a:r>
              <a:rPr lang="ru-RU" b="1" i="1" u="sng" dirty="0" smtClean="0">
                <a:solidFill>
                  <a:srgbClr val="FF0000"/>
                </a:solidFill>
              </a:rPr>
              <a:t>родители</a:t>
            </a:r>
            <a:r>
              <a:rPr lang="ru-RU" b="1" i="1" u="sng" dirty="0" smtClean="0">
                <a:solidFill>
                  <a:srgbClr val="FF0000"/>
                </a:solidFill>
              </a:rPr>
              <a:t>!</a:t>
            </a:r>
          </a:p>
          <a:p>
            <a:pPr>
              <a:buNone/>
            </a:pPr>
            <a:endParaRPr lang="ru-RU" b="1" i="1" u="sng" dirty="0" smtClean="0">
              <a:solidFill>
                <a:srgbClr val="FF0000"/>
              </a:solidFill>
            </a:endParaRPr>
          </a:p>
          <a:p>
            <a:r>
              <a:rPr lang="ru-RU" dirty="0" smtClean="0">
                <a:solidFill>
                  <a:srgbClr val="7030A0"/>
                </a:solidFill>
              </a:rPr>
              <a:t>С детства прививайте ребенку любовь к чтению. </a:t>
            </a:r>
            <a:r>
              <a:rPr lang="ru-RU" dirty="0" smtClean="0">
                <a:solidFill>
                  <a:srgbClr val="7030A0"/>
                </a:solidFill>
              </a:rPr>
              <a:t>                                                      Пусть </a:t>
            </a:r>
            <a:r>
              <a:rPr lang="ru-RU" dirty="0" smtClean="0">
                <a:solidFill>
                  <a:srgbClr val="7030A0"/>
                </a:solidFill>
              </a:rPr>
              <a:t>она проявляется у него как естественная необходимость, как потребность в пище и сне.</a:t>
            </a:r>
          </a:p>
          <a:p>
            <a:r>
              <a:rPr lang="ru-RU" dirty="0" smtClean="0">
                <a:solidFill>
                  <a:srgbClr val="7030A0"/>
                </a:solidFill>
              </a:rPr>
              <a:t>Если же этого в семье нет, то еще не поздно начать, хотя для этого потребуется немало сил и терпения. </a:t>
            </a:r>
          </a:p>
          <a:p>
            <a:r>
              <a:rPr lang="ru-RU" dirty="0" smtClean="0">
                <a:solidFill>
                  <a:srgbClr val="7030A0"/>
                </a:solidFill>
              </a:rPr>
              <a:t>Важно, чтобы подрастающий человек с помощью взрослых и мудрой книги научился отличать плохое от хорошего, понимать истинные и ложные ценности.</a:t>
            </a:r>
          </a:p>
          <a:p>
            <a:r>
              <a:rPr lang="ru-RU" dirty="0" smtClean="0">
                <a:solidFill>
                  <a:srgbClr val="7030A0"/>
                </a:solidFill>
              </a:rPr>
              <a:t>И самое главное – помнить, что ребенок сам по себе не получит всей той полноты общения с книгой, если не будет рядом родителей. И ни один компьютер не даст ребенку любви и тепла, которые он получает тогда, когда вы вместе читаете книгу.</a:t>
            </a:r>
          </a:p>
          <a:p>
            <a:r>
              <a:rPr lang="ru-RU" dirty="0" smtClean="0">
                <a:solidFill>
                  <a:srgbClr val="7030A0"/>
                </a:solidFill>
              </a:rPr>
              <a:t>Читайте с детьми как можно больше, а главное - говорите, о чём прочитали!</a:t>
            </a:r>
          </a:p>
          <a:p>
            <a:endParaRPr lang="ru-RU" dirty="0" smtClean="0"/>
          </a:p>
          <a:p>
            <a:endParaRPr lang="ru-RU" dirty="0"/>
          </a:p>
        </p:txBody>
      </p:sp>
      <p:pic>
        <p:nvPicPr>
          <p:cNvPr id="4" name="Рисунок 3" descr="http://itsysparks.com/wp-content/uploads/2014/02/Kids-dont-come-with-a-manual.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5603240" y="116633"/>
            <a:ext cx="3540760" cy="2088232"/>
          </a:xfrm>
          <a:prstGeom prst="rect">
            <a:avLst/>
          </a:prstGeom>
          <a:noFill/>
          <a:ln>
            <a:noFill/>
          </a:ln>
          <a:scene3d>
            <a:camera prst="perspectiveContrastingLeftFacing"/>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tatic3.depositphotos.com/1003377/185/i/950/depositphotos_1852900-Mum-reads-the-book-to-the-children-2.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2316800">
            <a:off x="7564521" y="49705"/>
            <a:ext cx="1319945" cy="17450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HeroicExtremeRightFacing"/>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a:xfrm>
            <a:off x="457200" y="274638"/>
            <a:ext cx="8229600" cy="58018"/>
          </a:xfrm>
          <a:ln>
            <a:noFill/>
          </a:ln>
        </p:spPr>
        <p:txBody>
          <a:bodyPr>
            <a:normAutofit fontScale="90000"/>
          </a:bodyPr>
          <a:lstStyle/>
          <a:p>
            <a:pPr algn="l"/>
            <a:endParaRPr lang="ru-RU" dirty="0"/>
          </a:p>
        </p:txBody>
      </p:sp>
      <p:sp>
        <p:nvSpPr>
          <p:cNvPr id="3" name="Содержимое 2"/>
          <p:cNvSpPr>
            <a:spLocks noGrp="1"/>
          </p:cNvSpPr>
          <p:nvPr>
            <p:ph idx="1"/>
          </p:nvPr>
        </p:nvSpPr>
        <p:spPr>
          <a:xfrm>
            <a:off x="395536" y="1600200"/>
            <a:ext cx="8291264" cy="4781127"/>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r>
              <a:rPr lang="ru-RU" dirty="0">
                <a:solidFill>
                  <a:srgbClr val="7030A0"/>
                </a:solidFill>
              </a:rPr>
              <a:t>Следует помнить детскую любовь к повторным чтениям. Дети жаждут их, чтобы вновь и большей силой пережить радостное волнение. Повторные чтения тренируют память и развивают речь.</a:t>
            </a:r>
          </a:p>
          <a:p>
            <a:r>
              <a:rPr lang="ru-RU" dirty="0">
                <a:solidFill>
                  <a:srgbClr val="7030A0"/>
                </a:solidFill>
              </a:rPr>
              <a:t>Обстановка ритуала семейного чтения усиливает восприятие (вечер, затемненная комната, настольная лампа). Полумрак настраивает на сказочный, фантастический лад.</a:t>
            </a:r>
          </a:p>
          <a:p>
            <a:r>
              <a:rPr lang="ru-RU" dirty="0">
                <a:solidFill>
                  <a:srgbClr val="7030A0"/>
                </a:solidFill>
              </a:rPr>
              <a:t>Семейное чтение обладает поистине уникальными свойствами, способными создать теплую семейную атмосферу и успешную почву для развития личности ребенка.</a:t>
            </a:r>
          </a:p>
          <a:p>
            <a:endParaRPr lang="ru-RU"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48680"/>
            <a:ext cx="8229600" cy="6048672"/>
          </a:xfrm>
        </p:spPr>
        <p:style>
          <a:lnRef idx="1">
            <a:schemeClr val="accent5"/>
          </a:lnRef>
          <a:fillRef idx="2">
            <a:schemeClr val="accent5"/>
          </a:fillRef>
          <a:effectRef idx="1">
            <a:schemeClr val="accent5"/>
          </a:effectRef>
          <a:fontRef idx="minor">
            <a:schemeClr val="dk1"/>
          </a:fontRef>
        </p:style>
        <p:txBody>
          <a:bodyPr>
            <a:noAutofit/>
          </a:bodyPr>
          <a:lstStyle/>
          <a:p>
            <a:r>
              <a:rPr lang="ru-RU" sz="2000" b="1" i="1" u="sng" dirty="0" smtClean="0">
                <a:solidFill>
                  <a:srgbClr val="FF0000"/>
                </a:solidFill>
              </a:rPr>
              <a:t>Рекомендации </a:t>
            </a:r>
            <a:r>
              <a:rPr lang="ru-RU" sz="2000" b="1" i="1" u="sng" dirty="0">
                <a:solidFill>
                  <a:srgbClr val="FF0000"/>
                </a:solidFill>
              </a:rPr>
              <a:t>для родителей по развитию читательского интереса</a:t>
            </a:r>
            <a:r>
              <a:rPr lang="ru-RU" sz="2000" b="1" i="1" u="sng" dirty="0" smtClean="0">
                <a:solidFill>
                  <a:srgbClr val="FF0000"/>
                </a:solidFill>
              </a:rPr>
              <a:t>:</a:t>
            </a:r>
          </a:p>
          <a:p>
            <a:pPr lvl="0">
              <a:buNone/>
            </a:pPr>
            <a:r>
              <a:rPr lang="ru-RU" sz="1600" dirty="0" smtClean="0">
                <a:solidFill>
                  <a:srgbClr val="7030A0"/>
                </a:solidFill>
              </a:rPr>
              <a:t>Прививайте </a:t>
            </a:r>
            <a:r>
              <a:rPr lang="ru-RU" sz="1600" dirty="0">
                <a:solidFill>
                  <a:srgbClr val="7030A0"/>
                </a:solidFill>
              </a:rPr>
              <a:t>ребенку интерес к чтению с раннего детства.</a:t>
            </a:r>
          </a:p>
          <a:p>
            <a:pPr lvl="0"/>
            <a:r>
              <a:rPr lang="ru-RU" sz="1600" dirty="0">
                <a:solidFill>
                  <a:srgbClr val="7030A0"/>
                </a:solidFill>
              </a:rPr>
              <a:t>Покупая книги, выбирайте яркие по оформлению и интересные по содержанию.</a:t>
            </a:r>
          </a:p>
          <a:p>
            <a:pPr lvl="0"/>
            <a:r>
              <a:rPr lang="ru-RU" sz="1600" dirty="0">
                <a:solidFill>
                  <a:srgbClr val="7030A0"/>
                </a:solidFill>
              </a:rPr>
              <a:t>Систематически читайте ребенку. Это сформирует у него привычку ежедневного общения с книгой.</a:t>
            </a:r>
          </a:p>
          <a:p>
            <a:pPr lvl="0"/>
            <a:r>
              <a:rPr lang="ru-RU" sz="1600" dirty="0">
                <a:solidFill>
                  <a:srgbClr val="7030A0"/>
                </a:solidFill>
              </a:rPr>
              <a:t>Обсуждайте прочитанную детскую книгу среди членов своей семьи.</a:t>
            </a:r>
          </a:p>
          <a:p>
            <a:pPr lvl="0"/>
            <a:r>
              <a:rPr lang="ru-RU" sz="1600" dirty="0">
                <a:solidFill>
                  <a:srgbClr val="7030A0"/>
                </a:solidFill>
              </a:rPr>
              <a:t>Рассказывайте ребенку об авторе прочитанной книги.</a:t>
            </a:r>
          </a:p>
          <a:p>
            <a:pPr lvl="0"/>
            <a:r>
              <a:rPr lang="ru-RU" sz="1600" dirty="0">
                <a:solidFill>
                  <a:srgbClr val="7030A0"/>
                </a:solidFill>
              </a:rPr>
              <a:t>Если вы читаете ребенку книгу, старайтесь прервать чтение на самом увлекательном эпизоде.</a:t>
            </a:r>
          </a:p>
          <a:p>
            <a:pPr lvl="0"/>
            <a:r>
              <a:rPr lang="ru-RU" sz="1600" dirty="0">
                <a:solidFill>
                  <a:srgbClr val="7030A0"/>
                </a:solidFill>
              </a:rPr>
              <a:t>Вспоминая с ребенком содержание ранее прочитанного, намеренно его искажайте, чтобы проверить, как он запомнил прочитанный текст.</a:t>
            </a:r>
          </a:p>
          <a:p>
            <a:pPr lvl="0"/>
            <a:r>
              <a:rPr lang="ru-RU" sz="1600" dirty="0">
                <a:solidFill>
                  <a:srgbClr val="7030A0"/>
                </a:solidFill>
              </a:rPr>
              <a:t>Рекомендуйте ребенку книги своего детства, делитесь своими детскими впечатлениями от чтения той или иной книги, сопоставляйте ваши и его впечатления.</a:t>
            </a:r>
          </a:p>
          <a:p>
            <a:pPr lvl="0"/>
            <a:r>
              <a:rPr lang="ru-RU" sz="1600" dirty="0">
                <a:solidFill>
                  <a:srgbClr val="7030A0"/>
                </a:solidFill>
              </a:rPr>
              <a:t>Устраивайте дома дискуссии по прочитанным книгам.</a:t>
            </a:r>
          </a:p>
          <a:p>
            <a:pPr lvl="0"/>
            <a:r>
              <a:rPr lang="ru-RU" sz="1600" dirty="0">
                <a:solidFill>
                  <a:srgbClr val="7030A0"/>
                </a:solidFill>
              </a:rPr>
              <a:t>Покупайте по возможности книги полюбившихся ребенку авторов, собирайте его личную библиотеку.</a:t>
            </a:r>
          </a:p>
          <a:p>
            <a:pPr lvl="0"/>
            <a:r>
              <a:rPr lang="ru-RU" sz="1600" dirty="0">
                <a:solidFill>
                  <a:srgbClr val="7030A0"/>
                </a:solidFill>
              </a:rPr>
              <a:t>Воспитывайте бережное отношение к книге.</a:t>
            </a:r>
          </a:p>
          <a:p>
            <a:pPr lvl="0"/>
            <a:r>
              <a:rPr lang="ru-RU" sz="1600" dirty="0">
                <a:solidFill>
                  <a:srgbClr val="7030A0"/>
                </a:solidFill>
              </a:rPr>
              <a:t>Дарите своему ребенку хорошие книги с дарственной надписью, добрыми и теплыми пожеланиями. Спустя годы это станет счастливым напоминанием о родном доме, его традициях, дорогих и близких людях.</a:t>
            </a:r>
          </a:p>
          <a:p>
            <a:endParaRPr lang="ru-RU" sz="1600"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endParaRPr lang="ru-RU" dirty="0"/>
          </a:p>
        </p:txBody>
      </p:sp>
      <p:sp>
        <p:nvSpPr>
          <p:cNvPr id="3" name="Содержимое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endParaRPr lang="ru-RU" b="1" dirty="0" smtClean="0"/>
          </a:p>
          <a:p>
            <a:pPr lvl="0"/>
            <a:endParaRPr lang="ru-RU" b="1" dirty="0"/>
          </a:p>
          <a:p>
            <a:pPr lvl="0"/>
            <a:endParaRPr lang="ru-RU" b="1" dirty="0" smtClean="0"/>
          </a:p>
          <a:p>
            <a:pPr lvl="0"/>
            <a:endParaRPr lang="ru-RU" b="1" dirty="0"/>
          </a:p>
          <a:p>
            <a:pPr lvl="0"/>
            <a:r>
              <a:rPr lang="ru-RU" b="1" i="1" u="sng" dirty="0" smtClean="0">
                <a:solidFill>
                  <a:srgbClr val="FF0000"/>
                </a:solidFill>
              </a:rPr>
              <a:t>Рекомендации </a:t>
            </a:r>
            <a:r>
              <a:rPr lang="ru-RU" b="1" i="1" u="sng" dirty="0">
                <a:solidFill>
                  <a:srgbClr val="FF0000"/>
                </a:solidFill>
              </a:rPr>
              <a:t>по приобретению литературы:</a:t>
            </a:r>
            <a:r>
              <a:rPr lang="ru-RU" dirty="0">
                <a:solidFill>
                  <a:srgbClr val="7030A0"/>
                </a:solidFill>
              </a:rPr>
              <a:t/>
            </a:r>
            <a:br>
              <a:rPr lang="ru-RU" dirty="0">
                <a:solidFill>
                  <a:srgbClr val="7030A0"/>
                </a:solidFill>
              </a:rPr>
            </a:br>
            <a:r>
              <a:rPr lang="ru-RU" dirty="0">
                <a:solidFill>
                  <a:srgbClr val="7030A0"/>
                </a:solidFill>
              </a:rPr>
              <a:t/>
            </a:r>
            <a:br>
              <a:rPr lang="ru-RU" dirty="0">
                <a:solidFill>
                  <a:srgbClr val="7030A0"/>
                </a:solidFill>
              </a:rPr>
            </a:br>
            <a:r>
              <a:rPr lang="ru-RU" b="1" dirty="0">
                <a:solidFill>
                  <a:srgbClr val="7030A0"/>
                </a:solidFill>
              </a:rPr>
              <a:t>1.</a:t>
            </a:r>
            <a:r>
              <a:rPr lang="ru-RU" dirty="0">
                <a:solidFill>
                  <a:srgbClr val="7030A0"/>
                </a:solidFill>
              </a:rPr>
              <a:t> Дети 2-3 лет любят книги с крупными картинками, любят их</a:t>
            </a:r>
            <a:br>
              <a:rPr lang="ru-RU" dirty="0">
                <a:solidFill>
                  <a:srgbClr val="7030A0"/>
                </a:solidFill>
              </a:rPr>
            </a:br>
            <a:r>
              <a:rPr lang="ru-RU" dirty="0">
                <a:solidFill>
                  <a:srgbClr val="7030A0"/>
                </a:solidFill>
              </a:rPr>
              <a:t>рассматривать. Тут на помощь приходят русские народные сказки: «Репка», «Колобок», «</a:t>
            </a:r>
            <a:r>
              <a:rPr lang="ru-RU" dirty="0" err="1">
                <a:solidFill>
                  <a:srgbClr val="7030A0"/>
                </a:solidFill>
              </a:rPr>
              <a:t>Курочка-Ряба</a:t>
            </a:r>
            <a:r>
              <a:rPr lang="ru-RU" dirty="0">
                <a:solidFill>
                  <a:srgbClr val="7030A0"/>
                </a:solidFill>
              </a:rPr>
              <a:t>», «Теремок».</a:t>
            </a:r>
            <a:br>
              <a:rPr lang="ru-RU" dirty="0">
                <a:solidFill>
                  <a:srgbClr val="7030A0"/>
                </a:solidFill>
              </a:rPr>
            </a:br>
            <a:r>
              <a:rPr lang="ru-RU" dirty="0">
                <a:solidFill>
                  <a:srgbClr val="7030A0"/>
                </a:solidFill>
              </a:rPr>
              <a:t>Маленькому ребенку всегда легче воспринимать рассказ, чем чтение. Поэтому рассказывайте ему сказки своими словами и одновременно рассматривайте картинки к книжке.</a:t>
            </a:r>
            <a:br>
              <a:rPr lang="ru-RU" dirty="0">
                <a:solidFill>
                  <a:srgbClr val="7030A0"/>
                </a:solidFill>
              </a:rPr>
            </a:br>
            <a:r>
              <a:rPr lang="ru-RU" dirty="0">
                <a:solidFill>
                  <a:srgbClr val="7030A0"/>
                </a:solidFill>
              </a:rPr>
              <a:t>На третьем году жизни словарный запас быстро увеличивается, и ребенку можно уже читать стихотворения. Познакомьте с творчеством А. </a:t>
            </a:r>
            <a:r>
              <a:rPr lang="ru-RU" dirty="0" err="1">
                <a:solidFill>
                  <a:srgbClr val="7030A0"/>
                </a:solidFill>
              </a:rPr>
              <a:t>Барто</a:t>
            </a:r>
            <a:r>
              <a:rPr lang="ru-RU" dirty="0">
                <a:solidFill>
                  <a:srgbClr val="7030A0"/>
                </a:solidFill>
              </a:rPr>
              <a:t>, З. Александровой.</a:t>
            </a:r>
          </a:p>
          <a:p>
            <a:endParaRPr lang="ru-RU" dirty="0"/>
          </a:p>
        </p:txBody>
      </p:sp>
      <p:pic>
        <p:nvPicPr>
          <p:cNvPr id="4" name="Рисунок 3" descr="http://ped-kopilka.ru/upload/blogs/10705_f79814dc9890c73a5eae9c55f3160a4d.jp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1311788">
            <a:off x="833257" y="23752"/>
            <a:ext cx="2633978" cy="2961495"/>
          </a:xfrm>
          <a:prstGeom prst="rect">
            <a:avLst/>
          </a:prstGeom>
          <a:noFill/>
          <a:ln>
            <a:noFill/>
          </a:ln>
          <a:scene3d>
            <a:camera prst="isometricTopUp"/>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700808"/>
            <a:ext cx="8229600" cy="4425355"/>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0"/>
            <a:endParaRPr lang="ru-RU" b="1" dirty="0" smtClean="0"/>
          </a:p>
          <a:p>
            <a:pPr lvl="0"/>
            <a:endParaRPr lang="ru-RU" b="1" dirty="0"/>
          </a:p>
          <a:p>
            <a:pPr lvl="0"/>
            <a:r>
              <a:rPr lang="ru-RU" sz="2600" b="1" dirty="0" smtClean="0">
                <a:solidFill>
                  <a:srgbClr val="7030A0"/>
                </a:solidFill>
              </a:rPr>
              <a:t>2</a:t>
            </a:r>
            <a:r>
              <a:rPr lang="ru-RU" sz="2600" b="1" dirty="0">
                <a:solidFill>
                  <a:srgbClr val="7030A0"/>
                </a:solidFill>
              </a:rPr>
              <a:t>.</a:t>
            </a:r>
            <a:r>
              <a:rPr lang="ru-RU" sz="2600" dirty="0">
                <a:solidFill>
                  <a:srgbClr val="7030A0"/>
                </a:solidFill>
              </a:rPr>
              <a:t> У детей 4-5 лет происходит активизация словарного запаса, идет</a:t>
            </a:r>
            <a:br>
              <a:rPr lang="ru-RU" sz="2600" dirty="0">
                <a:solidFill>
                  <a:srgbClr val="7030A0"/>
                </a:solidFill>
              </a:rPr>
            </a:br>
            <a:r>
              <a:rPr lang="ru-RU" sz="2600" dirty="0">
                <a:solidFill>
                  <a:srgbClr val="7030A0"/>
                </a:solidFill>
              </a:rPr>
              <a:t>развитие </a:t>
            </a:r>
            <a:r>
              <a:rPr lang="ru-RU" sz="2600" u="sng" dirty="0">
                <a:solidFill>
                  <a:srgbClr val="7030A0"/>
                </a:solidFill>
                <a:hlinkClick r:id="rId2" tooltip="svyaznoy.ru"/>
              </a:rPr>
              <a:t>связной</a:t>
            </a:r>
            <a:r>
              <a:rPr lang="ru-RU" sz="2600" dirty="0">
                <a:solidFill>
                  <a:srgbClr val="7030A0"/>
                </a:solidFill>
              </a:rPr>
              <a:t> речи. Читая ребенку литературные произведения, нужно обращать внимание на отдельные слова и выражения. Можно учить пересказывать короткие тексты русских народных сказок. Потихоньку приступайте к заучиванию стихотворений.</a:t>
            </a:r>
            <a:br>
              <a:rPr lang="ru-RU" sz="2600" dirty="0">
                <a:solidFill>
                  <a:srgbClr val="7030A0"/>
                </a:solidFill>
              </a:rPr>
            </a:br>
            <a:r>
              <a:rPr lang="ru-RU" sz="2600" dirty="0">
                <a:solidFill>
                  <a:srgbClr val="7030A0"/>
                </a:solidFill>
              </a:rPr>
              <a:t>В этом возрасте можно знакомить ребенка со сказками зарубежных авторов, с богатырскими народными сказками, с рассказами о природе и животных, с творчеством К. Чуковского.</a:t>
            </a:r>
          </a:p>
          <a:p>
            <a:endParaRPr lang="ru-RU" dirty="0">
              <a:solidFill>
                <a:srgbClr val="7030A0"/>
              </a:solidFill>
            </a:endParaRPr>
          </a:p>
        </p:txBody>
      </p:sp>
      <p:pic>
        <p:nvPicPr>
          <p:cNvPr id="4" name="Рисунок 3" descr="http://ped-kopilka.ru/upload/blogs/10705_206d4fa20d922b7584dbf5351b786733.jpg.jpg"/>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20454217">
            <a:off x="3839762" y="-185999"/>
            <a:ext cx="2015231" cy="28684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1600200"/>
            <a:ext cx="8229600" cy="4997152"/>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lvl="0">
              <a:buNone/>
            </a:pPr>
            <a:r>
              <a:rPr lang="ru-RU" dirty="0"/>
              <a:t/>
            </a:r>
            <a:br>
              <a:rPr lang="ru-RU" dirty="0"/>
            </a:br>
            <a:endParaRPr lang="ru-RU" dirty="0" smtClean="0"/>
          </a:p>
          <a:p>
            <a:pPr lvl="0"/>
            <a:endParaRPr lang="ru-RU" b="1" dirty="0"/>
          </a:p>
          <a:p>
            <a:pPr lvl="0"/>
            <a:r>
              <a:rPr lang="ru-RU" b="1" dirty="0" smtClean="0">
                <a:solidFill>
                  <a:srgbClr val="7030A0"/>
                </a:solidFill>
              </a:rPr>
              <a:t>3</a:t>
            </a:r>
            <a:r>
              <a:rPr lang="ru-RU" b="1" dirty="0">
                <a:solidFill>
                  <a:srgbClr val="7030A0"/>
                </a:solidFill>
              </a:rPr>
              <a:t>.</a:t>
            </a:r>
            <a:r>
              <a:rPr lang="ru-RU" dirty="0">
                <a:solidFill>
                  <a:srgbClr val="7030A0"/>
                </a:solidFill>
              </a:rPr>
              <a:t> Для детей 6-7 лет среди всех жанров художественной литературы на первом месте всё еще сказки, только к народным добавляются и авторские. Поэтому их можно познакомить с творчеством Эдуарда Успенского, со смешными рассказами Н. Носова.</a:t>
            </a:r>
            <a:br>
              <a:rPr lang="ru-RU" dirty="0">
                <a:solidFill>
                  <a:srgbClr val="7030A0"/>
                </a:solidFill>
              </a:rPr>
            </a:br>
            <a:r>
              <a:rPr lang="ru-RU" dirty="0">
                <a:solidFill>
                  <a:srgbClr val="7030A0"/>
                </a:solidFill>
              </a:rPr>
              <a:t>Детям 6-7 лет следует покупать яркие книги с крупным шрифтом и множеством красивых картинок, сюжет книги должен быть интересным, чтобы ребенку захотелось дочитать до конца. </a:t>
            </a:r>
            <a:r>
              <a:rPr lang="ru-RU" u="sng" dirty="0">
                <a:solidFill>
                  <a:srgbClr val="7030A0"/>
                </a:solidFill>
                <a:hlinkClick r:id="rId2" tooltip="litres.ru"/>
              </a:rPr>
              <a:t>Книга</a:t>
            </a:r>
            <a:r>
              <a:rPr lang="ru-RU" dirty="0">
                <a:solidFill>
                  <a:srgbClr val="7030A0"/>
                </a:solidFill>
              </a:rPr>
              <a:t> в таком возрасте должна доставлять удовольствие. Выбирая книгу, обращайте внимание на количество диалогов в произведениях, ведь вы сможете читать по ролям.</a:t>
            </a:r>
          </a:p>
          <a:p>
            <a:endParaRPr lang="ru-RU" dirty="0"/>
          </a:p>
        </p:txBody>
      </p:sp>
      <p:pic>
        <p:nvPicPr>
          <p:cNvPr id="4" name="Рисунок 3" descr="http://ped-kopilka.ru/upload/blogs/10705_db291b82f9b06615c1036723631df742.jpg.jpg"/>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20106211">
            <a:off x="5849511" y="-28148"/>
            <a:ext cx="2609684" cy="25401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ru-RU" b="1" i="1" dirty="0" smtClean="0"/>
              <a:t/>
            </a:r>
            <a:br>
              <a:rPr lang="ru-RU" b="1" i="1" dirty="0" smtClean="0"/>
            </a:br>
            <a:r>
              <a:rPr lang="ru-RU" b="1" i="1" dirty="0"/>
              <a:t/>
            </a:r>
            <a:br>
              <a:rPr lang="ru-RU" b="1" i="1" dirty="0"/>
            </a:br>
            <a:r>
              <a:rPr lang="ru-RU" b="1" i="1" dirty="0" smtClean="0"/>
              <a:t/>
            </a:r>
            <a:br>
              <a:rPr lang="ru-RU" b="1" i="1" dirty="0" smtClean="0"/>
            </a:br>
            <a:r>
              <a:rPr lang="ru-RU" b="1" i="1" dirty="0"/>
              <a:t/>
            </a:r>
            <a:br>
              <a:rPr lang="ru-RU" b="1" i="1" dirty="0"/>
            </a:br>
            <a:r>
              <a:rPr lang="ru-RU" b="1" i="1" dirty="0" smtClean="0"/>
              <a:t/>
            </a:r>
            <a:br>
              <a:rPr lang="ru-RU" b="1" i="1" dirty="0" smtClean="0"/>
            </a:br>
            <a:r>
              <a:rPr lang="ru-RU" sz="3600" b="1" i="1" dirty="0" smtClean="0">
                <a:solidFill>
                  <a:srgbClr val="7030A0"/>
                </a:solidFill>
              </a:rPr>
              <a:t>Совместным </a:t>
            </a:r>
            <a:r>
              <a:rPr lang="ru-RU" sz="3600" b="1" i="1" dirty="0">
                <a:solidFill>
                  <a:srgbClr val="7030A0"/>
                </a:solidFill>
              </a:rPr>
              <a:t>чтением вы открываете для своего ребенка интересный и красочный литературный мир. И помните, таким простым способом вы дарите своему ребенку огромное количество счастья и любви.</a:t>
            </a:r>
            <a:r>
              <a:rPr lang="ru-RU" sz="3600" dirty="0">
                <a:solidFill>
                  <a:srgbClr val="7030A0"/>
                </a:solidFill>
              </a:rPr>
              <a:t> </a:t>
            </a:r>
          </a:p>
        </p:txBody>
      </p:sp>
      <p:pic>
        <p:nvPicPr>
          <p:cNvPr id="4" name="Рисунок 3" descr="http://ped-kopilka.ru/upload/blogs/10705_b36e77ce6442ae9cd2a5a9cda51fc89e.jp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259633" y="260649"/>
            <a:ext cx="4176464" cy="2664295"/>
          </a:xfrm>
          <a:prstGeom prst="rect">
            <a:avLst/>
          </a:prstGeom>
          <a:noFill/>
          <a:ln>
            <a:noFill/>
          </a:ln>
          <a:scene3d>
            <a:camera prst="perspectiveAbove"/>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683568" y="3717032"/>
            <a:ext cx="7848872" cy="2592288"/>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ru-RU" b="1" i="1" dirty="0" smtClean="0">
                <a:solidFill>
                  <a:srgbClr val="7030A0"/>
                </a:solidFill>
              </a:rPr>
              <a:t> «</a:t>
            </a:r>
            <a:r>
              <a:rPr lang="ru-RU" b="1" i="1" u="sng" dirty="0" smtClean="0">
                <a:hlinkClick r:id="rId2" tooltip="litres.ru"/>
              </a:rPr>
              <a:t>Книга</a:t>
            </a:r>
            <a:r>
              <a:rPr lang="ru-RU" b="1" i="1" dirty="0" smtClean="0"/>
              <a:t> </a:t>
            </a:r>
            <a:r>
              <a:rPr lang="ru-RU" b="1" i="1" dirty="0" smtClean="0">
                <a:solidFill>
                  <a:srgbClr val="7030A0"/>
                </a:solidFill>
              </a:rPr>
              <a:t>для детей – это в самом деле хорошая пища – вкусная, питательная, светлая, способствующая их духовному росту»</a:t>
            </a:r>
            <a:endParaRPr lang="ru-RU" dirty="0" smtClean="0">
              <a:solidFill>
                <a:srgbClr val="7030A0"/>
              </a:solidFill>
            </a:endParaRPr>
          </a:p>
          <a:p>
            <a:r>
              <a:rPr lang="ru-RU" b="1" i="1" dirty="0" smtClean="0">
                <a:solidFill>
                  <a:srgbClr val="7030A0"/>
                </a:solidFill>
              </a:rPr>
              <a:t>   К.И. Чуковский</a:t>
            </a:r>
            <a:endParaRPr lang="ru-RU" dirty="0">
              <a:solidFill>
                <a:srgbClr val="7030A0"/>
              </a:solidFill>
            </a:endParaRPr>
          </a:p>
        </p:txBody>
      </p:sp>
      <p:pic>
        <p:nvPicPr>
          <p:cNvPr id="5" name="Рисунок 4" descr="http://vladmama.ru/forum/gallery/image.php?album_id=90&amp;image_id=5976&amp;view=no_count"/>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21212713">
            <a:off x="305513" y="467508"/>
            <a:ext cx="4249006" cy="3136334"/>
          </a:xfrm>
          <a:prstGeom prst="rect">
            <a:avLst/>
          </a:prstGeom>
          <a:noFill/>
          <a:ln>
            <a:noFill/>
          </a:ln>
          <a:scene3d>
            <a:camera prst="obliqueTopLeft"/>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ru-RU" b="1" i="1" dirty="0" smtClean="0">
                <a:solidFill>
                  <a:srgbClr val="7030A0"/>
                </a:solidFill>
              </a:rPr>
              <a:t>           Спасибо за внимание</a:t>
            </a:r>
            <a:br>
              <a:rPr lang="ru-RU" b="1" i="1" dirty="0" smtClean="0">
                <a:solidFill>
                  <a:srgbClr val="7030A0"/>
                </a:solidFill>
              </a:rPr>
            </a:br>
            <a:r>
              <a:rPr lang="ru-RU" b="1" i="1" dirty="0" smtClean="0">
                <a:solidFill>
                  <a:srgbClr val="7030A0"/>
                </a:solidFill>
              </a:rPr>
              <a:t>          </a:t>
            </a:r>
            <a:r>
              <a:rPr lang="ru-RU" sz="1600" b="1" i="1" dirty="0" smtClean="0">
                <a:solidFill>
                  <a:srgbClr val="7030A0"/>
                </a:solidFill>
              </a:rPr>
              <a:t>автор :   воспитатель МБДОУ </a:t>
            </a:r>
            <a:r>
              <a:rPr lang="ru-RU" sz="1600" b="1" i="1" dirty="0" err="1" smtClean="0">
                <a:solidFill>
                  <a:srgbClr val="7030A0"/>
                </a:solidFill>
              </a:rPr>
              <a:t>д</a:t>
            </a:r>
            <a:r>
              <a:rPr lang="ru-RU" sz="1600" b="1" i="1" dirty="0" smtClean="0">
                <a:solidFill>
                  <a:srgbClr val="7030A0"/>
                </a:solidFill>
              </a:rPr>
              <a:t>/с № 12 г. Анапа     </a:t>
            </a:r>
            <a:r>
              <a:rPr lang="ru-RU" sz="1600" b="1" i="1" dirty="0" err="1" smtClean="0">
                <a:solidFill>
                  <a:srgbClr val="7030A0"/>
                </a:solidFill>
              </a:rPr>
              <a:t>Л.В.Павлиди</a:t>
            </a:r>
            <a:endParaRPr lang="ru-RU" b="1" i="1" dirty="0">
              <a:solidFill>
                <a:srgbClr val="7030A0"/>
              </a:solidFill>
            </a:endParaRPr>
          </a:p>
        </p:txBody>
      </p:sp>
      <p:sp>
        <p:nvSpPr>
          <p:cNvPr id="3" name="Содержимое 2"/>
          <p:cNvSpPr>
            <a:spLocks noGrp="1"/>
          </p:cNvSpPr>
          <p:nvPr>
            <p:ph idx="1"/>
          </p:nvPr>
        </p:nvSpPr>
        <p:spPr/>
        <p:txBody>
          <a:bodyPr/>
          <a:lstStyle/>
          <a:p>
            <a:pPr>
              <a:buNone/>
            </a:pPr>
            <a:r>
              <a:rPr lang="ru-RU" b="1" i="1" dirty="0" smtClean="0">
                <a:solidFill>
                  <a:srgbClr val="7030A0"/>
                </a:solidFill>
              </a:rPr>
              <a:t>                   Спасибо за внимание</a:t>
            </a:r>
          </a:p>
          <a:p>
            <a:pPr>
              <a:buNone/>
            </a:pPr>
            <a:endParaRPr lang="ru-RU" b="1" i="1" dirty="0">
              <a:solidFill>
                <a:srgbClr val="7030A0"/>
              </a:solidFill>
            </a:endParaRPr>
          </a:p>
          <a:p>
            <a:pPr>
              <a:buNone/>
            </a:pPr>
            <a:endParaRPr lang="ru-RU" b="1" i="1" dirty="0" smtClean="0">
              <a:solidFill>
                <a:srgbClr val="7030A0"/>
              </a:solidFill>
            </a:endParaRPr>
          </a:p>
          <a:p>
            <a:pPr>
              <a:buNone/>
            </a:pPr>
            <a:endParaRPr lang="ru-RU" b="1" i="1" dirty="0">
              <a:solidFill>
                <a:srgbClr val="7030A0"/>
              </a:solidFill>
            </a:endParaRPr>
          </a:p>
        </p:txBody>
      </p:sp>
      <p:pic>
        <p:nvPicPr>
          <p:cNvPr id="4" name="Рисунок 3" descr="http://www.citydvorik.ru/_nw/1/07909395.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601787" y="1231265"/>
            <a:ext cx="5940425" cy="4395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RelaxedModerately"/>
            <a:lightRig rig="twoPt" dir="t">
              <a:rot lat="0" lon="0" rev="7800000"/>
            </a:lightRig>
          </a:scene3d>
          <a:sp3d contourW="6350">
            <a:bevelT w="50800" h="16510" prst="divot"/>
            <a:contourClr>
              <a:srgbClr val="C0C0C0"/>
            </a:contourClr>
          </a:sp3d>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1145" flipV="1">
            <a:off x="552628" y="207685"/>
            <a:ext cx="8229600" cy="74480"/>
          </a:xfrm>
        </p:spPr>
        <p:txBody>
          <a:bodyPr>
            <a:normAutofit fontScale="90000"/>
          </a:bodyPr>
          <a:lstStyle/>
          <a:p>
            <a:endParaRPr lang="ru-RU" dirty="0"/>
          </a:p>
        </p:txBody>
      </p:sp>
      <p:sp>
        <p:nvSpPr>
          <p:cNvPr id="3" name="Содержимое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0"/>
            <a:endParaRPr lang="ru-RU" b="1" i="1" dirty="0" smtClean="0"/>
          </a:p>
          <a:p>
            <a:pPr lvl="0"/>
            <a:endParaRPr lang="ru-RU" b="1" i="1" dirty="0"/>
          </a:p>
          <a:p>
            <a:pPr lvl="0"/>
            <a:endParaRPr lang="ru-RU" b="1" i="1" dirty="0" smtClean="0"/>
          </a:p>
          <a:p>
            <a:pPr lvl="0"/>
            <a:r>
              <a:rPr lang="ru-RU" b="1" i="1" dirty="0" smtClean="0">
                <a:solidFill>
                  <a:srgbClr val="0070C0"/>
                </a:solidFill>
              </a:rPr>
              <a:t>Книга </a:t>
            </a:r>
            <a:r>
              <a:rPr lang="ru-RU" dirty="0">
                <a:solidFill>
                  <a:srgbClr val="7030A0"/>
                </a:solidFill>
              </a:rPr>
              <a:t>– это неотъемлемая часть воспитания ребенка. С ее помощью он сможет найти ответы на интересующие его вопросы, познавать мир и самого себя</a:t>
            </a:r>
            <a:r>
              <a:rPr lang="ru-RU" dirty="0" smtClean="0">
                <a:solidFill>
                  <a:srgbClr val="7030A0"/>
                </a:solidFill>
              </a:rPr>
              <a:t>,</a:t>
            </a:r>
            <a:r>
              <a:rPr lang="ru-RU" dirty="0">
                <a:solidFill>
                  <a:srgbClr val="7030A0"/>
                </a:solidFill>
              </a:rPr>
              <a:t> переживать истории героев, фантазировать развитие дальнейших событий того или иного произведения.</a:t>
            </a:r>
          </a:p>
          <a:p>
            <a:pPr>
              <a:buNone/>
            </a:pPr>
            <a:r>
              <a:rPr lang="ru-RU" dirty="0" smtClean="0"/>
              <a:t> </a:t>
            </a:r>
            <a:endParaRPr lang="ru-RU" dirty="0"/>
          </a:p>
        </p:txBody>
      </p:sp>
      <p:pic>
        <p:nvPicPr>
          <p:cNvPr id="4" name="Рисунок 3" descr="http://ped-kopilka.ru/upload/blogs/10705_cbfe2cd661a0a4a83435f3c8459492ed.jp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20752463">
            <a:off x="454340" y="276213"/>
            <a:ext cx="3277410" cy="2232733"/>
          </a:xfrm>
          <a:prstGeom prst="rect">
            <a:avLst/>
          </a:prstGeom>
          <a:noFill/>
          <a:ln>
            <a:noFill/>
          </a:ln>
          <a:scene3d>
            <a:camera prst="perspectiveAbove"/>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ru-RU" b="1" dirty="0" smtClean="0"/>
              <a:t/>
            </a:r>
            <a:br>
              <a:rPr lang="ru-RU" b="1" dirty="0" smtClean="0"/>
            </a:br>
            <a:r>
              <a:rPr lang="ru-RU" sz="3100" b="1" i="1" dirty="0" smtClean="0">
                <a:solidFill>
                  <a:srgbClr val="7030A0"/>
                </a:solidFill>
              </a:rPr>
              <a:t>Для </a:t>
            </a:r>
            <a:r>
              <a:rPr lang="ru-RU" sz="3100" b="1" i="1" dirty="0">
                <a:solidFill>
                  <a:srgbClr val="7030A0"/>
                </a:solidFill>
              </a:rPr>
              <a:t>того чтобы ребенок полюбил книгу, родителям нужно сильно потрудиться</a:t>
            </a:r>
            <a:r>
              <a:rPr lang="ru-RU" b="1" i="1" dirty="0" smtClean="0">
                <a:solidFill>
                  <a:srgbClr val="7030A0"/>
                </a:solidFill>
              </a:rPr>
              <a:t>.</a:t>
            </a:r>
            <a:br>
              <a:rPr lang="ru-RU" b="1" i="1" dirty="0" smtClean="0">
                <a:solidFill>
                  <a:srgbClr val="7030A0"/>
                </a:solidFill>
              </a:rPr>
            </a:br>
            <a:endParaRPr lang="ru-RU" i="1" dirty="0">
              <a:solidFill>
                <a:srgbClr val="7030A0"/>
              </a:solidFill>
            </a:endParaRPr>
          </a:p>
        </p:txBody>
      </p:sp>
      <p:pic>
        <p:nvPicPr>
          <p:cNvPr id="6" name="Содержимое 5" descr="http://ped-kopilka.ru/upload/blogs/10705_d8302fb2c23e673f067f5b432c79af13.jpg.jpg"/>
          <p:cNvPicPr>
            <a:picLocks noGrp="1"/>
          </p:cNvPicPr>
          <p:nvPr>
            <p:ph idx="1"/>
          </p:nvPr>
        </p:nvPicPr>
        <p:blipFill>
          <a:blip r:embed="rId2" cstate="print">
            <a:extLst>
              <a:ext uri="{28A0092B-C50C-407E-A947-70E740481C1C}">
                <a14:useLocalDpi xmlns="" xmlns:lc="http://schemas.openxmlformats.org/drawingml/2006/lockedCanvas" xmlns:a14="http://schemas.microsoft.com/office/drawing/2010/main" val="0"/>
              </a:ext>
            </a:extLst>
          </a:blip>
          <a:stretch>
            <a:fillRect/>
          </a:stretch>
        </p:blipFill>
        <p:spPr bwMode="auto">
          <a:xfrm>
            <a:off x="1581150" y="1996281"/>
            <a:ext cx="5981700" cy="3733800"/>
          </a:xfrm>
          <a:prstGeom prst="rect">
            <a:avLst/>
          </a:prstGeom>
          <a:noFill/>
          <a:ln>
            <a:noFill/>
          </a:ln>
          <a:scene3d>
            <a:camera prst="perspectiveRight"/>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endParaRPr lang="ru-RU" dirty="0"/>
          </a:p>
        </p:txBody>
      </p:sp>
      <p:sp>
        <p:nvSpPr>
          <p:cNvPr id="3" name="Содержимое 2"/>
          <p:cNvSpPr>
            <a:spLocks noGrp="1"/>
          </p:cNvSpPr>
          <p:nvPr>
            <p:ph idx="1"/>
          </p:nvPr>
        </p:nvSpPr>
        <p:spPr>
          <a:xfrm>
            <a:off x="457200" y="2204864"/>
            <a:ext cx="8229600" cy="3921299"/>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endParaRPr lang="ru-RU" dirty="0" smtClean="0"/>
          </a:p>
          <a:p>
            <a:endParaRPr lang="ru-RU" dirty="0"/>
          </a:p>
          <a:p>
            <a:endParaRPr lang="ru-RU" sz="3600" dirty="0" smtClean="0">
              <a:solidFill>
                <a:srgbClr val="7030A0"/>
              </a:solidFill>
            </a:endParaRPr>
          </a:p>
          <a:p>
            <a:r>
              <a:rPr lang="ru-RU" sz="3600" dirty="0" smtClean="0">
                <a:solidFill>
                  <a:srgbClr val="7030A0"/>
                </a:solidFill>
              </a:rPr>
              <a:t>Не </a:t>
            </a:r>
            <a:r>
              <a:rPr lang="ru-RU" sz="3600" dirty="0">
                <a:solidFill>
                  <a:srgbClr val="7030A0"/>
                </a:solidFill>
              </a:rPr>
              <a:t>секрет, что современные дети мало читают, предпочитая книгу просмотру телепрограмм и видеофильмов, компьютерным фильмам. Эта печальная реальность должна заставить нас родителей задуматься и попытаться, как то исправить положение вещей.</a:t>
            </a:r>
            <a:br>
              <a:rPr lang="ru-RU" sz="3600" dirty="0">
                <a:solidFill>
                  <a:srgbClr val="7030A0"/>
                </a:solidFill>
              </a:rPr>
            </a:br>
            <a:r>
              <a:rPr lang="ru-RU" sz="3600" dirty="0">
                <a:solidFill>
                  <a:srgbClr val="7030A0"/>
                </a:solidFill>
              </a:rPr>
              <a:t>С самого маленького возраста малышам нужно читать как можно больше книг. Очень важно, чтобы он полюбил это занятие</a:t>
            </a:r>
            <a:r>
              <a:rPr lang="ru-RU" sz="3600" dirty="0" smtClean="0">
                <a:solidFill>
                  <a:srgbClr val="7030A0"/>
                </a:solidFill>
              </a:rPr>
              <a:t>.</a:t>
            </a:r>
          </a:p>
          <a:p>
            <a:r>
              <a:rPr lang="ru-RU" sz="3600" dirty="0" smtClean="0">
                <a:solidFill>
                  <a:srgbClr val="7030A0"/>
                </a:solidFill>
              </a:rPr>
              <a:t> </a:t>
            </a:r>
            <a:r>
              <a:rPr lang="ru-RU" sz="3600" u="sng" dirty="0">
                <a:solidFill>
                  <a:srgbClr val="7030A0"/>
                </a:solidFill>
                <a:hlinkClick r:id="rId2" tooltip="litres.ru"/>
              </a:rPr>
              <a:t>Книга</a:t>
            </a:r>
            <a:r>
              <a:rPr lang="ru-RU" sz="3600" dirty="0">
                <a:solidFill>
                  <a:srgbClr val="7030A0"/>
                </a:solidFill>
              </a:rPr>
              <a:t> может заинтересовать, как мальчишек, так и девчонок, главное найти такой вариант, который понравится ребенку.</a:t>
            </a:r>
            <a:br>
              <a:rPr lang="ru-RU" sz="3600" dirty="0">
                <a:solidFill>
                  <a:srgbClr val="7030A0"/>
                </a:solidFill>
              </a:rPr>
            </a:br>
            <a:r>
              <a:rPr lang="ru-RU" sz="3600" dirty="0">
                <a:solidFill>
                  <a:srgbClr val="7030A0"/>
                </a:solidFill>
              </a:rPr>
              <a:t>Учеными установлено, что ребенок, которому систематически читают, накапливает богатый словарный запас. </a:t>
            </a:r>
            <a:br>
              <a:rPr lang="ru-RU" sz="3600" dirty="0">
                <a:solidFill>
                  <a:srgbClr val="7030A0"/>
                </a:solidFill>
              </a:rPr>
            </a:br>
            <a:r>
              <a:rPr lang="ru-RU" sz="3600" dirty="0">
                <a:solidFill>
                  <a:srgbClr val="7030A0"/>
                </a:solidFill>
              </a:rPr>
              <a:t>Читая вместе с мамой, ребенок активно развивает воображение и память.</a:t>
            </a:r>
            <a:br>
              <a:rPr lang="ru-RU" sz="3600" dirty="0">
                <a:solidFill>
                  <a:srgbClr val="7030A0"/>
                </a:solidFill>
              </a:rPr>
            </a:br>
            <a:r>
              <a:rPr lang="ru-RU" sz="3600" dirty="0">
                <a:solidFill>
                  <a:srgbClr val="7030A0"/>
                </a:solidFill>
              </a:rPr>
              <a:t>Именно чтение выполняет не только познавательную, эстетическую, но и воспитательную функцию. Поэтому, родителям необходимо читать детям книжки с раннего детства</a:t>
            </a:r>
          </a:p>
        </p:txBody>
      </p:sp>
      <p:pic>
        <p:nvPicPr>
          <p:cNvPr id="4" name="Рисунок 3" descr="http://mybaby2017.ru/wp-content/uploads/2014/01/%D1%80%D0%BE%D0%B4%D0%B8%D1%82%D0%B5%D0%BB%D1%8C-%D1%81%D0%BE%D0%B2%D0%B5%D1%82%D0%BD%D0%B8%D0%BA.jpg"/>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467544" y="188640"/>
            <a:ext cx="3810000" cy="2543175"/>
          </a:xfrm>
          <a:prstGeom prst="rect">
            <a:avLst/>
          </a:prstGeom>
          <a:noFill/>
          <a:ln>
            <a:noFill/>
          </a:ln>
          <a:scene3d>
            <a:camera prst="isometricOffAxis1Right"/>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85998"/>
          </a:xfrm>
        </p:spPr>
        <p:txBody>
          <a:bodyPr>
            <a:normAutofit fontScale="90000"/>
          </a:bodyPr>
          <a:lstStyle/>
          <a:p>
            <a:pPr algn="l"/>
            <a:endParaRPr lang="ru-RU" dirty="0"/>
          </a:p>
        </p:txBody>
      </p:sp>
      <p:sp>
        <p:nvSpPr>
          <p:cNvPr id="3" name="Содержимое 2"/>
          <p:cNvSpPr>
            <a:spLocks noGrp="1"/>
          </p:cNvSpPr>
          <p:nvPr>
            <p:ph idx="1"/>
          </p:nvPr>
        </p:nvSpPr>
        <p:spPr>
          <a:xfrm>
            <a:off x="467544" y="548680"/>
            <a:ext cx="6768752" cy="5750099"/>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ru-RU" dirty="0">
                <a:solidFill>
                  <a:srgbClr val="7030A0"/>
                </a:solidFill>
              </a:rPr>
              <a:t>В дворянских семьях существовала традиция семейного </a:t>
            </a:r>
            <a:r>
              <a:rPr lang="ru-RU" dirty="0" smtClean="0">
                <a:solidFill>
                  <a:srgbClr val="7030A0"/>
                </a:solidFill>
              </a:rPr>
              <a:t>чтения </a:t>
            </a:r>
            <a:r>
              <a:rPr lang="ru-RU" dirty="0">
                <a:solidFill>
                  <a:srgbClr val="7030A0"/>
                </a:solidFill>
              </a:rPr>
              <a:t>вслух: вечером вся семья собиралась за столом, кто-нибудь читал вслух, затем прочитанное, обсуждалось. В некоторых семьях такая традиция сохранилась и сейчас, но, к сожалению, она все больше уходит в прошлое. Сегодня родителей порой интересуют исключительно те педагогические средства, которые стимулируют ребенка к овладению точными науками, а многовековая традиция общения с дошкольником в семье с помощью </a:t>
            </a:r>
            <a:r>
              <a:rPr lang="ru-RU" dirty="0" err="1">
                <a:solidFill>
                  <a:srgbClr val="7030A0"/>
                </a:solidFill>
              </a:rPr>
              <a:t>потешек</a:t>
            </a:r>
            <a:r>
              <a:rPr lang="ru-RU" dirty="0">
                <a:solidFill>
                  <a:srgbClr val="7030A0"/>
                </a:solidFill>
              </a:rPr>
              <a:t>, песенок, сказок, игр недооценивается и заменяется просмотром телепередач и прослушивание аудиозаписей. Средства массовой информации вытеснили или почти вытеснили такую традиционную форму общения старших и младших в семье как семейное чтение. Совсем иные отклики вызовет книжка, если её преподносит ребенку родитель, увлеченный детской литературой, который следит за появлением каждой новой книги, умеет оценивать ее как произведение искусства, знает детскую литературу и хочет знать её еще лучше. Отсюда вытекает особая важность выразительной, эмоциональной подачи литературного произведения.</a:t>
            </a:r>
          </a:p>
          <a:p>
            <a:endParaRPr lang="ru-RU" dirty="0"/>
          </a:p>
        </p:txBody>
      </p:sp>
      <p:pic>
        <p:nvPicPr>
          <p:cNvPr id="5" name="Рисунок 4" descr="http://otvet.imgsmail.ru/download/c6bf8e2c5b50a1ae86337b02f13df6b5_i-641.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flipH="1">
            <a:off x="6876256" y="260648"/>
            <a:ext cx="2077862" cy="18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endParaRPr lang="ru-RU" dirty="0" smtClean="0"/>
          </a:p>
          <a:p>
            <a:endParaRPr lang="ru-RU" dirty="0"/>
          </a:p>
          <a:p>
            <a:pPr>
              <a:buNone/>
            </a:pPr>
            <a:endParaRPr lang="ru-RU" dirty="0" smtClean="0"/>
          </a:p>
          <a:p>
            <a:r>
              <a:rPr lang="ru-RU" dirty="0" smtClean="0">
                <a:solidFill>
                  <a:srgbClr val="7030A0"/>
                </a:solidFill>
              </a:rPr>
              <a:t>В </a:t>
            </a:r>
            <a:r>
              <a:rPr lang="ru-RU" dirty="0">
                <a:solidFill>
                  <a:srgbClr val="7030A0"/>
                </a:solidFill>
              </a:rPr>
              <a:t>режиме дня необходимо выделить определённое время, чтобы к этому часу малыш настраивался на восприятие книги.</a:t>
            </a:r>
          </a:p>
          <a:p>
            <a:r>
              <a:rPr lang="ru-RU" dirty="0">
                <a:solidFill>
                  <a:srgbClr val="7030A0"/>
                </a:solidFill>
              </a:rPr>
              <a:t>Чтение должно проходить в спокойной обстановке, когда ничто не отвлекает ребёнка,  и  окружающие относятся к его занятиям «уважительно».</a:t>
            </a:r>
          </a:p>
        </p:txBody>
      </p:sp>
      <p:pic>
        <p:nvPicPr>
          <p:cNvPr id="4" name="Рисунок 3" descr="http://www.citydvorik.ru/_nw/1/07909395.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rot="422122">
            <a:off x="4491568" y="413794"/>
            <a:ext cx="4104456" cy="2376264"/>
          </a:xfrm>
          <a:prstGeom prst="rect">
            <a:avLst/>
          </a:prstGeom>
          <a:noFill/>
          <a:ln>
            <a:noFill/>
          </a:ln>
          <a:scene3d>
            <a:camera prst="perspectiveContrastingLeftFacing"/>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28800"/>
            <a:ext cx="8229600" cy="4497363"/>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endParaRPr lang="ru-RU" dirty="0" smtClean="0"/>
          </a:p>
          <a:p>
            <a:endParaRPr lang="ru-RU" dirty="0"/>
          </a:p>
          <a:p>
            <a:r>
              <a:rPr lang="ru-RU" dirty="0" smtClean="0">
                <a:solidFill>
                  <a:srgbClr val="7030A0"/>
                </a:solidFill>
              </a:rPr>
              <a:t>Начните </a:t>
            </a:r>
            <a:r>
              <a:rPr lang="ru-RU" dirty="0">
                <a:solidFill>
                  <a:srgbClr val="7030A0"/>
                </a:solidFill>
              </a:rPr>
              <a:t>с малого - чтение на ночь. Даже если ваш ребенок еще слишком маленький, чтобы понимать то, что вы ему говорите, только звук вашего голоса будет для малыша необыкновенно полезен. Каждая книга должна учить ребенка, воспитывать его.</a:t>
            </a:r>
          </a:p>
          <a:p>
            <a:r>
              <a:rPr lang="ru-RU" dirty="0">
                <a:solidFill>
                  <a:srgbClr val="7030A0"/>
                </a:solidFill>
              </a:rPr>
              <a:t>Если нужно, Вы можете самостоятельно сочинять вечерние сказки. Во-первых, это не займет у вас много времени </a:t>
            </a:r>
            <a:r>
              <a:rPr lang="ru-RU" i="1" dirty="0">
                <a:solidFill>
                  <a:srgbClr val="7030A0"/>
                </a:solidFill>
              </a:rPr>
              <a:t>(20-30 минут в день)</a:t>
            </a:r>
            <a:r>
              <a:rPr lang="ru-RU" dirty="0">
                <a:solidFill>
                  <a:srgbClr val="7030A0"/>
                </a:solidFill>
              </a:rPr>
              <a:t>, так как сказка не должна быть длинной, чтобы ребенок не утомился. Во-вторых, вы сможете сами учить его тому, что вы считаете хорошим.</a:t>
            </a:r>
          </a:p>
          <a:p>
            <a:endParaRPr lang="ru-RU" dirty="0">
              <a:solidFill>
                <a:srgbClr val="7030A0"/>
              </a:solidFill>
            </a:endParaRPr>
          </a:p>
        </p:txBody>
      </p:sp>
      <p:pic>
        <p:nvPicPr>
          <p:cNvPr id="4" name="Рисунок 3" descr="http://irs2.4sqi.net/img/general/original/26665764_m8M5WX-eSpUGtZe_r4rfSTzBZe8pktdcWCxRqsLTHXo.jpg"/>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6047656" y="260648"/>
            <a:ext cx="3096344" cy="2184067"/>
          </a:xfrm>
          <a:prstGeom prst="rect">
            <a:avLst/>
          </a:prstGeom>
          <a:noFill/>
          <a:ln>
            <a:noFill/>
          </a:ln>
          <a:effectLst>
            <a:softEdge rad="12700"/>
          </a:effectLst>
          <a:scene3d>
            <a:camera prst="perspectiveContrastingLeftFacing"/>
            <a:lightRig rig="threePt" dir="t"/>
          </a:scene3d>
          <a:sp3d>
            <a:bevelT w="139700" h="139700" prst="divot"/>
          </a:sp3d>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720080"/>
          </a:xfrm>
        </p:spPr>
        <p:txBody>
          <a:bodyPr>
            <a:normAutofit fontScale="90000"/>
          </a:bodyPr>
          <a:lstStyle/>
          <a:p>
            <a:pPr algn="l"/>
            <a:r>
              <a:rPr lang="ru-RU" sz="2400" b="1" i="1" u="sng" dirty="0" smtClean="0">
                <a:solidFill>
                  <a:srgbClr val="FF0000"/>
                </a:solidFill>
              </a:rPr>
              <a:t>Рекомендации родителям для семейного чтения.</a:t>
            </a:r>
            <a:r>
              <a:rPr lang="ru-RU" sz="2400" b="1" i="1" dirty="0" smtClean="0">
                <a:solidFill>
                  <a:srgbClr val="FF0000"/>
                </a:solidFill>
              </a:rPr>
              <a:t/>
            </a:r>
            <a:br>
              <a:rPr lang="ru-RU" sz="2400" b="1" i="1" dirty="0" smtClean="0">
                <a:solidFill>
                  <a:srgbClr val="FF0000"/>
                </a:solidFill>
              </a:rPr>
            </a:br>
            <a:endParaRPr lang="ru-RU" sz="2400" b="1" i="1" dirty="0">
              <a:solidFill>
                <a:srgbClr val="FF0000"/>
              </a:solidFill>
            </a:endParaRPr>
          </a:p>
        </p:txBody>
      </p:sp>
      <p:sp>
        <p:nvSpPr>
          <p:cNvPr id="3" name="Содержимое 2"/>
          <p:cNvSpPr>
            <a:spLocks noGrp="1"/>
          </p:cNvSpPr>
          <p:nvPr>
            <p:ph idx="1"/>
          </p:nvPr>
        </p:nvSpPr>
        <p:spPr>
          <a:xfrm>
            <a:off x="457200" y="836712"/>
            <a:ext cx="8229600" cy="5544616"/>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r>
              <a:rPr lang="ru-RU" dirty="0" smtClean="0"/>
              <a:t>  </a:t>
            </a:r>
            <a:r>
              <a:rPr lang="ru-RU" sz="7200" dirty="0" smtClean="0">
                <a:solidFill>
                  <a:srgbClr val="7030A0"/>
                </a:solidFill>
              </a:rPr>
              <a:t>1</a:t>
            </a:r>
            <a:r>
              <a:rPr lang="ru-RU" sz="7200" dirty="0">
                <a:solidFill>
                  <a:srgbClr val="7030A0"/>
                </a:solidFill>
              </a:rPr>
              <a:t>.     При выборе взрослыми сказки, книги для чтения , следует ориентироваться на собственный интерес и на проблему семьи и своего ребенка ( например болезнь члена семьи, появление второго ребенка, семейный разлад)</a:t>
            </a:r>
          </a:p>
          <a:p>
            <a:r>
              <a:rPr lang="ru-RU" sz="7200" dirty="0">
                <a:solidFill>
                  <a:srgbClr val="7030A0"/>
                </a:solidFill>
              </a:rPr>
              <a:t>2.     Книгу следует читать в отведенное для этого время. Читайте регулярно, пусть это станет ритуалом в вашей семье.</a:t>
            </a:r>
          </a:p>
          <a:p>
            <a:r>
              <a:rPr lang="ru-RU" sz="7200" dirty="0">
                <a:solidFill>
                  <a:srgbClr val="7030A0"/>
                </a:solidFill>
              </a:rPr>
              <a:t>3.     Читать сказку может и сам ребенок или кто-то из взрослых – определите сами.</a:t>
            </a:r>
          </a:p>
          <a:p>
            <a:r>
              <a:rPr lang="ru-RU" sz="7200" dirty="0">
                <a:solidFill>
                  <a:srgbClr val="7030A0"/>
                </a:solidFill>
              </a:rPr>
              <a:t>4.     Если у ребенка появились вопросы, не спешите сразу на них отвечать, спросите, как он сам понимает слово или ситуацию. Рассуждения ребенка помогут  вам многое понять в его поведении и эмоциональном состоянии.</a:t>
            </a:r>
          </a:p>
          <a:p>
            <a:r>
              <a:rPr lang="ru-RU" sz="7200" dirty="0">
                <a:solidFill>
                  <a:srgbClr val="7030A0"/>
                </a:solidFill>
              </a:rPr>
              <a:t>5.     Если у ребенка возникло непонимание, постарайтесь зафиксировать это, чтобы на досуге разобраться: что озадачило ребенка, что его беспокоит.</a:t>
            </a:r>
          </a:p>
          <a:p>
            <a:r>
              <a:rPr lang="ru-RU" sz="7200" dirty="0">
                <a:solidFill>
                  <a:srgbClr val="7030A0"/>
                </a:solidFill>
              </a:rPr>
              <a:t>6.     Порой в вопросах ребенка кроется проблема, поэтому не спешите читать дальше, постарайтесь его выслушать и развить тему.</a:t>
            </a:r>
          </a:p>
          <a:p>
            <a:r>
              <a:rPr lang="ru-RU" sz="7200" dirty="0">
                <a:solidFill>
                  <a:srgbClr val="7030A0"/>
                </a:solidFill>
              </a:rPr>
              <a:t>7.     Если ребенок просит Вас повторить сказку или главу из книги , которую вы уже читали – это не случайно: выполните его просьбу и постарайтесь понять что его так глубоко затронуло.</a:t>
            </a:r>
          </a:p>
          <a:p>
            <a:r>
              <a:rPr lang="ru-RU" sz="7200" dirty="0">
                <a:solidFill>
                  <a:srgbClr val="7030A0"/>
                </a:solidFill>
              </a:rPr>
              <a:t>8.     После чтения сказки или другого литературного произведения надо обсудить поступки героев: почему герой поступил именно так, как можно было еще поступить.</a:t>
            </a:r>
          </a:p>
          <a:p>
            <a:r>
              <a:rPr lang="ru-RU" sz="7200" dirty="0">
                <a:solidFill>
                  <a:srgbClr val="7030A0"/>
                </a:solidFill>
              </a:rPr>
              <a:t>9.     Создать рисунки по мотивам прочитанных произведений, проиграть эпизоды из сказок.</a:t>
            </a:r>
          </a:p>
          <a:p>
            <a:endParaRPr lang="ru-RU" sz="6400" dirty="0">
              <a:solidFill>
                <a:srgbClr val="7030A0"/>
              </a:solidFill>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1156</Words>
  <Application>Microsoft Office PowerPoint</Application>
  <PresentationFormat>Экран (4:3)</PresentationFormat>
  <Paragraphs>86</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 Для того чтобы ребенок полюбил книгу, родителям нужно сильно потрудиться. </vt:lpstr>
      <vt:lpstr>Слайд 5</vt:lpstr>
      <vt:lpstr>Слайд 6</vt:lpstr>
      <vt:lpstr>Слайд 7</vt:lpstr>
      <vt:lpstr>Слайд 8</vt:lpstr>
      <vt:lpstr>Рекомендации родителям для семейного чтения. </vt:lpstr>
      <vt:lpstr>Правила, которые сделают чтение вслух    привлекательным:</vt:lpstr>
      <vt:lpstr>Слайд 11</vt:lpstr>
      <vt:lpstr>Слайд 12</vt:lpstr>
      <vt:lpstr>Слайд 13</vt:lpstr>
      <vt:lpstr>Слайд 14</vt:lpstr>
      <vt:lpstr>Слайд 15</vt:lpstr>
      <vt:lpstr>Слайд 16</vt:lpstr>
      <vt:lpstr>Слайд 17</vt:lpstr>
      <vt:lpstr>Слайд 18</vt:lpstr>
      <vt:lpstr>     Совместным чтением вы открываете для своего ребенка интересный и красочный литературный мир. И помните, таким простым способом вы дарите своему ребенку огромное количество счастья и любви. </vt:lpstr>
      <vt:lpstr>           Спасибо за внимание           автор :   воспитатель МБДОУ д/с № 12 г. Анапа     Л.В.Павлиди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Люда</dc:creator>
  <cp:lastModifiedBy>Люда</cp:lastModifiedBy>
  <cp:revision>31</cp:revision>
  <dcterms:created xsi:type="dcterms:W3CDTF">2015-10-27T19:50:11Z</dcterms:created>
  <dcterms:modified xsi:type="dcterms:W3CDTF">2015-10-28T19:23:45Z</dcterms:modified>
</cp:coreProperties>
</file>