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9" r:id="rId4"/>
    <p:sldId id="271" r:id="rId5"/>
    <p:sldId id="273" r:id="rId6"/>
    <p:sldId id="272" r:id="rId7"/>
    <p:sldId id="26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E9BEF-61F1-442C-8489-3C9F57BE892D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5178A-5E47-44B2-8D57-BA488A0851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5178A-5E47-44B2-8D57-BA488A08514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5178A-5E47-44B2-8D57-BA488A08514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iploma_with_hat_hc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581128"/>
            <a:ext cx="3240360" cy="187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Рисунок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933056"/>
            <a:ext cx="1512168" cy="2688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ловина рамки 5"/>
          <p:cNvSpPr/>
          <p:nvPr/>
        </p:nvSpPr>
        <p:spPr>
          <a:xfrm>
            <a:off x="179512" y="188640"/>
            <a:ext cx="2448272" cy="6669360"/>
          </a:xfrm>
          <a:prstGeom prst="halfFrame">
            <a:avLst>
              <a:gd name="adj1" fmla="val 8299"/>
              <a:gd name="adj2" fmla="val 9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/>
        </p:nvSpPr>
        <p:spPr>
          <a:xfrm rot="5400000">
            <a:off x="4117640" y="2011152"/>
            <a:ext cx="6669360" cy="3024336"/>
          </a:xfrm>
          <a:prstGeom prst="halfFrame">
            <a:avLst>
              <a:gd name="adj1" fmla="val 6865"/>
              <a:gd name="adj2" fmla="val 60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Семиугольник 7"/>
          <p:cNvSpPr/>
          <p:nvPr/>
        </p:nvSpPr>
        <p:spPr>
          <a:xfrm>
            <a:off x="4499992" y="404664"/>
            <a:ext cx="1346448" cy="1296144"/>
          </a:xfrm>
          <a:prstGeom prst="heptagon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Segoe Script" pitchFamily="34" charset="0"/>
              </a:rPr>
              <a:t>7</a:t>
            </a:r>
            <a:endParaRPr lang="ru-RU" sz="40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  <p:sp>
        <p:nvSpPr>
          <p:cNvPr id="9" name="Восьмиугольник 8"/>
          <p:cNvSpPr/>
          <p:nvPr/>
        </p:nvSpPr>
        <p:spPr>
          <a:xfrm>
            <a:off x="6732240" y="1196752"/>
            <a:ext cx="1152128" cy="1008112"/>
          </a:xfrm>
          <a:prstGeom prst="octag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Segoe Script" pitchFamily="34" charset="0"/>
              </a:rPr>
              <a:t>12</a:t>
            </a:r>
            <a:endParaRPr lang="ru-RU" sz="36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  <p:sp>
        <p:nvSpPr>
          <p:cNvPr id="10" name="Восьмиугольник 9"/>
          <p:cNvSpPr/>
          <p:nvPr/>
        </p:nvSpPr>
        <p:spPr>
          <a:xfrm>
            <a:off x="5220072" y="3645024"/>
            <a:ext cx="1152128" cy="1008112"/>
          </a:xfrm>
          <a:prstGeom prst="oct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Segoe Script" pitchFamily="34" charset="0"/>
              </a:rPr>
              <a:t>60</a:t>
            </a:r>
            <a:endParaRPr lang="ru-RU" sz="3600" b="1" dirty="0">
              <a:latin typeface="Segoe Script" pitchFamily="34" charset="0"/>
            </a:endParaRPr>
          </a:p>
        </p:txBody>
      </p:sp>
      <p:sp>
        <p:nvSpPr>
          <p:cNvPr id="11" name="Двенадцатиугольник 10"/>
          <p:cNvSpPr/>
          <p:nvPr/>
        </p:nvSpPr>
        <p:spPr>
          <a:xfrm>
            <a:off x="755576" y="5229200"/>
            <a:ext cx="1368152" cy="1152128"/>
          </a:xfrm>
          <a:prstGeom prst="dodec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Segoe Script" pitchFamily="34" charset="0"/>
              </a:rPr>
              <a:t>11</a:t>
            </a:r>
            <a:endParaRPr lang="ru-RU" sz="36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475656" y="908720"/>
            <a:ext cx="1512168" cy="1399662"/>
            <a:chOff x="2140" y="1239808"/>
            <a:chExt cx="1471670" cy="1471670"/>
          </a:xfrm>
          <a:scene3d>
            <a:camera prst="orthographicFront"/>
            <a:lightRig rig="flat" dir="t"/>
          </a:scene3d>
        </p:grpSpPr>
        <p:sp>
          <p:nvSpPr>
            <p:cNvPr id="13" name="Овал 12"/>
            <p:cNvSpPr/>
            <p:nvPr/>
          </p:nvSpPr>
          <p:spPr>
            <a:xfrm>
              <a:off x="2140" y="1239808"/>
              <a:ext cx="1471670" cy="147167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14" name="Овал 4"/>
            <p:cNvSpPr/>
            <p:nvPr/>
          </p:nvSpPr>
          <p:spPr>
            <a:xfrm>
              <a:off x="217661" y="1455329"/>
              <a:ext cx="1040628" cy="1040628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62230" tIns="62230" rIns="62230" bIns="62230" numCol="1" spcCol="1270" anchor="ctr" anchorCtr="0">
              <a:noAutofit/>
            </a:bodyPr>
            <a:lstStyle/>
            <a:p>
              <a:pPr lvl="0" algn="ctr" defTabSz="2178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4900" kern="1200" dirty="0" smtClean="0">
                  <a:latin typeface="Segoe Script" pitchFamily="34" charset="0"/>
                </a:rPr>
                <a:t>11</a:t>
              </a:r>
              <a:endParaRPr lang="ru-RU" sz="4900" kern="1200" dirty="0">
                <a:latin typeface="Segoe Script" pitchFamily="34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611560" y="2492896"/>
            <a:ext cx="79386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mbria" pitchFamily="18" charset="0"/>
              </a:rPr>
              <a:t>«СРЕДНЕЕ  АРИФМЕТИЧЕСКОЕ»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Задача № 5</a:t>
            </a:r>
            <a:endParaRPr lang="ru-RU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640960" cy="22322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3600" b="1" dirty="0" smtClean="0"/>
              <a:t>Катя  в лесу нашла 11 орехов, Таня – 19 орехов, а Оля – 12. Все орехи девочки разделили поровну. Сколько получила каждая?</a:t>
            </a:r>
            <a:endParaRPr lang="ru-RU" sz="3600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2924944"/>
            <a:ext cx="8229600" cy="1972816"/>
          </a:xfrm>
          <a:prstGeom prst="rect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ru-RU" sz="3200" b="1" noProof="0" dirty="0" smtClean="0">
                <a:solidFill>
                  <a:srgbClr val="002060"/>
                </a:solidFill>
              </a:rPr>
              <a:t>Найти сумму всех слагаемых.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kumimoji="0" lang="ru-RU" sz="3200" b="1" i="0" u="none" strike="noStrike" kern="1200" cap="none" spc="0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Поделить сумму на количество всех слагаемых.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4941168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ru-RU" sz="3600" b="1" dirty="0" smtClean="0">
                <a:solidFill>
                  <a:srgbClr val="C00000"/>
                </a:solidFill>
              </a:rPr>
              <a:t>11 + 19 + 12 = 42 (ор.) всего.</a:t>
            </a:r>
          </a:p>
          <a:p>
            <a:pPr marL="742950" indent="-742950">
              <a:buAutoNum type="arabicParenR"/>
            </a:pPr>
            <a:r>
              <a:rPr lang="ru-RU" sz="3600" b="1" dirty="0" smtClean="0">
                <a:solidFill>
                  <a:srgbClr val="C00000"/>
                </a:solidFill>
              </a:rPr>
              <a:t>42 : 3 = 14 (ор.)</a:t>
            </a:r>
          </a:p>
          <a:p>
            <a:pPr marL="742950" indent="-742950"/>
            <a:r>
              <a:rPr lang="ru-RU" sz="3600" b="1" i="1" dirty="0" smtClean="0">
                <a:solidFill>
                  <a:srgbClr val="C00000"/>
                </a:solidFill>
              </a:rPr>
              <a:t>Ответ</a:t>
            </a:r>
            <a:r>
              <a:rPr lang="ru-RU" sz="3600" b="1" dirty="0" smtClean="0">
                <a:solidFill>
                  <a:srgbClr val="C00000"/>
                </a:solidFill>
              </a:rPr>
              <a:t>: 14 орехов.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2232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600" b="1" dirty="0" smtClean="0"/>
              <a:t>В мае было 7 жарких дней, в июне – 8, в июле жарких дней было 17, а в августе – 4.</a:t>
            </a:r>
          </a:p>
          <a:p>
            <a:pPr>
              <a:buNone/>
            </a:pPr>
            <a:r>
              <a:rPr lang="ru-RU" sz="3600" b="1" dirty="0" smtClean="0"/>
              <a:t>Сколько жарких дней  было в </a:t>
            </a:r>
            <a:r>
              <a:rPr lang="ru-RU" sz="3600" b="1" dirty="0" smtClean="0">
                <a:solidFill>
                  <a:srgbClr val="C00000"/>
                </a:solidFill>
              </a:rPr>
              <a:t>СРЕДНЕМ</a:t>
            </a:r>
            <a:r>
              <a:rPr lang="ru-RU" sz="3600" dirty="0" smtClean="0"/>
              <a:t>?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708920"/>
            <a:ext cx="7992888" cy="175432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ru-RU" sz="3600" b="1" dirty="0" smtClean="0">
                <a:solidFill>
                  <a:srgbClr val="C00000"/>
                </a:solidFill>
              </a:rPr>
              <a:t>Найдём сумму всех слагаемых.</a:t>
            </a:r>
          </a:p>
          <a:p>
            <a:pPr marL="742950" indent="-742950">
              <a:buAutoNum type="arabicParenR"/>
            </a:pPr>
            <a:r>
              <a:rPr lang="ru-RU" sz="3600" b="1" dirty="0" smtClean="0">
                <a:solidFill>
                  <a:srgbClr val="C00000"/>
                </a:solidFill>
              </a:rPr>
              <a:t>Разделим сумму на количество слагаемых.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4581128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</a:t>
            </a:r>
            <a:r>
              <a:rPr lang="ru-RU" sz="3600" b="1" dirty="0" smtClean="0"/>
              <a:t>1)  7 + 8 + 17 + 4 = 36 (</a:t>
            </a:r>
            <a:r>
              <a:rPr lang="ru-RU" sz="3600" b="1" dirty="0" err="1" smtClean="0"/>
              <a:t>дн</a:t>
            </a:r>
            <a:r>
              <a:rPr lang="ru-RU" sz="3600" b="1" dirty="0" smtClean="0"/>
              <a:t>.)</a:t>
            </a:r>
          </a:p>
          <a:p>
            <a:r>
              <a:rPr lang="ru-RU" sz="3600" b="1" dirty="0" smtClean="0"/>
              <a:t>  2)  36 : 4 = 9 (</a:t>
            </a:r>
            <a:r>
              <a:rPr lang="ru-RU" sz="3600" b="1" dirty="0" err="1" smtClean="0"/>
              <a:t>дн</a:t>
            </a:r>
            <a:r>
              <a:rPr lang="ru-RU" sz="3600" b="1" dirty="0" smtClean="0"/>
              <a:t>.)</a:t>
            </a:r>
          </a:p>
          <a:p>
            <a:r>
              <a:rPr lang="ru-RU" sz="3600" b="1" dirty="0" smtClean="0"/>
              <a:t>Ответ: 9 жарких дней было в  </a:t>
            </a:r>
            <a:r>
              <a:rPr lang="ru-RU" sz="3600" b="1" dirty="0" smtClean="0">
                <a:solidFill>
                  <a:srgbClr val="C00000"/>
                </a:solidFill>
              </a:rPr>
              <a:t>среднем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89300" y="188640"/>
            <a:ext cx="29081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Задача № 6</a:t>
            </a:r>
            <a:endParaRPr lang="ru-RU" sz="40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1619672" y="476672"/>
            <a:ext cx="5760640" cy="2304256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СРЕДНЕЕ   АРИФМЕТИЧЕСКОЕ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3140968"/>
            <a:ext cx="3456384" cy="14401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 Antiqua" pitchFamily="18" charset="0"/>
              </a:rPr>
              <a:t>СУММА  ВСЕХ  СЛАГАЕМЫХ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2" y="3140968"/>
            <a:ext cx="3456384" cy="14401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Book Antiqua" pitchFamily="18" charset="0"/>
              </a:rPr>
              <a:t>НА   ИХ  КОЛИЧЕСТВО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211960" y="3284984"/>
            <a:ext cx="432048" cy="482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211960" y="4005064"/>
            <a:ext cx="432048" cy="4823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35416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Найти среднее арифметическое:</a:t>
            </a:r>
            <a:endParaRPr lang="ru-RU" sz="3600" b="1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90864" cy="4525963"/>
          </a:xfrm>
        </p:spPr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ru-RU" sz="4400" b="1" dirty="0" smtClean="0"/>
              <a:t>8, 9, 6, 5</a:t>
            </a:r>
          </a:p>
          <a:p>
            <a:pPr marL="742950" indent="-742950">
              <a:buAutoNum type="arabicParenR"/>
            </a:pPr>
            <a:r>
              <a:rPr lang="ru-RU" sz="4400" b="1" dirty="0" smtClean="0"/>
              <a:t>14, 50, 26</a:t>
            </a:r>
          </a:p>
          <a:p>
            <a:pPr marL="742950" indent="-742950">
              <a:buAutoNum type="arabicParenR"/>
            </a:pPr>
            <a:r>
              <a:rPr lang="ru-RU" sz="4400" b="1" dirty="0" smtClean="0"/>
              <a:t>220, 780</a:t>
            </a:r>
          </a:p>
          <a:p>
            <a:pPr marL="742950" indent="-742950">
              <a:buAutoNum type="arabicParenR"/>
            </a:pPr>
            <a:r>
              <a:rPr lang="ru-RU" sz="4400" b="1" dirty="0" smtClean="0"/>
              <a:t>0, 21, 56, 3, 20</a:t>
            </a: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1628800"/>
            <a:ext cx="1224136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   7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3928" y="2492896"/>
            <a:ext cx="129614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  30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3928" y="3284984"/>
            <a:ext cx="129614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  500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4149080"/>
            <a:ext cx="115212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  20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«НАЙТИ  СРЕДНЕЕ   У …»</a:t>
            </a:r>
            <a:endParaRPr lang="ru-RU" sz="3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5122912" cy="4525963"/>
          </a:xfr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НОСКИ, ЧУЛКИ</a:t>
            </a:r>
          </a:p>
          <a:p>
            <a:r>
              <a:rPr lang="ru-RU" b="1" dirty="0" smtClean="0"/>
              <a:t>ВЕЛОСИПЕД, МОТОЦИКЛ</a:t>
            </a:r>
          </a:p>
          <a:p>
            <a:r>
              <a:rPr lang="ru-RU" b="1" dirty="0" smtClean="0"/>
              <a:t>ПОЕЗД, ТРАМВАЙ</a:t>
            </a:r>
          </a:p>
          <a:p>
            <a:r>
              <a:rPr lang="ru-RU" b="1" dirty="0" smtClean="0"/>
              <a:t>ТУФЕЛЬКА, САПОГ</a:t>
            </a:r>
          </a:p>
          <a:p>
            <a:r>
              <a:rPr lang="ru-RU" b="1" dirty="0" smtClean="0"/>
              <a:t>ПИАНИНО, БАЯН</a:t>
            </a:r>
          </a:p>
          <a:p>
            <a:r>
              <a:rPr lang="ru-RU" b="1" dirty="0" smtClean="0"/>
              <a:t>РЮКЗАК, ПОРТФЕЛЬ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184482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ГОЛЬФЫ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68144" y="234888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МОПЕД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292494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ЭЛЕКТРИЧКА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868144" y="3573016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БОТИНОК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68144" y="414908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АККОРДЕОН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868144" y="479715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РАНЕЦ</a:t>
            </a:r>
            <a:endParaRPr lang="ru-RU" sz="36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" pitchFamily="18" charset="0"/>
              </a:rPr>
              <a:t>ИТОГ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8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latin typeface="Cambria" pitchFamily="18" charset="0"/>
              </a:rPr>
              <a:t>Как найти  « среднее арифметическое»?</a:t>
            </a:r>
          </a:p>
          <a:p>
            <a:r>
              <a:rPr lang="ru-RU" sz="4000" b="1" dirty="0" smtClean="0">
                <a:latin typeface="Cambria" pitchFamily="18" charset="0"/>
              </a:rPr>
              <a:t>Чему учились на уроке?</a:t>
            </a:r>
          </a:p>
          <a:p>
            <a:endParaRPr lang="ru-RU" dirty="0"/>
          </a:p>
        </p:txBody>
      </p:sp>
      <p:pic>
        <p:nvPicPr>
          <p:cNvPr id="4" name="Picture 5" descr="839688d554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412776"/>
            <a:ext cx="241176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6-конечная звезда 4"/>
          <p:cNvSpPr/>
          <p:nvPr/>
        </p:nvSpPr>
        <p:spPr>
          <a:xfrm>
            <a:off x="899592" y="4437112"/>
            <a:ext cx="1778496" cy="1800200"/>
          </a:xfrm>
          <a:prstGeom prst="star6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6-конечная звезда 5"/>
          <p:cNvSpPr/>
          <p:nvPr/>
        </p:nvSpPr>
        <p:spPr>
          <a:xfrm>
            <a:off x="3275856" y="4509120"/>
            <a:ext cx="1778496" cy="1800200"/>
          </a:xfrm>
          <a:prstGeom prst="star6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6-конечная звезда 6"/>
          <p:cNvSpPr/>
          <p:nvPr/>
        </p:nvSpPr>
        <p:spPr>
          <a:xfrm>
            <a:off x="5580112" y="4509120"/>
            <a:ext cx="1778496" cy="1800200"/>
          </a:xfrm>
          <a:prstGeom prst="star6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ЦЕЛИ: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3600" b="1" dirty="0" smtClean="0">
                <a:latin typeface="Cambria" pitchFamily="18" charset="0"/>
              </a:rPr>
              <a:t>узнать, что обозначают слова </a:t>
            </a:r>
            <a:r>
              <a:rPr lang="ru-RU" sz="3600" b="1" dirty="0" smtClean="0">
                <a:solidFill>
                  <a:srgbClr val="C00000"/>
                </a:solidFill>
                <a:latin typeface="Cambria" pitchFamily="18" charset="0"/>
              </a:rPr>
              <a:t>«среднее арифметическое»</a:t>
            </a:r>
            <a:r>
              <a:rPr lang="ru-RU" sz="3600" b="1" dirty="0" smtClean="0">
                <a:latin typeface="Cambria" pitchFamily="18" charset="0"/>
              </a:rPr>
              <a:t>;</a:t>
            </a:r>
          </a:p>
          <a:p>
            <a:r>
              <a:rPr lang="ru-RU" sz="3600" b="1" dirty="0" smtClean="0">
                <a:latin typeface="Cambria" pitchFamily="18" charset="0"/>
              </a:rPr>
              <a:t>научиться находить среднее арифметическое;</a:t>
            </a:r>
          </a:p>
          <a:p>
            <a:r>
              <a:rPr lang="ru-RU" sz="3600" b="1" dirty="0" smtClean="0">
                <a:latin typeface="Cambria" pitchFamily="18" charset="0"/>
              </a:rPr>
              <a:t>развивать навыки счёта, решая примеры и задачи;</a:t>
            </a:r>
          </a:p>
          <a:p>
            <a:r>
              <a:rPr lang="ru-RU" sz="3600" b="1" dirty="0" smtClean="0">
                <a:latin typeface="Cambria" pitchFamily="18" charset="0"/>
              </a:rPr>
              <a:t>тренировать память и мышление.</a:t>
            </a:r>
            <a:endParaRPr lang="ru-RU" sz="3600" b="1" dirty="0">
              <a:latin typeface="Cambri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 rot="172131">
            <a:off x="2230236" y="2899784"/>
            <a:ext cx="4787013" cy="1498488"/>
          </a:xfrm>
          <a:custGeom>
            <a:avLst/>
            <a:gdLst>
              <a:gd name="connsiteX0" fmla="*/ 0 w 4271749"/>
              <a:gd name="connsiteY0" fmla="*/ 1364776 h 1364776"/>
              <a:gd name="connsiteX1" fmla="*/ 81886 w 4271749"/>
              <a:gd name="connsiteY1" fmla="*/ 1296537 h 1364776"/>
              <a:gd name="connsiteX2" fmla="*/ 109182 w 4271749"/>
              <a:gd name="connsiteY2" fmla="*/ 1255594 h 1364776"/>
              <a:gd name="connsiteX3" fmla="*/ 150125 w 4271749"/>
              <a:gd name="connsiteY3" fmla="*/ 1214651 h 1364776"/>
              <a:gd name="connsiteX4" fmla="*/ 191068 w 4271749"/>
              <a:gd name="connsiteY4" fmla="*/ 1160060 h 1364776"/>
              <a:gd name="connsiteX5" fmla="*/ 232012 w 4271749"/>
              <a:gd name="connsiteY5" fmla="*/ 1146412 h 1364776"/>
              <a:gd name="connsiteX6" fmla="*/ 272955 w 4271749"/>
              <a:gd name="connsiteY6" fmla="*/ 1119117 h 1364776"/>
              <a:gd name="connsiteX7" fmla="*/ 641444 w 4271749"/>
              <a:gd name="connsiteY7" fmla="*/ 1105469 h 1364776"/>
              <a:gd name="connsiteX8" fmla="*/ 764274 w 4271749"/>
              <a:gd name="connsiteY8" fmla="*/ 1078173 h 1364776"/>
              <a:gd name="connsiteX9" fmla="*/ 846161 w 4271749"/>
              <a:gd name="connsiteY9" fmla="*/ 1050878 h 1364776"/>
              <a:gd name="connsiteX10" fmla="*/ 887104 w 4271749"/>
              <a:gd name="connsiteY10" fmla="*/ 1037230 h 1364776"/>
              <a:gd name="connsiteX11" fmla="*/ 928047 w 4271749"/>
              <a:gd name="connsiteY11" fmla="*/ 1023582 h 1364776"/>
              <a:gd name="connsiteX12" fmla="*/ 1023582 w 4271749"/>
              <a:gd name="connsiteY12" fmla="*/ 982639 h 1364776"/>
              <a:gd name="connsiteX13" fmla="*/ 1105468 w 4271749"/>
              <a:gd name="connsiteY13" fmla="*/ 914400 h 1364776"/>
              <a:gd name="connsiteX14" fmla="*/ 1119116 w 4271749"/>
              <a:gd name="connsiteY14" fmla="*/ 873457 h 1364776"/>
              <a:gd name="connsiteX15" fmla="*/ 1187355 w 4271749"/>
              <a:gd name="connsiteY15" fmla="*/ 805218 h 1364776"/>
              <a:gd name="connsiteX16" fmla="*/ 1255594 w 4271749"/>
              <a:gd name="connsiteY16" fmla="*/ 736979 h 1364776"/>
              <a:gd name="connsiteX17" fmla="*/ 1296537 w 4271749"/>
              <a:gd name="connsiteY17" fmla="*/ 696036 h 1364776"/>
              <a:gd name="connsiteX18" fmla="*/ 1378423 w 4271749"/>
              <a:gd name="connsiteY18" fmla="*/ 641445 h 1364776"/>
              <a:gd name="connsiteX19" fmla="*/ 1610435 w 4271749"/>
              <a:gd name="connsiteY19" fmla="*/ 614149 h 1364776"/>
              <a:gd name="connsiteX20" fmla="*/ 1665026 w 4271749"/>
              <a:gd name="connsiteY20" fmla="*/ 600502 h 1364776"/>
              <a:gd name="connsiteX21" fmla="*/ 1924334 w 4271749"/>
              <a:gd name="connsiteY21" fmla="*/ 573206 h 1364776"/>
              <a:gd name="connsiteX22" fmla="*/ 2142698 w 4271749"/>
              <a:gd name="connsiteY22" fmla="*/ 545911 h 1364776"/>
              <a:gd name="connsiteX23" fmla="*/ 2238232 w 4271749"/>
              <a:gd name="connsiteY23" fmla="*/ 504967 h 1364776"/>
              <a:gd name="connsiteX24" fmla="*/ 2279176 w 4271749"/>
              <a:gd name="connsiteY24" fmla="*/ 491320 h 1364776"/>
              <a:gd name="connsiteX25" fmla="*/ 2333767 w 4271749"/>
              <a:gd name="connsiteY25" fmla="*/ 436729 h 1364776"/>
              <a:gd name="connsiteX26" fmla="*/ 2402006 w 4271749"/>
              <a:gd name="connsiteY26" fmla="*/ 341194 h 1364776"/>
              <a:gd name="connsiteX27" fmla="*/ 2483892 w 4271749"/>
              <a:gd name="connsiteY27" fmla="*/ 259308 h 1364776"/>
              <a:gd name="connsiteX28" fmla="*/ 2524835 w 4271749"/>
              <a:gd name="connsiteY28" fmla="*/ 245660 h 1364776"/>
              <a:gd name="connsiteX29" fmla="*/ 2606722 w 4271749"/>
              <a:gd name="connsiteY29" fmla="*/ 204717 h 1364776"/>
              <a:gd name="connsiteX30" fmla="*/ 2784143 w 4271749"/>
              <a:gd name="connsiteY30" fmla="*/ 177421 h 1364776"/>
              <a:gd name="connsiteX31" fmla="*/ 2988859 w 4271749"/>
              <a:gd name="connsiteY31" fmla="*/ 191069 h 1364776"/>
              <a:gd name="connsiteX32" fmla="*/ 3029803 w 4271749"/>
              <a:gd name="connsiteY32" fmla="*/ 204717 h 1364776"/>
              <a:gd name="connsiteX33" fmla="*/ 3152632 w 4271749"/>
              <a:gd name="connsiteY33" fmla="*/ 218364 h 1364776"/>
              <a:gd name="connsiteX34" fmla="*/ 3370997 w 4271749"/>
              <a:gd name="connsiteY34" fmla="*/ 232012 h 1364776"/>
              <a:gd name="connsiteX35" fmla="*/ 3630304 w 4271749"/>
              <a:gd name="connsiteY35" fmla="*/ 204717 h 1364776"/>
              <a:gd name="connsiteX36" fmla="*/ 3725838 w 4271749"/>
              <a:gd name="connsiteY36" fmla="*/ 163773 h 1364776"/>
              <a:gd name="connsiteX37" fmla="*/ 3766782 w 4271749"/>
              <a:gd name="connsiteY37" fmla="*/ 136478 h 1364776"/>
              <a:gd name="connsiteX38" fmla="*/ 3821373 w 4271749"/>
              <a:gd name="connsiteY38" fmla="*/ 95534 h 1364776"/>
              <a:gd name="connsiteX39" fmla="*/ 3903259 w 4271749"/>
              <a:gd name="connsiteY39" fmla="*/ 68239 h 1364776"/>
              <a:gd name="connsiteX40" fmla="*/ 3985146 w 4271749"/>
              <a:gd name="connsiteY40" fmla="*/ 13648 h 1364776"/>
              <a:gd name="connsiteX41" fmla="*/ 4271749 w 4271749"/>
              <a:gd name="connsiteY41" fmla="*/ 0 h 136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271749" h="1364776">
                <a:moveTo>
                  <a:pt x="0" y="1364776"/>
                </a:moveTo>
                <a:cubicBezTo>
                  <a:pt x="40261" y="1337936"/>
                  <a:pt x="49045" y="1335946"/>
                  <a:pt x="81886" y="1296537"/>
                </a:cubicBezTo>
                <a:cubicBezTo>
                  <a:pt x="92387" y="1283936"/>
                  <a:pt x="98681" y="1268195"/>
                  <a:pt x="109182" y="1255594"/>
                </a:cubicBezTo>
                <a:cubicBezTo>
                  <a:pt x="121538" y="1240767"/>
                  <a:pt x="137564" y="1229305"/>
                  <a:pt x="150125" y="1214651"/>
                </a:cubicBezTo>
                <a:cubicBezTo>
                  <a:pt x="164928" y="1197381"/>
                  <a:pt x="173594" y="1174622"/>
                  <a:pt x="191068" y="1160060"/>
                </a:cubicBezTo>
                <a:cubicBezTo>
                  <a:pt x="202120" y="1150850"/>
                  <a:pt x="219145" y="1152846"/>
                  <a:pt x="232012" y="1146412"/>
                </a:cubicBezTo>
                <a:cubicBezTo>
                  <a:pt x="246683" y="1139077"/>
                  <a:pt x="256634" y="1120749"/>
                  <a:pt x="272955" y="1119117"/>
                </a:cubicBezTo>
                <a:cubicBezTo>
                  <a:pt x="395259" y="1106887"/>
                  <a:pt x="518614" y="1110018"/>
                  <a:pt x="641444" y="1105469"/>
                </a:cubicBezTo>
                <a:cubicBezTo>
                  <a:pt x="758585" y="1066422"/>
                  <a:pt x="572129" y="1126209"/>
                  <a:pt x="764274" y="1078173"/>
                </a:cubicBezTo>
                <a:cubicBezTo>
                  <a:pt x="792187" y="1071195"/>
                  <a:pt x="818865" y="1059976"/>
                  <a:pt x="846161" y="1050878"/>
                </a:cubicBezTo>
                <a:lnTo>
                  <a:pt x="887104" y="1037230"/>
                </a:lnTo>
                <a:cubicBezTo>
                  <a:pt x="900752" y="1032681"/>
                  <a:pt x="915180" y="1030015"/>
                  <a:pt x="928047" y="1023582"/>
                </a:cubicBezTo>
                <a:cubicBezTo>
                  <a:pt x="995506" y="989853"/>
                  <a:pt x="963337" y="1002721"/>
                  <a:pt x="1023582" y="982639"/>
                </a:cubicBezTo>
                <a:cubicBezTo>
                  <a:pt x="1053793" y="962498"/>
                  <a:pt x="1084452" y="945924"/>
                  <a:pt x="1105468" y="914400"/>
                </a:cubicBezTo>
                <a:cubicBezTo>
                  <a:pt x="1113448" y="902430"/>
                  <a:pt x="1112682" y="886324"/>
                  <a:pt x="1119116" y="873457"/>
                </a:cubicBezTo>
                <a:cubicBezTo>
                  <a:pt x="1141862" y="827965"/>
                  <a:pt x="1146413" y="832514"/>
                  <a:pt x="1187355" y="805218"/>
                </a:cubicBezTo>
                <a:cubicBezTo>
                  <a:pt x="1237396" y="730156"/>
                  <a:pt x="1187355" y="793845"/>
                  <a:pt x="1255594" y="736979"/>
                </a:cubicBezTo>
                <a:cubicBezTo>
                  <a:pt x="1270421" y="724623"/>
                  <a:pt x="1281302" y="707886"/>
                  <a:pt x="1296537" y="696036"/>
                </a:cubicBezTo>
                <a:cubicBezTo>
                  <a:pt x="1322432" y="675896"/>
                  <a:pt x="1345843" y="645278"/>
                  <a:pt x="1378423" y="641445"/>
                </a:cubicBezTo>
                <a:lnTo>
                  <a:pt x="1610435" y="614149"/>
                </a:lnTo>
                <a:cubicBezTo>
                  <a:pt x="1628632" y="609600"/>
                  <a:pt x="1646524" y="603586"/>
                  <a:pt x="1665026" y="600502"/>
                </a:cubicBezTo>
                <a:cubicBezTo>
                  <a:pt x="1736600" y="588573"/>
                  <a:pt x="1857515" y="579281"/>
                  <a:pt x="1924334" y="573206"/>
                </a:cubicBezTo>
                <a:cubicBezTo>
                  <a:pt x="2114542" y="535164"/>
                  <a:pt x="1811999" y="593153"/>
                  <a:pt x="2142698" y="545911"/>
                </a:cubicBezTo>
                <a:cubicBezTo>
                  <a:pt x="2174704" y="541339"/>
                  <a:pt x="2210708" y="516763"/>
                  <a:pt x="2238232" y="504967"/>
                </a:cubicBezTo>
                <a:cubicBezTo>
                  <a:pt x="2251455" y="499300"/>
                  <a:pt x="2265528" y="495869"/>
                  <a:pt x="2279176" y="491320"/>
                </a:cubicBezTo>
                <a:cubicBezTo>
                  <a:pt x="2297373" y="473123"/>
                  <a:pt x="2317019" y="456268"/>
                  <a:pt x="2333767" y="436729"/>
                </a:cubicBezTo>
                <a:cubicBezTo>
                  <a:pt x="2466665" y="281679"/>
                  <a:pt x="2222272" y="540897"/>
                  <a:pt x="2402006" y="341194"/>
                </a:cubicBezTo>
                <a:cubicBezTo>
                  <a:pt x="2427829" y="312502"/>
                  <a:pt x="2447272" y="271515"/>
                  <a:pt x="2483892" y="259308"/>
                </a:cubicBezTo>
                <a:cubicBezTo>
                  <a:pt x="2497540" y="254759"/>
                  <a:pt x="2511968" y="252094"/>
                  <a:pt x="2524835" y="245660"/>
                </a:cubicBezTo>
                <a:cubicBezTo>
                  <a:pt x="2583728" y="216213"/>
                  <a:pt x="2544974" y="218438"/>
                  <a:pt x="2606722" y="204717"/>
                </a:cubicBezTo>
                <a:cubicBezTo>
                  <a:pt x="2640809" y="197142"/>
                  <a:pt x="2753666" y="181775"/>
                  <a:pt x="2784143" y="177421"/>
                </a:cubicBezTo>
                <a:cubicBezTo>
                  <a:pt x="2852382" y="181970"/>
                  <a:pt x="2920887" y="183516"/>
                  <a:pt x="2988859" y="191069"/>
                </a:cubicBezTo>
                <a:cubicBezTo>
                  <a:pt x="3003157" y="192658"/>
                  <a:pt x="3015612" y="202352"/>
                  <a:pt x="3029803" y="204717"/>
                </a:cubicBezTo>
                <a:cubicBezTo>
                  <a:pt x="3070437" y="211489"/>
                  <a:pt x="3111568" y="215079"/>
                  <a:pt x="3152632" y="218364"/>
                </a:cubicBezTo>
                <a:cubicBezTo>
                  <a:pt x="3225330" y="224180"/>
                  <a:pt x="3298209" y="227463"/>
                  <a:pt x="3370997" y="232012"/>
                </a:cubicBezTo>
                <a:cubicBezTo>
                  <a:pt x="3377555" y="231544"/>
                  <a:pt x="3574890" y="225497"/>
                  <a:pt x="3630304" y="204717"/>
                </a:cubicBezTo>
                <a:cubicBezTo>
                  <a:pt x="3818819" y="134024"/>
                  <a:pt x="3504427" y="219127"/>
                  <a:pt x="3725838" y="163773"/>
                </a:cubicBezTo>
                <a:cubicBezTo>
                  <a:pt x="3739486" y="154675"/>
                  <a:pt x="3753435" y="146012"/>
                  <a:pt x="3766782" y="136478"/>
                </a:cubicBezTo>
                <a:cubicBezTo>
                  <a:pt x="3785292" y="123257"/>
                  <a:pt x="3801028" y="105707"/>
                  <a:pt x="3821373" y="95534"/>
                </a:cubicBezTo>
                <a:cubicBezTo>
                  <a:pt x="3847107" y="82667"/>
                  <a:pt x="3903259" y="68239"/>
                  <a:pt x="3903259" y="68239"/>
                </a:cubicBezTo>
                <a:cubicBezTo>
                  <a:pt x="3932693" y="38806"/>
                  <a:pt x="3942053" y="17239"/>
                  <a:pt x="3985146" y="13648"/>
                </a:cubicBezTo>
                <a:cubicBezTo>
                  <a:pt x="4080458" y="5705"/>
                  <a:pt x="4271749" y="0"/>
                  <a:pt x="4271749" y="0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051720" y="3284984"/>
            <a:ext cx="5904656" cy="2160240"/>
          </a:xfrm>
          <a:custGeom>
            <a:avLst/>
            <a:gdLst>
              <a:gd name="connsiteX0" fmla="*/ 0 w 4271749"/>
              <a:gd name="connsiteY0" fmla="*/ 1364776 h 1364776"/>
              <a:gd name="connsiteX1" fmla="*/ 81886 w 4271749"/>
              <a:gd name="connsiteY1" fmla="*/ 1296537 h 1364776"/>
              <a:gd name="connsiteX2" fmla="*/ 109182 w 4271749"/>
              <a:gd name="connsiteY2" fmla="*/ 1255594 h 1364776"/>
              <a:gd name="connsiteX3" fmla="*/ 150125 w 4271749"/>
              <a:gd name="connsiteY3" fmla="*/ 1214651 h 1364776"/>
              <a:gd name="connsiteX4" fmla="*/ 191068 w 4271749"/>
              <a:gd name="connsiteY4" fmla="*/ 1160060 h 1364776"/>
              <a:gd name="connsiteX5" fmla="*/ 232012 w 4271749"/>
              <a:gd name="connsiteY5" fmla="*/ 1146412 h 1364776"/>
              <a:gd name="connsiteX6" fmla="*/ 272955 w 4271749"/>
              <a:gd name="connsiteY6" fmla="*/ 1119117 h 1364776"/>
              <a:gd name="connsiteX7" fmla="*/ 641444 w 4271749"/>
              <a:gd name="connsiteY7" fmla="*/ 1105469 h 1364776"/>
              <a:gd name="connsiteX8" fmla="*/ 764274 w 4271749"/>
              <a:gd name="connsiteY8" fmla="*/ 1078173 h 1364776"/>
              <a:gd name="connsiteX9" fmla="*/ 846161 w 4271749"/>
              <a:gd name="connsiteY9" fmla="*/ 1050878 h 1364776"/>
              <a:gd name="connsiteX10" fmla="*/ 887104 w 4271749"/>
              <a:gd name="connsiteY10" fmla="*/ 1037230 h 1364776"/>
              <a:gd name="connsiteX11" fmla="*/ 928047 w 4271749"/>
              <a:gd name="connsiteY11" fmla="*/ 1023582 h 1364776"/>
              <a:gd name="connsiteX12" fmla="*/ 1023582 w 4271749"/>
              <a:gd name="connsiteY12" fmla="*/ 982639 h 1364776"/>
              <a:gd name="connsiteX13" fmla="*/ 1105468 w 4271749"/>
              <a:gd name="connsiteY13" fmla="*/ 914400 h 1364776"/>
              <a:gd name="connsiteX14" fmla="*/ 1119116 w 4271749"/>
              <a:gd name="connsiteY14" fmla="*/ 873457 h 1364776"/>
              <a:gd name="connsiteX15" fmla="*/ 1187355 w 4271749"/>
              <a:gd name="connsiteY15" fmla="*/ 805218 h 1364776"/>
              <a:gd name="connsiteX16" fmla="*/ 1255594 w 4271749"/>
              <a:gd name="connsiteY16" fmla="*/ 736979 h 1364776"/>
              <a:gd name="connsiteX17" fmla="*/ 1296537 w 4271749"/>
              <a:gd name="connsiteY17" fmla="*/ 696036 h 1364776"/>
              <a:gd name="connsiteX18" fmla="*/ 1378423 w 4271749"/>
              <a:gd name="connsiteY18" fmla="*/ 641445 h 1364776"/>
              <a:gd name="connsiteX19" fmla="*/ 1610435 w 4271749"/>
              <a:gd name="connsiteY19" fmla="*/ 614149 h 1364776"/>
              <a:gd name="connsiteX20" fmla="*/ 1665026 w 4271749"/>
              <a:gd name="connsiteY20" fmla="*/ 600502 h 1364776"/>
              <a:gd name="connsiteX21" fmla="*/ 1924334 w 4271749"/>
              <a:gd name="connsiteY21" fmla="*/ 573206 h 1364776"/>
              <a:gd name="connsiteX22" fmla="*/ 2142698 w 4271749"/>
              <a:gd name="connsiteY22" fmla="*/ 545911 h 1364776"/>
              <a:gd name="connsiteX23" fmla="*/ 2238232 w 4271749"/>
              <a:gd name="connsiteY23" fmla="*/ 504967 h 1364776"/>
              <a:gd name="connsiteX24" fmla="*/ 2279176 w 4271749"/>
              <a:gd name="connsiteY24" fmla="*/ 491320 h 1364776"/>
              <a:gd name="connsiteX25" fmla="*/ 2333767 w 4271749"/>
              <a:gd name="connsiteY25" fmla="*/ 436729 h 1364776"/>
              <a:gd name="connsiteX26" fmla="*/ 2402006 w 4271749"/>
              <a:gd name="connsiteY26" fmla="*/ 341194 h 1364776"/>
              <a:gd name="connsiteX27" fmla="*/ 2483892 w 4271749"/>
              <a:gd name="connsiteY27" fmla="*/ 259308 h 1364776"/>
              <a:gd name="connsiteX28" fmla="*/ 2524835 w 4271749"/>
              <a:gd name="connsiteY28" fmla="*/ 245660 h 1364776"/>
              <a:gd name="connsiteX29" fmla="*/ 2606722 w 4271749"/>
              <a:gd name="connsiteY29" fmla="*/ 204717 h 1364776"/>
              <a:gd name="connsiteX30" fmla="*/ 2784143 w 4271749"/>
              <a:gd name="connsiteY30" fmla="*/ 177421 h 1364776"/>
              <a:gd name="connsiteX31" fmla="*/ 2988859 w 4271749"/>
              <a:gd name="connsiteY31" fmla="*/ 191069 h 1364776"/>
              <a:gd name="connsiteX32" fmla="*/ 3029803 w 4271749"/>
              <a:gd name="connsiteY32" fmla="*/ 204717 h 1364776"/>
              <a:gd name="connsiteX33" fmla="*/ 3152632 w 4271749"/>
              <a:gd name="connsiteY33" fmla="*/ 218364 h 1364776"/>
              <a:gd name="connsiteX34" fmla="*/ 3370997 w 4271749"/>
              <a:gd name="connsiteY34" fmla="*/ 232012 h 1364776"/>
              <a:gd name="connsiteX35" fmla="*/ 3630304 w 4271749"/>
              <a:gd name="connsiteY35" fmla="*/ 204717 h 1364776"/>
              <a:gd name="connsiteX36" fmla="*/ 3725838 w 4271749"/>
              <a:gd name="connsiteY36" fmla="*/ 163773 h 1364776"/>
              <a:gd name="connsiteX37" fmla="*/ 3766782 w 4271749"/>
              <a:gd name="connsiteY37" fmla="*/ 136478 h 1364776"/>
              <a:gd name="connsiteX38" fmla="*/ 3821373 w 4271749"/>
              <a:gd name="connsiteY38" fmla="*/ 95534 h 1364776"/>
              <a:gd name="connsiteX39" fmla="*/ 3903259 w 4271749"/>
              <a:gd name="connsiteY39" fmla="*/ 68239 h 1364776"/>
              <a:gd name="connsiteX40" fmla="*/ 3985146 w 4271749"/>
              <a:gd name="connsiteY40" fmla="*/ 13648 h 1364776"/>
              <a:gd name="connsiteX41" fmla="*/ 4271749 w 4271749"/>
              <a:gd name="connsiteY41" fmla="*/ 0 h 136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271749" h="1364776">
                <a:moveTo>
                  <a:pt x="0" y="1364776"/>
                </a:moveTo>
                <a:cubicBezTo>
                  <a:pt x="40261" y="1337936"/>
                  <a:pt x="49045" y="1335946"/>
                  <a:pt x="81886" y="1296537"/>
                </a:cubicBezTo>
                <a:cubicBezTo>
                  <a:pt x="92387" y="1283936"/>
                  <a:pt x="98681" y="1268195"/>
                  <a:pt x="109182" y="1255594"/>
                </a:cubicBezTo>
                <a:cubicBezTo>
                  <a:pt x="121538" y="1240767"/>
                  <a:pt x="137564" y="1229305"/>
                  <a:pt x="150125" y="1214651"/>
                </a:cubicBezTo>
                <a:cubicBezTo>
                  <a:pt x="164928" y="1197381"/>
                  <a:pt x="173594" y="1174622"/>
                  <a:pt x="191068" y="1160060"/>
                </a:cubicBezTo>
                <a:cubicBezTo>
                  <a:pt x="202120" y="1150850"/>
                  <a:pt x="219145" y="1152846"/>
                  <a:pt x="232012" y="1146412"/>
                </a:cubicBezTo>
                <a:cubicBezTo>
                  <a:pt x="246683" y="1139077"/>
                  <a:pt x="256634" y="1120749"/>
                  <a:pt x="272955" y="1119117"/>
                </a:cubicBezTo>
                <a:cubicBezTo>
                  <a:pt x="395259" y="1106887"/>
                  <a:pt x="518614" y="1110018"/>
                  <a:pt x="641444" y="1105469"/>
                </a:cubicBezTo>
                <a:cubicBezTo>
                  <a:pt x="758585" y="1066422"/>
                  <a:pt x="572129" y="1126209"/>
                  <a:pt x="764274" y="1078173"/>
                </a:cubicBezTo>
                <a:cubicBezTo>
                  <a:pt x="792187" y="1071195"/>
                  <a:pt x="818865" y="1059976"/>
                  <a:pt x="846161" y="1050878"/>
                </a:cubicBezTo>
                <a:lnTo>
                  <a:pt x="887104" y="1037230"/>
                </a:lnTo>
                <a:cubicBezTo>
                  <a:pt x="900752" y="1032681"/>
                  <a:pt x="915180" y="1030015"/>
                  <a:pt x="928047" y="1023582"/>
                </a:cubicBezTo>
                <a:cubicBezTo>
                  <a:pt x="995506" y="989853"/>
                  <a:pt x="963337" y="1002721"/>
                  <a:pt x="1023582" y="982639"/>
                </a:cubicBezTo>
                <a:cubicBezTo>
                  <a:pt x="1053793" y="962498"/>
                  <a:pt x="1084452" y="945924"/>
                  <a:pt x="1105468" y="914400"/>
                </a:cubicBezTo>
                <a:cubicBezTo>
                  <a:pt x="1113448" y="902430"/>
                  <a:pt x="1112682" y="886324"/>
                  <a:pt x="1119116" y="873457"/>
                </a:cubicBezTo>
                <a:cubicBezTo>
                  <a:pt x="1141862" y="827965"/>
                  <a:pt x="1146413" y="832514"/>
                  <a:pt x="1187355" y="805218"/>
                </a:cubicBezTo>
                <a:cubicBezTo>
                  <a:pt x="1237396" y="730156"/>
                  <a:pt x="1187355" y="793845"/>
                  <a:pt x="1255594" y="736979"/>
                </a:cubicBezTo>
                <a:cubicBezTo>
                  <a:pt x="1270421" y="724623"/>
                  <a:pt x="1281302" y="707886"/>
                  <a:pt x="1296537" y="696036"/>
                </a:cubicBezTo>
                <a:cubicBezTo>
                  <a:pt x="1322432" y="675896"/>
                  <a:pt x="1345843" y="645278"/>
                  <a:pt x="1378423" y="641445"/>
                </a:cubicBezTo>
                <a:lnTo>
                  <a:pt x="1610435" y="614149"/>
                </a:lnTo>
                <a:cubicBezTo>
                  <a:pt x="1628632" y="609600"/>
                  <a:pt x="1646524" y="603586"/>
                  <a:pt x="1665026" y="600502"/>
                </a:cubicBezTo>
                <a:cubicBezTo>
                  <a:pt x="1736600" y="588573"/>
                  <a:pt x="1857515" y="579281"/>
                  <a:pt x="1924334" y="573206"/>
                </a:cubicBezTo>
                <a:cubicBezTo>
                  <a:pt x="2114542" y="535164"/>
                  <a:pt x="1811999" y="593153"/>
                  <a:pt x="2142698" y="545911"/>
                </a:cubicBezTo>
                <a:cubicBezTo>
                  <a:pt x="2174704" y="541339"/>
                  <a:pt x="2210708" y="516763"/>
                  <a:pt x="2238232" y="504967"/>
                </a:cubicBezTo>
                <a:cubicBezTo>
                  <a:pt x="2251455" y="499300"/>
                  <a:pt x="2265528" y="495869"/>
                  <a:pt x="2279176" y="491320"/>
                </a:cubicBezTo>
                <a:cubicBezTo>
                  <a:pt x="2297373" y="473123"/>
                  <a:pt x="2317019" y="456268"/>
                  <a:pt x="2333767" y="436729"/>
                </a:cubicBezTo>
                <a:cubicBezTo>
                  <a:pt x="2466665" y="281679"/>
                  <a:pt x="2222272" y="540897"/>
                  <a:pt x="2402006" y="341194"/>
                </a:cubicBezTo>
                <a:cubicBezTo>
                  <a:pt x="2427829" y="312502"/>
                  <a:pt x="2447272" y="271515"/>
                  <a:pt x="2483892" y="259308"/>
                </a:cubicBezTo>
                <a:cubicBezTo>
                  <a:pt x="2497540" y="254759"/>
                  <a:pt x="2511968" y="252094"/>
                  <a:pt x="2524835" y="245660"/>
                </a:cubicBezTo>
                <a:cubicBezTo>
                  <a:pt x="2583728" y="216213"/>
                  <a:pt x="2544974" y="218438"/>
                  <a:pt x="2606722" y="204717"/>
                </a:cubicBezTo>
                <a:cubicBezTo>
                  <a:pt x="2640809" y="197142"/>
                  <a:pt x="2753666" y="181775"/>
                  <a:pt x="2784143" y="177421"/>
                </a:cubicBezTo>
                <a:cubicBezTo>
                  <a:pt x="2852382" y="181970"/>
                  <a:pt x="2920887" y="183516"/>
                  <a:pt x="2988859" y="191069"/>
                </a:cubicBezTo>
                <a:cubicBezTo>
                  <a:pt x="3003157" y="192658"/>
                  <a:pt x="3015612" y="202352"/>
                  <a:pt x="3029803" y="204717"/>
                </a:cubicBezTo>
                <a:cubicBezTo>
                  <a:pt x="3070437" y="211489"/>
                  <a:pt x="3111568" y="215079"/>
                  <a:pt x="3152632" y="218364"/>
                </a:cubicBezTo>
                <a:cubicBezTo>
                  <a:pt x="3225330" y="224180"/>
                  <a:pt x="3298209" y="227463"/>
                  <a:pt x="3370997" y="232012"/>
                </a:cubicBezTo>
                <a:cubicBezTo>
                  <a:pt x="3377555" y="231544"/>
                  <a:pt x="3574890" y="225497"/>
                  <a:pt x="3630304" y="204717"/>
                </a:cubicBezTo>
                <a:cubicBezTo>
                  <a:pt x="3818819" y="134024"/>
                  <a:pt x="3504427" y="219127"/>
                  <a:pt x="3725838" y="163773"/>
                </a:cubicBezTo>
                <a:cubicBezTo>
                  <a:pt x="3739486" y="154675"/>
                  <a:pt x="3753435" y="146012"/>
                  <a:pt x="3766782" y="136478"/>
                </a:cubicBezTo>
                <a:cubicBezTo>
                  <a:pt x="3785292" y="123257"/>
                  <a:pt x="3801028" y="105707"/>
                  <a:pt x="3821373" y="95534"/>
                </a:cubicBezTo>
                <a:cubicBezTo>
                  <a:pt x="3847107" y="82667"/>
                  <a:pt x="3903259" y="68239"/>
                  <a:pt x="3903259" y="68239"/>
                </a:cubicBezTo>
                <a:cubicBezTo>
                  <a:pt x="3932693" y="38806"/>
                  <a:pt x="3942053" y="17239"/>
                  <a:pt x="3985146" y="13648"/>
                </a:cubicBezTo>
                <a:cubicBezTo>
                  <a:pt x="4080458" y="5705"/>
                  <a:pt x="4271749" y="0"/>
                  <a:pt x="4271749" y="0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hou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618211"/>
            <a:ext cx="2016224" cy="142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6" descr="134B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3429000"/>
            <a:ext cx="2232248" cy="2376264"/>
          </a:xfrm>
          <a:prstGeom prst="rect">
            <a:avLst/>
          </a:prstGeom>
          <a:noFill/>
        </p:spPr>
      </p:pic>
      <p:pic>
        <p:nvPicPr>
          <p:cNvPr id="8" name="Picture 6" descr="girl"/>
          <p:cNvPicPr>
            <a:picLocks noChangeAspect="1" noChangeArrowheads="1"/>
          </p:cNvPicPr>
          <p:nvPr/>
        </p:nvPicPr>
        <p:blipFill>
          <a:blip r:embed="rId4" cstate="print"/>
          <a:srcRect l="23965" t="33398" r="44789"/>
          <a:stretch>
            <a:fillRect/>
          </a:stretch>
        </p:blipFill>
        <p:spPr bwMode="auto">
          <a:xfrm>
            <a:off x="3131840" y="1628800"/>
            <a:ext cx="1224136" cy="184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Man"/>
          <p:cNvPicPr>
            <a:picLocks noChangeAspect="1" noChangeArrowheads="1"/>
          </p:cNvPicPr>
          <p:nvPr/>
        </p:nvPicPr>
        <p:blipFill>
          <a:blip r:embed="rId5" cstate="print"/>
          <a:srcRect r="65611"/>
          <a:stretch>
            <a:fillRect/>
          </a:stretch>
        </p:blipFill>
        <p:spPr bwMode="auto">
          <a:xfrm>
            <a:off x="1691680" y="1556792"/>
            <a:ext cx="1156461" cy="237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boy"/>
          <p:cNvPicPr>
            <a:picLocks noChangeAspect="1" noChangeArrowheads="1"/>
          </p:cNvPicPr>
          <p:nvPr/>
        </p:nvPicPr>
        <p:blipFill>
          <a:blip r:embed="rId6" cstate="print"/>
          <a:srcRect l="48717" t="22823" r="30644"/>
          <a:stretch>
            <a:fillRect/>
          </a:stretch>
        </p:blipFill>
        <p:spPr bwMode="auto">
          <a:xfrm>
            <a:off x="4572000" y="908720"/>
            <a:ext cx="1025960" cy="2110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67544" y="620688"/>
            <a:ext cx="1368152" cy="8640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</a:rPr>
              <a:t>104 шага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43808" y="332656"/>
            <a:ext cx="1656184" cy="8640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</a:rPr>
              <a:t>126 шагов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20072" y="188640"/>
            <a:ext cx="1656184" cy="936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</a:rPr>
              <a:t>97 шагов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20197944">
            <a:off x="2501043" y="3952191"/>
            <a:ext cx="2016224" cy="504056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</a:rPr>
              <a:t>? шагов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15" name="Содержимое 2"/>
          <p:cNvSpPr txBox="1">
            <a:spLocks/>
          </p:cNvSpPr>
          <p:nvPr/>
        </p:nvSpPr>
        <p:spPr>
          <a:xfrm>
            <a:off x="3707904" y="4669160"/>
            <a:ext cx="5231432" cy="21888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104 + 126 + 97 = 327 (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327 : 3 = 109 (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Ответ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109 шагов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среднем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966801" y="0"/>
            <a:ext cx="21771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</a:rPr>
              <a:t>Задача</a:t>
            </a:r>
            <a:endParaRPr lang="ru-RU" sz="40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Script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15816" y="1196752"/>
            <a:ext cx="12682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</a:rPr>
              <a:t>Аня</a:t>
            </a:r>
            <a:endParaRPr lang="ru-RU" sz="36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Script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436096" y="1124744"/>
            <a:ext cx="15135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</a:rPr>
              <a:t>Толя</a:t>
            </a:r>
            <a:endParaRPr lang="ru-RU" sz="36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Script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1484784"/>
            <a:ext cx="15905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</a:rPr>
              <a:t>Коля</a:t>
            </a:r>
            <a:endParaRPr lang="ru-RU" sz="36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Script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Картинка 184 из 1971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79512" y="1772816"/>
            <a:ext cx="2267744" cy="2922217"/>
          </a:xfrm>
          <a:prstGeom prst="rect">
            <a:avLst/>
          </a:prstGeom>
          <a:noFill/>
        </p:spPr>
      </p:pic>
      <p:pic>
        <p:nvPicPr>
          <p:cNvPr id="3" name="Picture 4" descr="Картинка 184 из 197134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 flipH="1">
            <a:off x="2411760" y="1700808"/>
            <a:ext cx="2195736" cy="2922217"/>
          </a:xfrm>
          <a:prstGeom prst="rect">
            <a:avLst/>
          </a:prstGeom>
          <a:noFill/>
        </p:spPr>
      </p:pic>
      <p:pic>
        <p:nvPicPr>
          <p:cNvPr id="4" name="Picture 4" descr="Картинка 184 из 19713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4499992" y="1772816"/>
            <a:ext cx="2267744" cy="2922217"/>
          </a:xfrm>
          <a:prstGeom prst="rect">
            <a:avLst/>
          </a:prstGeom>
          <a:noFill/>
        </p:spPr>
      </p:pic>
      <p:pic>
        <p:nvPicPr>
          <p:cNvPr id="5" name="Picture 4" descr="Картинка 184 из 19713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6660232" y="1700808"/>
            <a:ext cx="2267744" cy="2922217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611560" y="980728"/>
            <a:ext cx="1224136" cy="626368"/>
          </a:xfrm>
          <a:prstGeom prst="roundRect">
            <a:avLst>
              <a:gd name="adj" fmla="val 4204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3 м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51720" y="980728"/>
            <a:ext cx="2232248" cy="626368"/>
          </a:xfrm>
          <a:prstGeom prst="roundRect">
            <a:avLst>
              <a:gd name="adj" fmla="val 4204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2 м 80 см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27984" y="980728"/>
            <a:ext cx="2232248" cy="626368"/>
          </a:xfrm>
          <a:prstGeom prst="roundRect">
            <a:avLst>
              <a:gd name="adj" fmla="val 4204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3 м 20 см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04248" y="980728"/>
            <a:ext cx="2232248" cy="626368"/>
          </a:xfrm>
          <a:prstGeom prst="roundRect">
            <a:avLst>
              <a:gd name="adj" fmla="val 4204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3 м 40 см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188640"/>
            <a:ext cx="21771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</a:rPr>
              <a:t>Задача</a:t>
            </a:r>
            <a:endParaRPr lang="ru-RU" sz="40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Script" pitchFamily="34" charset="0"/>
            </a:endParaRPr>
          </a:p>
        </p:txBody>
      </p:sp>
      <p:sp>
        <p:nvSpPr>
          <p:cNvPr id="11" name="Содержимое 4"/>
          <p:cNvSpPr txBox="1">
            <a:spLocks/>
          </p:cNvSpPr>
          <p:nvPr/>
        </p:nvSpPr>
        <p:spPr>
          <a:xfrm>
            <a:off x="395536" y="4553744"/>
            <a:ext cx="8280920" cy="2304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300 + 280 + 320 + 340 = 1.240 (см)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R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1.240 : 4 =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Ответ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3 м 10 </a:t>
            </a:r>
            <a:r>
              <a:rPr lang="ru-RU" sz="3600" b="1" dirty="0" smtClean="0"/>
              <a:t>см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среднем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87824" y="5229200"/>
            <a:ext cx="223224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310  (см)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60032" y="5229200"/>
            <a:ext cx="2736304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= 3 м 10 см)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547664" y="2564904"/>
            <a:ext cx="6143600" cy="16512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639"/>
              </a:avLst>
            </a:prstTxWarp>
          </a:bodyPr>
          <a:lstStyle/>
          <a:p>
            <a:pPr algn="ctr"/>
            <a:r>
              <a:rPr lang="ru-RU" sz="36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Физминутка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" name="Picture 21" descr="NA02041_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20434745">
            <a:off x="4656927" y="676181"/>
            <a:ext cx="75565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00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230425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NA02041_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8190927">
            <a:off x="5815256" y="1565234"/>
            <a:ext cx="957847" cy="108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1" descr="NA0204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685239">
            <a:off x="7393423" y="715174"/>
            <a:ext cx="1103310" cy="12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NA0204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92475">
            <a:off x="2640703" y="4348588"/>
            <a:ext cx="75565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1" descr="NA02041_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-1685239">
            <a:off x="4296886" y="5428708"/>
            <a:ext cx="75565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1" descr="NA02041_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-1685239">
            <a:off x="1160379" y="4865013"/>
            <a:ext cx="1255713" cy="142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20891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</a:rPr>
              <a:t>Найди</a:t>
            </a:r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</a:rPr>
              <a:t> </a:t>
            </a:r>
          </a:p>
          <a:p>
            <a:pPr algn="ctr"/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Script" pitchFamily="34" charset="0"/>
              </a:rPr>
              <a:t>«среднее  арифметическое»</a:t>
            </a:r>
            <a:endParaRPr lang="ru-RU" sz="40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Script" pitchFamily="34" charset="0"/>
            </a:endParaRPr>
          </a:p>
        </p:txBody>
      </p:sp>
      <p:pic>
        <p:nvPicPr>
          <p:cNvPr id="3" name="Picture 2" descr="Картинка 5 из 2277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268760"/>
            <a:ext cx="2650080" cy="2808312"/>
          </a:xfrm>
          <a:prstGeom prst="rect">
            <a:avLst/>
          </a:prstGeom>
          <a:noFill/>
        </p:spPr>
      </p:pic>
      <p:pic>
        <p:nvPicPr>
          <p:cNvPr id="4" name="Picture 2" descr="Картинка 5 из 2277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87824" y="1340768"/>
            <a:ext cx="2664296" cy="2823377"/>
          </a:xfrm>
          <a:prstGeom prst="rect">
            <a:avLst/>
          </a:prstGeom>
          <a:noFill/>
        </p:spPr>
      </p:pic>
      <p:pic>
        <p:nvPicPr>
          <p:cNvPr id="5" name="Picture 2" descr="Картинка 5 из 2277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96136" y="1268760"/>
            <a:ext cx="2650079" cy="280831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11560" y="3861048"/>
            <a:ext cx="1800200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Segoe Script" pitchFamily="34" charset="0"/>
              </a:rPr>
              <a:t>110 р.</a:t>
            </a:r>
            <a:endParaRPr lang="ru-RU" sz="36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3933056"/>
            <a:ext cx="1800200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Segoe Script" pitchFamily="34" charset="0"/>
              </a:rPr>
              <a:t>130 р.</a:t>
            </a:r>
            <a:endParaRPr lang="ru-RU" sz="36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72200" y="3861048"/>
            <a:ext cx="1800200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Segoe Script" pitchFamily="34" charset="0"/>
              </a:rPr>
              <a:t>84 р.</a:t>
            </a:r>
            <a:endParaRPr lang="ru-RU" sz="36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5445224"/>
            <a:ext cx="727280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Segoe Script" pitchFamily="34" charset="0"/>
              </a:rPr>
              <a:t>(110 + 130 + 84) : 3 =</a:t>
            </a:r>
            <a:endParaRPr lang="ru-RU" sz="36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83768" y="4581128"/>
            <a:ext cx="1800200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Segoe Script" pitchFamily="34" charset="0"/>
              </a:rPr>
              <a:t>324</a:t>
            </a:r>
            <a:endParaRPr lang="ru-RU" sz="36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224" y="5445224"/>
            <a:ext cx="2232248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Segoe Script" pitchFamily="34" charset="0"/>
              </a:rPr>
              <a:t>108(р.)</a:t>
            </a:r>
            <a:endParaRPr lang="ru-RU" sz="36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  <p:sp>
        <p:nvSpPr>
          <p:cNvPr id="12" name="Правая фигурная скобка 11"/>
          <p:cNvSpPr/>
          <p:nvPr/>
        </p:nvSpPr>
        <p:spPr>
          <a:xfrm rot="16200000">
            <a:off x="3054406" y="3290410"/>
            <a:ext cx="514908" cy="4104456"/>
          </a:xfrm>
          <a:prstGeom prst="rightBrace">
            <a:avLst>
              <a:gd name="adj1" fmla="val 45440"/>
              <a:gd name="adj2" fmla="val 5254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topgifts.ru/ic/big/dr3178P3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910972"/>
            <a:ext cx="2304256" cy="1966300"/>
          </a:xfrm>
          <a:prstGeom prst="rect">
            <a:avLst/>
          </a:prstGeom>
          <a:noFill/>
        </p:spPr>
      </p:pic>
      <p:pic>
        <p:nvPicPr>
          <p:cNvPr id="8" name="Picture 9" descr="Картинка 1 из 4385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620688"/>
            <a:ext cx="2052230" cy="2160241"/>
          </a:xfrm>
          <a:prstGeom prst="rect">
            <a:avLst/>
          </a:prstGeom>
          <a:noFill/>
        </p:spPr>
      </p:pic>
      <p:pic>
        <p:nvPicPr>
          <p:cNvPr id="10" name="Picture 9" descr="Картинка 1 из 4385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03848" y="692696"/>
            <a:ext cx="2120636" cy="2088232"/>
          </a:xfrm>
          <a:prstGeom prst="rect">
            <a:avLst/>
          </a:prstGeom>
          <a:noFill/>
        </p:spPr>
      </p:pic>
      <p:pic>
        <p:nvPicPr>
          <p:cNvPr id="11" name="Picture 9" descr="Картинка 1 из 4385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12160" y="692696"/>
            <a:ext cx="1983822" cy="2088232"/>
          </a:xfrm>
          <a:prstGeom prst="rect">
            <a:avLst/>
          </a:prstGeom>
          <a:noFill/>
        </p:spPr>
      </p:pic>
      <p:pic>
        <p:nvPicPr>
          <p:cNvPr id="15" name="Picture 2" descr="http://www.topgifts.ru/ic/big/dr3178P3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347864" y="3910972"/>
            <a:ext cx="2304256" cy="1966300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683568" y="2564904"/>
            <a:ext cx="1800200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Segoe Script" pitchFamily="34" charset="0"/>
              </a:rPr>
              <a:t>2 м</a:t>
            </a:r>
            <a:endParaRPr lang="ru-RU" sz="36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87824" y="2636912"/>
            <a:ext cx="2808312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Segoe Script" pitchFamily="34" charset="0"/>
              </a:rPr>
              <a:t>2 м 30см</a:t>
            </a:r>
            <a:endParaRPr lang="ru-RU" sz="36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84168" y="2636912"/>
            <a:ext cx="2808312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Segoe Script" pitchFamily="34" charset="0"/>
              </a:rPr>
              <a:t>1 м 70см</a:t>
            </a:r>
            <a:endParaRPr lang="ru-RU" sz="36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7380312" y="2924944"/>
            <a:ext cx="288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79512" y="5877272"/>
            <a:ext cx="3384376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Segoe Script" pitchFamily="34" charset="0"/>
              </a:rPr>
              <a:t>4ч 20 мин</a:t>
            </a:r>
            <a:endParaRPr lang="ru-RU" sz="36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79912" y="5877272"/>
            <a:ext cx="3384376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Segoe Script" pitchFamily="34" charset="0"/>
              </a:rPr>
              <a:t>3ч 40 мин</a:t>
            </a:r>
            <a:endParaRPr lang="ru-RU" sz="3600" b="1" dirty="0">
              <a:solidFill>
                <a:schemeClr val="tx1"/>
              </a:solidFill>
              <a:latin typeface="Segoe Script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79712" y="188640"/>
            <a:ext cx="4824536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Ушло  ткани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27584" y="3356992"/>
            <a:ext cx="4824536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Сшили  за …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«СРЕДНЕЕ   АРИФМЕТИЧЕСКОЕ»</a:t>
            </a:r>
            <a:endParaRPr lang="ru-RU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1044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ru-RU" sz="4000" b="1" dirty="0" smtClean="0"/>
          </a:p>
          <a:p>
            <a:pPr>
              <a:buFont typeface="Wingdings" pitchFamily="2" charset="2"/>
              <a:buChar char="q"/>
            </a:pPr>
            <a:r>
              <a:rPr lang="ru-RU" sz="4000" b="1" dirty="0" smtClean="0"/>
              <a:t> </a:t>
            </a:r>
            <a:r>
              <a:rPr lang="ru-RU" sz="4000" b="1" dirty="0" smtClean="0">
                <a:latin typeface="Cambria" pitchFamily="18" charset="0"/>
              </a:rPr>
              <a:t>Что такое «среднее арифметическое»?</a:t>
            </a:r>
          </a:p>
          <a:p>
            <a:pPr>
              <a:buFont typeface="Wingdings" pitchFamily="2" charset="2"/>
              <a:buChar char="q"/>
            </a:pPr>
            <a:r>
              <a:rPr lang="ru-RU" sz="4000" b="1" dirty="0" smtClean="0">
                <a:latin typeface="Cambria" pitchFamily="18" charset="0"/>
              </a:rPr>
              <a:t>  Как его вычислять?</a:t>
            </a:r>
          </a:p>
          <a:p>
            <a:pPr>
              <a:buFont typeface="Wingdings" pitchFamily="2" charset="2"/>
              <a:buChar char="q"/>
            </a:pPr>
            <a:r>
              <a:rPr lang="ru-RU" sz="4000" b="1" dirty="0" smtClean="0">
                <a:latin typeface="Cambria" pitchFamily="18" charset="0"/>
              </a:rPr>
              <a:t>  Где и для чего применяется «среднее арифметическое»?</a:t>
            </a:r>
            <a:endParaRPr lang="ru-RU" sz="4000" b="1" dirty="0"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80312" y="5373216"/>
            <a:ext cx="1368152" cy="72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с. 42</a:t>
            </a:r>
            <a:endParaRPr lang="ru-RU" sz="4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Лексическое значение.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</a:t>
            </a:r>
            <a:r>
              <a:rPr lang="ru-RU" b="1" dirty="0" smtClean="0">
                <a:solidFill>
                  <a:srgbClr val="C00000"/>
                </a:solidFill>
                <a:latin typeface="Cambria" pitchFamily="18" charset="0"/>
              </a:rPr>
              <a:t>СРЕДНЕЕ</a:t>
            </a:r>
            <a:r>
              <a:rPr lang="ru-RU" dirty="0" smtClean="0">
                <a:latin typeface="Cambria" pitchFamily="18" charset="0"/>
              </a:rPr>
              <a:t> – </a:t>
            </a:r>
            <a:r>
              <a:rPr lang="ru-RU" b="1" dirty="0" smtClean="0">
                <a:latin typeface="Cambria" pitchFamily="18" charset="0"/>
              </a:rPr>
              <a:t>находится посередине.</a:t>
            </a:r>
          </a:p>
          <a:p>
            <a:pPr>
              <a:buNone/>
            </a:pPr>
            <a:r>
              <a:rPr lang="ru-RU" dirty="0" smtClean="0">
                <a:latin typeface="Cambria" pitchFamily="18" charset="0"/>
              </a:rPr>
              <a:t>      </a:t>
            </a:r>
            <a:r>
              <a:rPr lang="ru-RU" b="1" dirty="0" smtClean="0">
                <a:solidFill>
                  <a:srgbClr val="C00000"/>
                </a:solidFill>
                <a:latin typeface="Cambria" pitchFamily="18" charset="0"/>
              </a:rPr>
              <a:t>АРИФМЕТИЧЕСКОЕ</a:t>
            </a:r>
            <a:r>
              <a:rPr lang="ru-RU" dirty="0" smtClean="0">
                <a:latin typeface="Cambria" pitchFamily="18" charset="0"/>
              </a:rPr>
              <a:t> – </a:t>
            </a:r>
            <a:r>
              <a:rPr lang="ru-RU" b="1" dirty="0" smtClean="0">
                <a:latin typeface="Cambria" pitchFamily="18" charset="0"/>
              </a:rPr>
              <a:t>от слова</a:t>
            </a:r>
            <a:r>
              <a:rPr lang="en-US" b="1" dirty="0" smtClean="0">
                <a:latin typeface="Cambria" pitchFamily="18" charset="0"/>
              </a:rPr>
              <a:t>  </a:t>
            </a:r>
            <a:r>
              <a:rPr lang="en-US" b="1" dirty="0" err="1" smtClean="0">
                <a:solidFill>
                  <a:srgbClr val="0070C0"/>
                </a:solidFill>
                <a:latin typeface="Cambria" pitchFamily="18" charset="0"/>
              </a:rPr>
              <a:t>eritmos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b="1" dirty="0" smtClean="0">
                <a:latin typeface="Cambria" pitchFamily="18" charset="0"/>
              </a:rPr>
              <a:t>– </a:t>
            </a:r>
            <a:r>
              <a:rPr lang="ru-RU" b="1" dirty="0" smtClean="0">
                <a:latin typeface="Cambria" pitchFamily="18" charset="0"/>
              </a:rPr>
              <a:t>число.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Cambria" pitchFamily="18" charset="0"/>
              </a:rPr>
              <a:t>  Значит , «среднее арифметическое» означает</a:t>
            </a:r>
          </a:p>
          <a:p>
            <a:pPr>
              <a:buNone/>
            </a:pPr>
            <a:r>
              <a:rPr lang="ru-RU" dirty="0" smtClean="0">
                <a:latin typeface="Cambria" pitchFamily="18" charset="0"/>
              </a:rPr>
              <a:t>       </a:t>
            </a:r>
            <a:r>
              <a:rPr lang="ru-RU" b="1" dirty="0" smtClean="0">
                <a:solidFill>
                  <a:srgbClr val="C00000"/>
                </a:solidFill>
                <a:latin typeface="Cambria" pitchFamily="18" charset="0"/>
              </a:rPr>
              <a:t>СРЕДНЕЕ</a:t>
            </a:r>
            <a:r>
              <a:rPr lang="ru-RU" dirty="0" smtClean="0">
                <a:latin typeface="Cambria" pitchFamily="18" charset="0"/>
              </a:rPr>
              <a:t>  </a:t>
            </a:r>
            <a:r>
              <a:rPr lang="ru-RU" b="1" dirty="0" smtClean="0">
                <a:solidFill>
                  <a:srgbClr val="C00000"/>
                </a:solidFill>
                <a:latin typeface="Cambria" pitchFamily="18" charset="0"/>
              </a:rPr>
              <a:t>ЧИСЛО</a:t>
            </a:r>
            <a:r>
              <a:rPr lang="ru-RU" dirty="0" smtClean="0">
                <a:latin typeface="Cambria" pitchFamily="18" charset="0"/>
              </a:rPr>
              <a:t>.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470</Words>
  <Application>Microsoft Office PowerPoint</Application>
  <PresentationFormat>Экран (4:3)</PresentationFormat>
  <Paragraphs>105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ЦЕЛИ:</vt:lpstr>
      <vt:lpstr>Слайд 3</vt:lpstr>
      <vt:lpstr>Слайд 4</vt:lpstr>
      <vt:lpstr>Слайд 5</vt:lpstr>
      <vt:lpstr>Слайд 6</vt:lpstr>
      <vt:lpstr>Слайд 7</vt:lpstr>
      <vt:lpstr>«СРЕДНЕЕ   АРИФМЕТИЧЕСКОЕ»</vt:lpstr>
      <vt:lpstr>Лексическое значение.</vt:lpstr>
      <vt:lpstr>Задача № 5</vt:lpstr>
      <vt:lpstr>Слайд 11</vt:lpstr>
      <vt:lpstr>Слайд 12</vt:lpstr>
      <vt:lpstr>Найти среднее арифметическое:</vt:lpstr>
      <vt:lpstr>«НАЙТИ  СРЕДНЕЕ   У …»</vt:lpstr>
      <vt:lpstr>ИТОГ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Преподаватель</cp:lastModifiedBy>
  <cp:revision>41</cp:revision>
  <dcterms:created xsi:type="dcterms:W3CDTF">2012-08-28T17:10:08Z</dcterms:created>
  <dcterms:modified xsi:type="dcterms:W3CDTF">2013-05-29T22:31:01Z</dcterms:modified>
</cp:coreProperties>
</file>