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4" r:id="rId6"/>
    <p:sldId id="263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8571467D-A73D-4EFD-8C92-707B82BB5E4A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532099EB-94CF-4AC6-8710-4A77A36047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467D-A73D-4EFD-8C92-707B82BB5E4A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99EB-94CF-4AC6-8710-4A77A3604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467D-A73D-4EFD-8C92-707B82BB5E4A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99EB-94CF-4AC6-8710-4A77A3604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467D-A73D-4EFD-8C92-707B82BB5E4A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99EB-94CF-4AC6-8710-4A77A3604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467D-A73D-4EFD-8C92-707B82BB5E4A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99EB-94CF-4AC6-8710-4A77A3604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467D-A73D-4EFD-8C92-707B82BB5E4A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99EB-94CF-4AC6-8710-4A77A3604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467D-A73D-4EFD-8C92-707B82BB5E4A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99EB-94CF-4AC6-8710-4A77A3604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467D-A73D-4EFD-8C92-707B82BB5E4A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99EB-94CF-4AC6-8710-4A77A3604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467D-A73D-4EFD-8C92-707B82BB5E4A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99EB-94CF-4AC6-8710-4A77A3604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467D-A73D-4EFD-8C92-707B82BB5E4A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99EB-94CF-4AC6-8710-4A77A3604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ru-RU" sz="2000" smtClean="0"/>
              <a:t>Вставка рисунка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467D-A73D-4EFD-8C92-707B82BB5E4A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99EB-94CF-4AC6-8710-4A77A3604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8571467D-A73D-4EFD-8C92-707B82BB5E4A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ru-RU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532099EB-94CF-4AC6-8710-4A77A3604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Деление с остатком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Упражнения к уроку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3 класс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rgbClr val="C00000"/>
                </a:solidFill>
                <a:effectLst/>
              </a:rPr>
              <a:t>Решим задачу</a:t>
            </a:r>
            <a:endParaRPr lang="ru-RU" b="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329642" cy="58579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В конюшне было 14 лошадей. В один из воскресных дней устроили катание на санях, запряжённых парой лошадей. Сколько упряжек получилось?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14 : 2 = 7 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Получилось 7 упряжек.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Проверим: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7 </a:t>
            </a:r>
            <a:r>
              <a:rPr lang="ru-RU" dirty="0" err="1" smtClean="0">
                <a:solidFill>
                  <a:srgbClr val="C00000"/>
                </a:solidFill>
              </a:rPr>
              <a:t>х</a:t>
            </a:r>
            <a:r>
              <a:rPr lang="ru-RU" dirty="0" smtClean="0">
                <a:solidFill>
                  <a:srgbClr val="C00000"/>
                </a:solidFill>
              </a:rPr>
              <a:t> 2 = 14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В следующий воскресный день устроили катание на тройках. Сколько получилось упряжек?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14 : 3 = 4 (ост.2)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Получилось 4 упряжки, и 2 лошади остались в конюшне.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Проверим: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4 </a:t>
            </a:r>
            <a:r>
              <a:rPr lang="ru-RU" dirty="0" err="1" smtClean="0">
                <a:solidFill>
                  <a:srgbClr val="C00000"/>
                </a:solidFill>
              </a:rPr>
              <a:t>х</a:t>
            </a:r>
            <a:r>
              <a:rPr lang="ru-RU" dirty="0" smtClean="0">
                <a:solidFill>
                  <a:srgbClr val="C00000"/>
                </a:solidFill>
              </a:rPr>
              <a:t> 3 + 2 = 14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Вывод: число 14 на 3 без остатка не делится.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2000264"/>
          </a:xfrm>
        </p:spPr>
        <p:txBody>
          <a:bodyPr>
            <a:normAutofit fontScale="90000"/>
          </a:bodyPr>
          <a:lstStyle/>
          <a:p>
            <a:pPr marL="240030" indent="-514350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3600" dirty="0" smtClean="0">
                <a:solidFill>
                  <a:srgbClr val="C00000"/>
                </a:solidFill>
                <a:effectLst/>
              </a:rPr>
              <a:t>Деление с остатком</a:t>
            </a:r>
            <a:r>
              <a:rPr lang="ru-RU" sz="2200" b="0" dirty="0" smtClean="0">
                <a:effectLst/>
              </a:rPr>
              <a:t/>
            </a:r>
            <a:br>
              <a:rPr lang="ru-RU" sz="2200" b="0" dirty="0" smtClean="0">
                <a:effectLst/>
              </a:rPr>
            </a:br>
            <a:r>
              <a:rPr lang="ru-RU" sz="2200" b="0" dirty="0" smtClean="0">
                <a:effectLst/>
              </a:rPr>
              <a:t/>
            </a:r>
            <a:br>
              <a:rPr lang="ru-RU" sz="2200" b="0" dirty="0" smtClean="0">
                <a:effectLst/>
              </a:rPr>
            </a:br>
            <a:r>
              <a:rPr lang="ru-RU" sz="2700" b="0" dirty="0" smtClean="0">
                <a:solidFill>
                  <a:srgbClr val="C00000"/>
                </a:solidFill>
                <a:effectLst/>
              </a:rPr>
              <a:t>Из </a:t>
            </a:r>
            <a:r>
              <a:rPr lang="ru-RU" sz="2700" b="0" dirty="0">
                <a:solidFill>
                  <a:srgbClr val="C00000"/>
                </a:solidFill>
                <a:effectLst/>
              </a:rPr>
              <a:t>всех чисел, меньших 17, выбери самое большое,</a:t>
            </a:r>
            <a:br>
              <a:rPr lang="ru-RU" sz="2700" b="0" dirty="0">
                <a:solidFill>
                  <a:srgbClr val="C00000"/>
                </a:solidFill>
                <a:effectLst/>
              </a:rPr>
            </a:br>
            <a:r>
              <a:rPr lang="ru-RU" sz="2700" b="0" dirty="0">
                <a:solidFill>
                  <a:srgbClr val="C00000"/>
                </a:solidFill>
                <a:effectLst/>
              </a:rPr>
              <a:t>которое делится: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571744"/>
            <a:ext cx="4038600" cy="3554419"/>
          </a:xfrm>
        </p:spPr>
        <p:txBody>
          <a:bodyPr>
            <a:normAutofit/>
          </a:bodyPr>
          <a:lstStyle/>
          <a:p>
            <a:pPr marL="240030" indent="-514350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на 3</a:t>
            </a:r>
          </a:p>
          <a:p>
            <a:pPr marL="240030" indent="-514350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17 : 3 = 5 (ост.2)</a:t>
            </a:r>
          </a:p>
          <a:p>
            <a:pPr marL="240030" indent="-514350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5 </a:t>
            </a:r>
            <a:r>
              <a:rPr lang="ru-RU" sz="3200" dirty="0" err="1" smtClean="0">
                <a:solidFill>
                  <a:srgbClr val="002060"/>
                </a:solidFill>
              </a:rPr>
              <a:t>х</a:t>
            </a:r>
            <a:r>
              <a:rPr lang="ru-RU" sz="3200" dirty="0" smtClean="0">
                <a:solidFill>
                  <a:srgbClr val="002060"/>
                </a:solidFill>
              </a:rPr>
              <a:t> 3 + 2 = 17</a:t>
            </a:r>
          </a:p>
          <a:p>
            <a:pPr marL="240030" indent="-514350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на 4 </a:t>
            </a:r>
          </a:p>
          <a:p>
            <a:pPr marL="240030" indent="-514350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17 : 4 = 4 (ост.1)</a:t>
            </a:r>
          </a:p>
          <a:p>
            <a:pPr marL="240030" indent="-514350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4 </a:t>
            </a:r>
            <a:r>
              <a:rPr lang="ru-RU" sz="3200" dirty="0" err="1" smtClean="0">
                <a:solidFill>
                  <a:srgbClr val="002060"/>
                </a:solidFill>
              </a:rPr>
              <a:t>х</a:t>
            </a:r>
            <a:r>
              <a:rPr lang="ru-RU" sz="3200" dirty="0" smtClean="0">
                <a:solidFill>
                  <a:srgbClr val="002060"/>
                </a:solidFill>
              </a:rPr>
              <a:t> 4 + 1 = 17</a:t>
            </a:r>
          </a:p>
          <a:p>
            <a:pPr marL="240030" indent="-514350">
              <a:buNone/>
            </a:pP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571744"/>
            <a:ext cx="4038600" cy="3554419"/>
          </a:xfrm>
        </p:spPr>
        <p:txBody>
          <a:bodyPr>
            <a:normAutofit/>
          </a:bodyPr>
          <a:lstStyle/>
          <a:p>
            <a:pPr marL="240030" indent="-514350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на 5</a:t>
            </a:r>
          </a:p>
          <a:p>
            <a:pPr marL="240030" indent="-514350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17 : 5 = 3 (ост.2)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3 </a:t>
            </a:r>
            <a:r>
              <a:rPr lang="ru-RU" sz="3200" dirty="0" err="1" smtClean="0">
                <a:solidFill>
                  <a:srgbClr val="002060"/>
                </a:solidFill>
              </a:rPr>
              <a:t>х</a:t>
            </a:r>
            <a:r>
              <a:rPr lang="ru-RU" sz="3200" dirty="0" smtClean="0">
                <a:solidFill>
                  <a:srgbClr val="002060"/>
                </a:solidFill>
              </a:rPr>
              <a:t> 5 + 2 = 17</a:t>
            </a:r>
          </a:p>
          <a:p>
            <a:pPr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на 6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17 : 6 = 2 (ост.5)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2 </a:t>
            </a:r>
            <a:r>
              <a:rPr lang="ru-RU" sz="3200" dirty="0" err="1" smtClean="0">
                <a:solidFill>
                  <a:srgbClr val="002060"/>
                </a:solidFill>
              </a:rPr>
              <a:t>х</a:t>
            </a:r>
            <a:r>
              <a:rPr lang="ru-RU" sz="3200" dirty="0" smtClean="0">
                <a:solidFill>
                  <a:srgbClr val="002060"/>
                </a:solidFill>
              </a:rPr>
              <a:t> 6 + 5 = 17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80994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rgbClr val="C00000"/>
                </a:solidFill>
                <a:effectLst/>
              </a:rPr>
              <a:t>Деление с остатком</a:t>
            </a:r>
            <a:endParaRPr lang="ru-RU" b="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Найди частное и остаток.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11 : 5		13 : 4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14 : 3		15 : 2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19 : 6		18 : 5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Алгоритм: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1) Ищу самое большое число до ..., которое делится на ... без остатка.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2) Это число .... Делю.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3) Ищу остаток.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4) Делаю проверку.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80994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rgbClr val="C00000"/>
                </a:solidFill>
                <a:effectLst/>
              </a:rPr>
              <a:t>Деление с остатком</a:t>
            </a:r>
            <a:endParaRPr lang="ru-RU" b="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Найди частное и остаток.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10 : 3		16 : 3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9 : 3		29 : 3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14 : 3		48 : 3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Алгоритм: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1) Ищу самое большое число до ..., которое делится на ... без остатка.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2) Это число .... Делю.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3) Ищу остаток.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4) Делаю проверку.</a:t>
            </a:r>
          </a:p>
          <a:p>
            <a:pPr marL="240030" indent="-51435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Остатки при делении на 3: 0, 1, 2.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80994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rgbClr val="C00000"/>
                </a:solidFill>
                <a:effectLst/>
              </a:rPr>
              <a:t>Деление с остатком</a:t>
            </a:r>
            <a:endParaRPr lang="ru-RU" b="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Из всех чисел, меньших 27, выбери самое большое, которое делится на 5.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Вместо 27 возьми числа 38, 41, 45, 19.</a:t>
            </a:r>
            <a:endParaRPr lang="ru-RU" dirty="0" smtClean="0">
              <a:solidFill>
                <a:srgbClr val="002060"/>
              </a:solidFill>
            </a:endParaRPr>
          </a:p>
          <a:p>
            <a:pPr marL="240030" indent="-51435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Остатки при делении на 5: 0, 1, 2, 3, 4.</a:t>
            </a:r>
          </a:p>
          <a:p>
            <a:pPr marL="240030" indent="-514350"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240030" indent="-514350">
              <a:buNone/>
            </a:pPr>
            <a:r>
              <a:rPr lang="ru-RU" dirty="0" smtClean="0">
                <a:solidFill>
                  <a:srgbClr val="C00000"/>
                </a:solidFill>
              </a:rPr>
              <a:t>Выполни деление с остатком (без проверки).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21:8		21:4		15:6		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19:3		39:5		28:6		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37:9		45:6		67:8		</a:t>
            </a:r>
          </a:p>
          <a:p>
            <a:pPr marL="240030" indent="-51435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240030" indent="-51435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80994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rgbClr val="C00000"/>
                </a:solidFill>
                <a:effectLst/>
              </a:rPr>
              <a:t>Деление с остатком</a:t>
            </a:r>
            <a:endParaRPr lang="ru-RU" b="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В случае, когда делимое меньше делителя, в частном получается нуль, а остаток равен делимому.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5 : 8 = 0 (ост.5)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Проверка: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8 </a:t>
            </a:r>
            <a:r>
              <a:rPr lang="ru-RU" dirty="0" err="1" smtClean="0">
                <a:solidFill>
                  <a:srgbClr val="C00000"/>
                </a:solidFill>
              </a:rPr>
              <a:t>х</a:t>
            </a:r>
            <a:r>
              <a:rPr lang="ru-RU" dirty="0" smtClean="0">
                <a:solidFill>
                  <a:srgbClr val="C00000"/>
                </a:solidFill>
              </a:rPr>
              <a:t> 0 + 5 = 5</a:t>
            </a:r>
            <a:endParaRPr lang="ru-RU" dirty="0" smtClean="0">
              <a:solidFill>
                <a:srgbClr val="FF0000"/>
              </a:solidFill>
            </a:endParaRPr>
          </a:p>
          <a:p>
            <a:pPr marL="240030" indent="-514350">
              <a:buNone/>
            </a:pPr>
            <a:r>
              <a:rPr lang="ru-RU" dirty="0" smtClean="0">
                <a:solidFill>
                  <a:srgbClr val="C00000"/>
                </a:solidFill>
              </a:rPr>
              <a:t>Выполни деление с остатком (с проверкой).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11:15		8:13		7:3		75:9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2:7		82:8		50:7		12:9</a:t>
            </a:r>
          </a:p>
          <a:p>
            <a:pPr marL="240030" indent="-514350">
              <a:buNone/>
            </a:pPr>
            <a:r>
              <a:rPr lang="ru-RU" dirty="0" smtClean="0">
                <a:solidFill>
                  <a:srgbClr val="002060"/>
                </a:solidFill>
              </a:rPr>
              <a:t>29:6		4:8		1:5		7:6</a:t>
            </a:r>
          </a:p>
          <a:p>
            <a:pPr marL="240030" indent="-51435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240030" indent="-51435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14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Тема14</Template>
  <TotalTime>75</TotalTime>
  <Words>295</Words>
  <Application>Microsoft Office PowerPoint</Application>
  <PresentationFormat>Экран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Тема14</vt:lpstr>
      <vt:lpstr>Деление с остатком</vt:lpstr>
      <vt:lpstr>Решим задачу</vt:lpstr>
      <vt:lpstr>    Деление с остатком  Из всех чисел, меньших 17, выбери самое большое, которое делится:  </vt:lpstr>
      <vt:lpstr>Деление с остатком</vt:lpstr>
      <vt:lpstr>Деление с остатком</vt:lpstr>
      <vt:lpstr>Деление с остатком</vt:lpstr>
      <vt:lpstr>Деление с остатком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с остатком</dc:title>
  <dc:creator>Пользователь</dc:creator>
  <cp:lastModifiedBy>Пользователь</cp:lastModifiedBy>
  <cp:revision>10</cp:revision>
  <dcterms:created xsi:type="dcterms:W3CDTF">2013-02-12T07:51:14Z</dcterms:created>
  <dcterms:modified xsi:type="dcterms:W3CDTF">2013-06-04T13:50:24Z</dcterms:modified>
</cp:coreProperties>
</file>