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9" r:id="rId2"/>
    <p:sldId id="324" r:id="rId3"/>
    <p:sldId id="341" r:id="rId4"/>
    <p:sldId id="325" r:id="rId5"/>
    <p:sldId id="342" r:id="rId6"/>
    <p:sldId id="343" r:id="rId7"/>
    <p:sldId id="340" r:id="rId8"/>
    <p:sldId id="339" r:id="rId9"/>
    <p:sldId id="334" r:id="rId10"/>
    <p:sldId id="337" r:id="rId11"/>
    <p:sldId id="329" r:id="rId12"/>
    <p:sldId id="279" r:id="rId13"/>
    <p:sldId id="323" r:id="rId14"/>
    <p:sldId id="282" r:id="rId15"/>
    <p:sldId id="321" r:id="rId16"/>
    <p:sldId id="322" r:id="rId17"/>
    <p:sldId id="316" r:id="rId18"/>
    <p:sldId id="330" r:id="rId19"/>
    <p:sldId id="33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D83314-A961-4022-8AD4-27EDB056ADB1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4B757-0864-49E2-A0D9-D70B7FF24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3BFD-1268-42A2-8CFB-4A0C06CC29A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7EF5-B729-4E05-886B-E77416F7F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46E7-8B71-4E4E-8BD2-F6093FC6DA4D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EAC2-55C2-48BF-B476-E651A45F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3021-B9D0-47E0-A504-0397690855A4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5990-271E-4FA8-AA2A-F4078E83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F78D-6AA6-4E7F-8EC9-251B37434CDD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B3CA-C751-410F-9B99-EC999DC18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C090-7883-40A3-9425-B909BCF54A97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E12B-1FF7-4AB3-ABBB-449411942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654-C325-4245-AC34-7EB8098AF9F2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E126-2710-44F9-A41D-AEF0CFCC5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56B5-329E-48B4-82EB-2532155FECE4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647A-AF1F-4BF2-B646-793703B1A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62EF-041A-4B41-BE56-165FC1FF856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5D7D-C034-44B2-BCBB-A4DE789A2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22F1-C7D1-4E99-A486-072C09BE8328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3248-E202-489F-A73E-D5CF05B7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C3A4-12E0-4731-A9A3-8C97A7890729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3466-F3DC-4864-B1C2-DA8667CF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B8AA-5EC9-4747-862A-2E310C5FC1F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9B94-9796-48EF-BF19-F26382FF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7779-8A41-4654-B1EE-6014B1D3784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ED3F-DB4F-495B-813B-F1F9B7E3F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E78B50-9C94-4392-A674-23F4962C33A5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C0778F4-F65F-4ED3-B30A-1ADD22BA8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  <p:sldLayoutId id="2147483667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  <a:latin typeface="Times New Roman" pitchFamily="18" charset="0"/>
              </a:rPr>
              <a:t>Современные подходы</a:t>
            </a:r>
            <a:br>
              <a:rPr lang="ru-RU" sz="4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</a:rPr>
              <a:t> на уроках «Технологии» в условиях реализации ФГОС ООО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4294967295"/>
          </p:nvPr>
        </p:nvSpPr>
        <p:spPr>
          <a:xfrm>
            <a:off x="4572000" y="5013325"/>
            <a:ext cx="4321175" cy="16557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МБОУ СШ № 37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учитель технологии 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Шушкова Татьяна Леонидовна </a:t>
            </a:r>
          </a:p>
          <a:p>
            <a:pPr marL="0" indent="0" algn="ctr">
              <a:buFont typeface="Symbol" pitchFamily="18" charset="2"/>
              <a:buNone/>
            </a:pPr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Защита проекта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310583" cy="468052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374063" cy="1023938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Оформление  комнаты  для  мальчика</a:t>
            </a:r>
          </a:p>
        </p:txBody>
      </p:sp>
      <p:pic>
        <p:nvPicPr>
          <p:cNvPr id="25602" name="Picture 9" descr="kartiny-v-interere-gostinoj-3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571750"/>
            <a:ext cx="3514725" cy="3740150"/>
          </a:xfrm>
        </p:spPr>
      </p:pic>
      <p:pic>
        <p:nvPicPr>
          <p:cNvPr id="25603" name="Picture 5" descr="LookAt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571625"/>
            <a:ext cx="46783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  <a:latin typeface="Times New Roman" pitchFamily="18" charset="0"/>
              </a:rPr>
              <a:t>Виды   искусства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sz="6000" smtClean="0">
                <a:solidFill>
                  <a:schemeClr val="tx1"/>
                </a:solidFill>
              </a:rPr>
              <a:t>String  art</a:t>
            </a:r>
            <a:r>
              <a:rPr lang="ru-RU" sz="8000" smtClean="0">
                <a:solidFill>
                  <a:schemeClr val="tx1"/>
                </a:solidFill>
              </a:rPr>
              <a:t> - </a:t>
            </a:r>
            <a:r>
              <a:rPr lang="ru-RU" sz="6000" i="1" smtClean="0">
                <a:solidFill>
                  <a:schemeClr val="tx1"/>
                </a:solidFill>
              </a:rPr>
              <a:t>искусство       струн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4294967295"/>
          </p:nvPr>
        </p:nvSpPr>
        <p:spPr>
          <a:xfrm>
            <a:off x="500063" y="714375"/>
            <a:ext cx="8286750" cy="5411788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узнать, что такое Стринг Арт;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познакомиться  с  историей  техники;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освоить  технологию  изготовления;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практическое  применение.</a:t>
            </a:r>
          </a:p>
          <a:p>
            <a:pPr>
              <a:lnSpc>
                <a:spcPct val="90000"/>
              </a:lnSpc>
            </a:pPr>
            <a:endParaRPr lang="ru-RU" sz="3200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</a:rPr>
              <a:t>Цель  практической  деятельности: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 создание условий для  самостоятельного выполнения картины в технике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«Стринг Арт»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Образцы  выполнения: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112568" cy="51125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Самостоятельный поиск информации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268413"/>
            <a:ext cx="7408862" cy="48196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ru-RU" sz="2800" smtClean="0">
              <a:solidFill>
                <a:schemeClr val="tx1"/>
              </a:solidFill>
            </a:endParaRPr>
          </a:p>
          <a:p>
            <a:pPr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 Версия первая: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ниточный дизайн  переплетения ниток;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Натяжение   нитей  на  гвозди</a:t>
            </a:r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744416" cy="31216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60350"/>
            <a:ext cx="8496300" cy="5865813"/>
          </a:xfrm>
        </p:spPr>
        <p:txBody>
          <a:bodyPr/>
          <a:lstStyle/>
          <a:p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Версия вторая:</a:t>
            </a:r>
          </a:p>
          <a:p>
            <a:pPr>
              <a:buFont typeface="Symbol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способ обучения детей  геометрии, т.к. геометрические фигуры изображенные в объеме,  воспринимаются лучше, чем начерченные на доске.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1747" name="Picture 6" descr="[730000214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852738"/>
            <a:ext cx="36083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ГРУППЫ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33375"/>
            <a:ext cx="6696075" cy="5345113"/>
          </a:xfrm>
        </p:spPr>
      </p:pic>
      <p:pic>
        <p:nvPicPr>
          <p:cNvPr id="32771" name="Picture 5" descr="d8dc95214df0d0cf7aab1ea476--kartiny-panno-panno-v-tehnike-string-art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02b33f5c9332d2c9efcd1625ad63a2b0"/>
          <p:cNvPicPr>
            <a:picLocks noChangeAspect="1" noChangeArrowheads="1"/>
          </p:cNvPicPr>
          <p:nvPr/>
        </p:nvPicPr>
        <p:blipFill>
          <a:blip r:embed="rId4" cstate="print"/>
          <a:srcRect r="52000" b="-1370"/>
          <a:stretch>
            <a:fillRect/>
          </a:stretch>
        </p:blipFill>
        <p:spPr bwMode="auto">
          <a:xfrm>
            <a:off x="1547813" y="3860800"/>
            <a:ext cx="1247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1319-string-art"/>
          <p:cNvPicPr>
            <a:picLocks noChangeAspect="1" noChangeArrowheads="1"/>
          </p:cNvPicPr>
          <p:nvPr/>
        </p:nvPicPr>
        <p:blipFill>
          <a:blip r:embed="rId5" cstate="print"/>
          <a:srcRect l="28999" r="27332" b="7549"/>
          <a:stretch>
            <a:fillRect/>
          </a:stretch>
        </p:blipFill>
        <p:spPr bwMode="auto">
          <a:xfrm>
            <a:off x="3419475" y="4868863"/>
            <a:ext cx="10509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92087376_big__1_"/>
          <p:cNvPicPr>
            <a:picLocks noChangeAspect="1" noChangeArrowheads="1"/>
          </p:cNvPicPr>
          <p:nvPr/>
        </p:nvPicPr>
        <p:blipFill>
          <a:blip r:embed="rId6" cstate="print"/>
          <a:srcRect l="7883" r="5486" b="4765"/>
          <a:stretch>
            <a:fillRect/>
          </a:stretch>
        </p:blipFill>
        <p:spPr bwMode="auto">
          <a:xfrm>
            <a:off x="4643438" y="4941888"/>
            <a:ext cx="105568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utro_26092010_nitki_2_0x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3644900"/>
            <a:ext cx="17510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 descr="Картинки по запросу стринг ар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5013325"/>
            <a:ext cx="1562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11188" y="2924175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ПРЕДМЕТНАЯ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419475" y="4365625"/>
            <a:ext cx="205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СЮЖЕТНАЯ  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6948488" y="2852738"/>
            <a:ext cx="2195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ГРАФИЧЕСКАЯ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5" descr="wSBOsulxx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42423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ZWC8YPAwZ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88913"/>
            <a:ext cx="280511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q94fcwItUt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23703" t="17778" r="20000" b="18889"/>
          <a:stretch>
            <a:fillRect/>
          </a:stretch>
        </p:blipFill>
        <p:spPr>
          <a:xfrm>
            <a:off x="3492500" y="188913"/>
            <a:ext cx="2754313" cy="3671887"/>
          </a:xfrm>
        </p:spPr>
      </p:pic>
      <p:pic>
        <p:nvPicPr>
          <p:cNvPr id="33797" name="Picture 12" descr="tSASLVi7o0E"/>
          <p:cNvPicPr>
            <a:picLocks noChangeAspect="1" noChangeArrowheads="1"/>
          </p:cNvPicPr>
          <p:nvPr/>
        </p:nvPicPr>
        <p:blipFill>
          <a:blip r:embed="rId5" cstate="print"/>
          <a:srcRect l="15083" t="7947" r="17400" b="10072"/>
          <a:stretch>
            <a:fillRect/>
          </a:stretch>
        </p:blipFill>
        <p:spPr bwMode="auto">
          <a:xfrm>
            <a:off x="5651500" y="2997200"/>
            <a:ext cx="242252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1531-630x630"/>
          <p:cNvPicPr>
            <a:picLocks noChangeAspect="1" noChangeArrowheads="1"/>
          </p:cNvPicPr>
          <p:nvPr/>
        </p:nvPicPr>
        <p:blipFill>
          <a:blip r:embed="rId6" cstate="print"/>
          <a:srcRect l="9587" t="6126" r="10405" b="11501"/>
          <a:stretch>
            <a:fillRect/>
          </a:stretch>
        </p:blipFill>
        <p:spPr bwMode="auto">
          <a:xfrm>
            <a:off x="827088" y="3357563"/>
            <a:ext cx="34067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41400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8497888" cy="4319587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>
              <a:buFont typeface="Symbol" pitchFamily="18" charset="2"/>
              <a:buNone/>
            </a:pPr>
            <a:r>
              <a:rPr lang="ru-RU" smtClean="0"/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«Чтобы быть хорошим преподавателем, нужно любить то, что преподаёшь, и тех, кому преподаёшь» 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                                          </a:t>
            </a:r>
          </a:p>
          <a:p>
            <a:pPr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В.О.Ключевский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Федеральный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государственный образовательный стандарт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основного общего образования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989138"/>
            <a:ext cx="7596187" cy="503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	Изучение предметной области «Технология» обеспечивает: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/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211638" y="2636838"/>
            <a:ext cx="45720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>
                <a:latin typeface="Times New Roman" pitchFamily="18" charset="0"/>
              </a:rPr>
              <a:t>развитие инновационной творческой деятельности  обучающихся в процессе решения прикладных учебных задач;</a:t>
            </a:r>
          </a:p>
          <a:p>
            <a:endParaRPr lang="ru-RU" sz="32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совершенствование умений  выполнения учебно-исследовательской  и проектной деятельности..</a:t>
            </a: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3384376" cy="27246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506538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Новые подходы, используемые в предмете «Технология»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2133600"/>
            <a:ext cx="7408862" cy="3992563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1. Системно-деятельностный подход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         (проблемное обучение) 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2. Метапредметный подход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(интегрированный) 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3. Компетентностно-ориентированный подход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8138"/>
            <a:ext cx="8218487" cy="1866900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  <a:latin typeface="Times New Roman" pitchFamily="18" charset="0"/>
              </a:rPr>
              <a:t>Системно-деятельностный подход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формирование готовности к саморазвитию  и непрерывному самообразованию;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- активную учебно-познавательную деятельность обучающихся;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- построение образовательного процесса  с учётом индивидуальных, возрастных, психологических и физиологических особенностей обучающихся.</a:t>
            </a:r>
          </a:p>
          <a:p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М</a:t>
            </a:r>
            <a:r>
              <a:rPr lang="ru-RU" u="sng" smtClean="0">
                <a:solidFill>
                  <a:schemeClr val="tx1"/>
                </a:solidFill>
              </a:rPr>
              <a:t>етапредметный подход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mtClean="0"/>
              <a:t> 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вовлечение ученика в мыслительный процесс, направленный на самостоятельную постановку проблемы, поиск способов и методов её решения, применяя на практике.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u="sng" smtClean="0">
                <a:solidFill>
                  <a:schemeClr val="tx1"/>
                </a:solidFill>
              </a:rPr>
              <a:t>Компетентностно-ориентированный </a:t>
            </a:r>
            <a:r>
              <a:rPr lang="ru-RU" sz="4000" smtClean="0">
                <a:solidFill>
                  <a:schemeClr val="tx1"/>
                </a:solidFill>
              </a:rPr>
              <a:t>подход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ru-RU" sz="2000" smtClean="0"/>
          </a:p>
          <a:p>
            <a:pPr>
              <a:buFont typeface="Symbol" pitchFamily="18" charset="2"/>
              <a:buNone/>
            </a:pPr>
            <a:r>
              <a:rPr lang="ru-RU" sz="2000" smtClean="0"/>
              <a:t>   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умение решать проблемы, использовать собственный опыт;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определять рациональное потребление;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сотрудничать с одноклассниками и взрослыми;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принимать решения;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уметь прийти к общему мнению;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работать в группах;</a:t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– уметь организовать свою работу;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Изучение нового материала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Раздел «Оформление интерьера»: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понятие о композиции в интерьере;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характерные особенности интерьера жилища, отвечающее семейному укладу и образу жизни; 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агрономические, эстетические, экономические требования;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использование современных материалов в отделке жилья;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создание единого художественного стиля (подбор штор, ковров, аксессуаров, мебели, обоев и т.д.)</a:t>
            </a:r>
          </a:p>
          <a:p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067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Интерьер и планировка кухни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820150" cy="5661025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</a:rPr>
              <a:t>Тема урока: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интерьер кухни, оборудование, украшение и санитарное состояние.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</a:rPr>
              <a:t>Цель урока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: создание условий для реализации  собственного интерьера.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</a:rPr>
              <a:t>Задачи: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познакомиться с различными видами интерьера кухни;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способами расстановки мебели;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декоративной отделкой и санитарным состоянием;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разработать свой интерьер и выполнить защиту;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Презентация  проекта</a:t>
            </a:r>
            <a:r>
              <a:rPr lang="ru-RU" smtClean="0"/>
              <a:t> </a:t>
            </a:r>
          </a:p>
        </p:txBody>
      </p:sp>
      <p:sp>
        <p:nvSpPr>
          <p:cNvPr id="23554" name="AutoShape 5" descr="c29109f49ece346225094b0fa4605df7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5" name="Picture 8" descr="moya_budushaya_kuhnya_D79FhHI6F68YCBJB9Cx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973" t="9508" r="24503" b="5666"/>
          <a:stretch>
            <a:fillRect/>
          </a:stretch>
        </p:blipFill>
        <p:spPr>
          <a:xfrm>
            <a:off x="1331913" y="1700213"/>
            <a:ext cx="6616700" cy="49625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1518</TotalTime>
  <Words>298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Современные подходы  на уроках «Технологии» в условиях реализации ФГОС ООО </vt:lpstr>
      <vt:lpstr>Федеральный  государственный образовательный стандарт  основного общего образования</vt:lpstr>
      <vt:lpstr>Новые подходы, используемые в предмете «Технология»</vt:lpstr>
      <vt:lpstr>Системно-деятельностный подход</vt:lpstr>
      <vt:lpstr>Метапредметный подход</vt:lpstr>
      <vt:lpstr>Компетентностно-ориентированный подход</vt:lpstr>
      <vt:lpstr>Изучение нового материала</vt:lpstr>
      <vt:lpstr>Интерьер и планировка кухни</vt:lpstr>
      <vt:lpstr>Презентация  проекта </vt:lpstr>
      <vt:lpstr>Защита проекта </vt:lpstr>
      <vt:lpstr>Оформление  комнаты  для  мальчика</vt:lpstr>
      <vt:lpstr>Виды   искусства</vt:lpstr>
      <vt:lpstr>Слайд 13</vt:lpstr>
      <vt:lpstr>Образцы  выполнения:</vt:lpstr>
      <vt:lpstr>Самостоятельный поиск информации</vt:lpstr>
      <vt:lpstr>Слайд 16</vt:lpstr>
      <vt:lpstr>ГРУППЫ</vt:lpstr>
      <vt:lpstr>Слайд 18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Чеширский_Кот</cp:lastModifiedBy>
  <cp:revision>86</cp:revision>
  <dcterms:created xsi:type="dcterms:W3CDTF">2013-03-28T07:19:07Z</dcterms:created>
  <dcterms:modified xsi:type="dcterms:W3CDTF">2016-03-27T13:14:03Z</dcterms:modified>
</cp:coreProperties>
</file>