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5" r:id="rId1"/>
  </p:sldMasterIdLst>
  <p:notesMasterIdLst>
    <p:notesMasterId r:id="rId46"/>
  </p:notesMasterIdLst>
  <p:sldIdLst>
    <p:sldId id="303" r:id="rId2"/>
    <p:sldId id="270" r:id="rId3"/>
    <p:sldId id="320" r:id="rId4"/>
    <p:sldId id="259" r:id="rId5"/>
    <p:sldId id="260" r:id="rId6"/>
    <p:sldId id="272" r:id="rId7"/>
    <p:sldId id="321" r:id="rId8"/>
    <p:sldId id="305" r:id="rId9"/>
    <p:sldId id="257" r:id="rId10"/>
    <p:sldId id="274" r:id="rId11"/>
    <p:sldId id="275" r:id="rId12"/>
    <p:sldId id="277" r:id="rId13"/>
    <p:sldId id="276" r:id="rId14"/>
    <p:sldId id="295" r:id="rId15"/>
    <p:sldId id="278" r:id="rId16"/>
    <p:sldId id="262" r:id="rId17"/>
    <p:sldId id="283" r:id="rId18"/>
    <p:sldId id="264" r:id="rId19"/>
    <p:sldId id="273" r:id="rId20"/>
    <p:sldId id="319" r:id="rId21"/>
    <p:sldId id="285" r:id="rId22"/>
    <p:sldId id="263" r:id="rId23"/>
    <p:sldId id="266" r:id="rId24"/>
    <p:sldId id="318" r:id="rId25"/>
    <p:sldId id="286" r:id="rId26"/>
    <p:sldId id="288" r:id="rId27"/>
    <p:sldId id="301" r:id="rId28"/>
    <p:sldId id="298" r:id="rId29"/>
    <p:sldId id="299" r:id="rId30"/>
    <p:sldId id="309" r:id="rId31"/>
    <p:sldId id="297" r:id="rId32"/>
    <p:sldId id="310" r:id="rId33"/>
    <p:sldId id="289" r:id="rId34"/>
    <p:sldId id="287" r:id="rId35"/>
    <p:sldId id="290" r:id="rId36"/>
    <p:sldId id="311" r:id="rId37"/>
    <p:sldId id="269" r:id="rId38"/>
    <p:sldId id="312" r:id="rId39"/>
    <p:sldId id="313" r:id="rId40"/>
    <p:sldId id="314" r:id="rId41"/>
    <p:sldId id="293" r:id="rId42"/>
    <p:sldId id="294" r:id="rId43"/>
    <p:sldId id="292" r:id="rId44"/>
    <p:sldId id="291" r:id="rId4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DE06A0"/>
    <a:srgbClr val="06007E"/>
    <a:srgbClr val="000000"/>
    <a:srgbClr val="71C5BD"/>
    <a:srgbClr val="CC0000"/>
    <a:srgbClr val="66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126" autoAdjust="0"/>
    <p:restoredTop sz="94660"/>
  </p:normalViewPr>
  <p:slideViewPr>
    <p:cSldViewPr>
      <p:cViewPr>
        <p:scale>
          <a:sx n="75" d="100"/>
          <a:sy n="75" d="100"/>
        </p:scale>
        <p:origin x="-1458" y="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900B45A8-9845-4622-AC35-166ED31C2ECF}" type="datetimeFigureOut">
              <a:rPr lang="ru-RU"/>
              <a:pPr>
                <a:defRPr/>
              </a:pPr>
              <a:t>01.10.2011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4B4B5AE4-0ED1-48E2-9FD3-928BAE548A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5222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75714D9-3A87-419E-8D3B-8A353D934C3D}" type="slidenum">
              <a:rPr lang="ru-RU" smtClean="0"/>
              <a:pPr/>
              <a:t>1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5325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215B7F6-4EDB-4F07-89C0-2BBA035EE67D}" type="slidenum">
              <a:rPr lang="ru-RU" smtClean="0"/>
              <a:pPr/>
              <a:t>2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185" y="1604"/>
              <a:ext cx="449" cy="299"/>
              <a:chOff x="720" y="336"/>
              <a:chExt cx="624" cy="432"/>
            </a:xfrm>
          </p:grpSpPr>
          <p:sp>
            <p:nvSpPr>
              <p:cNvPr id="12" name="Rectangle 4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" name="Rectangle 5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6" name="Group 6"/>
            <p:cNvGrpSpPr>
              <a:grpSpLocks/>
            </p:cNvGrpSpPr>
            <p:nvPr/>
          </p:nvGrpSpPr>
          <p:grpSpPr bwMode="auto">
            <a:xfrm>
              <a:off x="263" y="1870"/>
              <a:ext cx="466" cy="299"/>
              <a:chOff x="912" y="2640"/>
              <a:chExt cx="672" cy="432"/>
            </a:xfrm>
          </p:grpSpPr>
          <p:sp>
            <p:nvSpPr>
              <p:cNvPr id="10" name="Rectangle 7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" name="Rectangle 8"/>
              <p:cNvSpPr>
                <a:spLocks noChangeArrowheads="1"/>
              </p:cNvSpPr>
              <p:nvPr/>
            </p:nvSpPr>
            <p:spPr bwMode="auto"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7" name="Rectangle 9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45068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90600" y="1676400"/>
            <a:ext cx="7772400" cy="1462088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45069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dt" sz="half" idx="10"/>
          </p:nvPr>
        </p:nvSpPr>
        <p:spPr>
          <a:xfrm>
            <a:off x="9906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8029EFA4-C82B-4D67-BE33-83EB5B5FEED4}" type="datetimeFigureOut">
              <a:rPr lang="en-US"/>
              <a:pPr>
                <a:defRPr/>
              </a:pPr>
              <a:t>10/1/2011</a:t>
            </a:fld>
            <a:endParaRPr lang="ru-RU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ftr" sz="quarter" idx="11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580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CF4FB714-4A1C-480B-8272-849CC695A8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ACF8D8-6CB0-49D4-9532-C075DCA33DF7}" type="datetimeFigureOut">
              <a:rPr lang="en-US"/>
              <a:pPr>
                <a:defRPr/>
              </a:pPr>
              <a:t>10/1/2011</a:t>
            </a:fld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1484E3-E480-4F4C-B554-F8F4B99B25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004050" y="214313"/>
            <a:ext cx="1951038" cy="5918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50938" y="214313"/>
            <a:ext cx="5700712" cy="5918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1D4301-8C10-48CF-BAD8-B52BA2EE4565}" type="datetimeFigureOut">
              <a:rPr lang="en-US"/>
              <a:pPr>
                <a:defRPr/>
              </a:pPr>
              <a:t>10/1/2011</a:t>
            </a:fld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8634C1-D5E7-4AC6-BEDD-5538E4BF20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1150938" y="214313"/>
            <a:ext cx="7804150" cy="591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D7DBEE-38A5-4E15-BD04-C3059B8B8F8B}" type="datetimeFigureOut">
              <a:rPr lang="en-US"/>
              <a:pPr>
                <a:defRPr/>
              </a:pPr>
              <a:t>10/1/2011</a:t>
            </a:fld>
            <a:endParaRPr lang="ru-RU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A1E52F-440C-4E5C-9AD1-BF40767609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50DD9F-5585-4164-8BBA-DE6C8D6E21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C6DD4B-4F58-4D25-BFBA-DDF7B3178C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3941763"/>
            <a:ext cx="8229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E079E9-32FE-4E10-8378-4E26D6F274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B19905-9736-43CD-B47C-4B7E99C7F6A9}" type="datetimeFigureOut">
              <a:rPr lang="en-US"/>
              <a:pPr>
                <a:defRPr/>
              </a:pPr>
              <a:t>10/1/2011</a:t>
            </a:fld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97B990-2C4C-472D-B85B-A549EF4563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C9CEAC-0C46-4AAA-8B1E-B4713576F817}" type="datetimeFigureOut">
              <a:rPr lang="en-US"/>
              <a:pPr>
                <a:defRPr/>
              </a:pPr>
              <a:t>10/1/2011</a:t>
            </a:fld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6E2980-2B2D-4689-9703-04183C0201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3F9766-AC84-4495-9E92-AA1EC8C6600F}" type="datetimeFigureOut">
              <a:rPr lang="en-US"/>
              <a:pPr>
                <a:defRPr/>
              </a:pPr>
              <a:t>10/1/2011</a:t>
            </a:fld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A04FA3-7827-49D2-9C6F-E12F5D39D9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D9B572-ED82-421F-8897-39B427235CEA}" type="datetimeFigureOut">
              <a:rPr lang="en-US"/>
              <a:pPr>
                <a:defRPr/>
              </a:pPr>
              <a:t>10/1/2011</a:t>
            </a:fld>
            <a:endParaRPr lang="ru-RU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B40C37-B3A8-49EE-A84A-64CB8E68D1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D4699B-D020-4125-82F6-F82F964EEB0F}" type="datetimeFigureOut">
              <a:rPr lang="en-US"/>
              <a:pPr>
                <a:defRPr/>
              </a:pPr>
              <a:t>10/1/2011</a:t>
            </a:fld>
            <a:endParaRPr lang="ru-RU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F0C0C3-AFED-434D-A123-959C1B0E05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A756CF-456E-4759-A74B-806730B130A1}" type="datetimeFigureOut">
              <a:rPr lang="en-US"/>
              <a:pPr>
                <a:defRPr/>
              </a:pPr>
              <a:t>10/1/2011</a:t>
            </a:fld>
            <a:endParaRPr lang="ru-RU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56CE10-E6C7-4DD9-BBE7-7EE88E7B60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B4109A-34D5-4594-8FA9-9DCDB5662767}" type="datetimeFigureOut">
              <a:rPr lang="en-US"/>
              <a:pPr>
                <a:defRPr/>
              </a:pPr>
              <a:t>10/1/2011</a:t>
            </a:fld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C8524F-D89B-4116-ACF7-7BCC6248AE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867358-B8EA-4927-9870-5F0FA40CDC8A}" type="datetimeFigureOut">
              <a:rPr lang="en-US"/>
              <a:pPr>
                <a:defRPr/>
              </a:pPr>
              <a:t>10/1/2011</a:t>
            </a:fld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0550D2-5B06-4EC8-8027-BB28CDA24A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F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ChangeArrowheads="1"/>
          </p:cNvSpPr>
          <p:nvPr/>
        </p:nvSpPr>
        <p:spPr bwMode="ltGray">
          <a:xfrm>
            <a:off x="417513" y="1098550"/>
            <a:ext cx="438150" cy="474663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ru-RU" sz="2400">
              <a:latin typeface="Tahoma" pitchFamily="34" charset="0"/>
            </a:endParaRPr>
          </a:p>
        </p:txBody>
      </p:sp>
      <p:sp>
        <p:nvSpPr>
          <p:cNvPr id="44035" name="Rectangle 3"/>
          <p:cNvSpPr>
            <a:spLocks noChangeArrowheads="1"/>
          </p:cNvSpPr>
          <p:nvPr/>
        </p:nvSpPr>
        <p:spPr bwMode="ltGray">
          <a:xfrm>
            <a:off x="800100" y="10985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ru-RU" sz="2400">
              <a:latin typeface="Tahoma" pitchFamily="34" charset="0"/>
            </a:endParaRPr>
          </a:p>
        </p:txBody>
      </p:sp>
      <p:sp>
        <p:nvSpPr>
          <p:cNvPr id="44036" name="Rectangle 4"/>
          <p:cNvSpPr>
            <a:spLocks noChangeArrowheads="1"/>
          </p:cNvSpPr>
          <p:nvPr/>
        </p:nvSpPr>
        <p:spPr bwMode="ltGray">
          <a:xfrm>
            <a:off x="541338" y="1520825"/>
            <a:ext cx="422275" cy="474663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ru-RU" sz="2400">
              <a:latin typeface="Tahoma" pitchFamily="34" charset="0"/>
            </a:endParaRPr>
          </a:p>
        </p:txBody>
      </p:sp>
      <p:sp>
        <p:nvSpPr>
          <p:cNvPr id="44037" name="Rectangle 5"/>
          <p:cNvSpPr>
            <a:spLocks noChangeArrowheads="1"/>
          </p:cNvSpPr>
          <p:nvPr/>
        </p:nvSpPr>
        <p:spPr bwMode="ltGray">
          <a:xfrm>
            <a:off x="911225" y="15208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ru-RU" sz="2400">
              <a:latin typeface="Tahoma" pitchFamily="34" charset="0"/>
            </a:endParaRPr>
          </a:p>
        </p:txBody>
      </p:sp>
      <p:sp>
        <p:nvSpPr>
          <p:cNvPr id="44038" name="Rectangle 6"/>
          <p:cNvSpPr>
            <a:spLocks noChangeArrowheads="1"/>
          </p:cNvSpPr>
          <p:nvPr/>
        </p:nvSpPr>
        <p:spPr bwMode="ltGray">
          <a:xfrm>
            <a:off x="127000" y="14478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ru-RU" sz="2400">
              <a:latin typeface="Tahoma" pitchFamily="34" charset="0"/>
            </a:endParaRPr>
          </a:p>
        </p:txBody>
      </p:sp>
      <p:sp>
        <p:nvSpPr>
          <p:cNvPr id="44039" name="Rectangle 7"/>
          <p:cNvSpPr>
            <a:spLocks noChangeArrowheads="1"/>
          </p:cNvSpPr>
          <p:nvPr/>
        </p:nvSpPr>
        <p:spPr bwMode="gray">
          <a:xfrm>
            <a:off x="762000" y="990600"/>
            <a:ext cx="31750" cy="1052513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ru-RU" sz="2400">
              <a:latin typeface="Tahoma" pitchFamily="34" charset="0"/>
            </a:endParaRPr>
          </a:p>
        </p:txBody>
      </p:sp>
      <p:sp>
        <p:nvSpPr>
          <p:cNvPr id="44040" name="Rectangle 8"/>
          <p:cNvSpPr>
            <a:spLocks noChangeArrowheads="1"/>
          </p:cNvSpPr>
          <p:nvPr/>
        </p:nvSpPr>
        <p:spPr bwMode="gray">
          <a:xfrm>
            <a:off x="442913" y="178117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ru-RU" sz="2400">
              <a:latin typeface="Tahoma" pitchFamily="34" charset="0"/>
            </a:endParaRPr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150938" y="214313"/>
            <a:ext cx="7793037" cy="146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34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82688" y="2017713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4043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620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  <a:cs typeface="Arial" charset="0"/>
              </a:defRPr>
            </a:lvl1pPr>
          </a:lstStyle>
          <a:p>
            <a:pPr>
              <a:defRPr/>
            </a:pPr>
            <a:fld id="{38D0D051-7F87-4A74-B54E-E802903C2598}" type="datetimeFigureOut">
              <a:rPr lang="en-US"/>
              <a:pPr>
                <a:defRPr/>
              </a:pPr>
              <a:t>10/1/2011</a:t>
            </a:fld>
            <a:endParaRPr lang="ru-RU"/>
          </a:p>
        </p:txBody>
      </p:sp>
      <p:sp>
        <p:nvSpPr>
          <p:cNvPr id="44044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57600" y="6243638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4045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421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  <a:cs typeface="Arial" charset="0"/>
              </a:defRPr>
            </a:lvl1pPr>
          </a:lstStyle>
          <a:p>
            <a:pPr>
              <a:defRPr/>
            </a:pPr>
            <a:fld id="{775C70C0-1E0B-4EF1-A618-EA74FD6B35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2" r:id="rId1"/>
    <p:sldLayoutId id="2147484031" r:id="rId2"/>
    <p:sldLayoutId id="2147484032" r:id="rId3"/>
    <p:sldLayoutId id="2147484033" r:id="rId4"/>
    <p:sldLayoutId id="2147484034" r:id="rId5"/>
    <p:sldLayoutId id="2147484035" r:id="rId6"/>
    <p:sldLayoutId id="2147484036" r:id="rId7"/>
    <p:sldLayoutId id="2147484037" r:id="rId8"/>
    <p:sldLayoutId id="2147484038" r:id="rId9"/>
    <p:sldLayoutId id="2147484039" r:id="rId10"/>
    <p:sldLayoutId id="2147484040" r:id="rId11"/>
    <p:sldLayoutId id="2147484041" r:id="rId12"/>
    <p:sldLayoutId id="2147484043" r:id="rId13"/>
    <p:sldLayoutId id="2147484044" r:id="rId14"/>
    <p:sldLayoutId id="2147484045" r:id="rId15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gif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7.jpeg"/><Relationship Id="rId5" Type="http://schemas.openxmlformats.org/officeDocument/2006/relationships/hyperlink" Target="http://foto.mail.ru/list/borges07/216/222.html" TargetMode="External"/><Relationship Id="rId4" Type="http://schemas.openxmlformats.org/officeDocument/2006/relationships/image" Target="../media/image46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5.gi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2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hyperlink" Target="http://images.google.com/imgres?imgurl=http://camelus.info/i/bactrianus.jpg&amp;imgrefurl=http://camelus.info/bactrianus.htm&amp;usg=__1jE_1Mesyn1-Qmyn9-13TnRHy1E=&amp;h=291&amp;w=300&amp;sz=26&amp;hl=ru&amp;start=1&amp;itbs=1&amp;tbnid=gGrClJJAIfvwRM:&amp;tbnh=113&amp;tbnw=116&amp;prev=/images?q=%D0%B2%D0%B5%D1%80%D0%B1%D0%BB%D1%8E%D0%B4&amp;hl=ru&amp;lr=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9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6.jpe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J:\Живой гиф\01.gif"/>
          <p:cNvPicPr>
            <a:picLocks noGrp="1" noChangeAspect="1" noChangeArrowheads="1" noCrop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838200" y="2057400"/>
            <a:ext cx="3657600" cy="4495800"/>
          </a:xfrm>
        </p:spPr>
      </p:pic>
      <p:pic>
        <p:nvPicPr>
          <p:cNvPr id="6147" name="Picture 3" descr="J:\Живой гиф\0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5800" y="2057400"/>
            <a:ext cx="3843338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4" descr="J:\Живой гиф\welcome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47800" y="914400"/>
            <a:ext cx="70104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600" b="1" i="1" smtClean="0">
                <a:solidFill>
                  <a:srgbClr val="DE06A0"/>
                </a:solidFill>
                <a:latin typeface="Monotype Corsiva" pitchFamily="66" charset="0"/>
              </a:rPr>
              <a:t>К формируемым  общим  умениям относятся:</a:t>
            </a:r>
          </a:p>
        </p:txBody>
      </p:sp>
      <p:sp>
        <p:nvSpPr>
          <p:cNvPr id="15363" name="Rectangle 4"/>
          <p:cNvSpPr>
            <a:spLocks noGrp="1" noChangeArrowheads="1"/>
          </p:cNvSpPr>
          <p:nvPr>
            <p:ph sz="half" idx="1"/>
          </p:nvPr>
        </p:nvSpPr>
        <p:spPr>
          <a:xfrm>
            <a:off x="381000" y="2017713"/>
            <a:ext cx="4611688" cy="41148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Char char="v"/>
            </a:pPr>
            <a:r>
              <a:rPr lang="ru-RU" sz="2400" b="1" i="1" smtClean="0">
                <a:solidFill>
                  <a:schemeClr val="folHlink"/>
                </a:solidFill>
                <a:latin typeface="Book Antiqua" pitchFamily="18" charset="0"/>
              </a:rPr>
              <a:t>умение находить, оценивать, классифицировать, обрабатывать и систематизировать информацию из разнородных источников и баз данных; умение работать с информацией, содержащейся в учебных предметах и образовательных областях, а также в окружающем мире;</a:t>
            </a:r>
          </a:p>
          <a:p>
            <a:pPr eaLnBrk="1" hangingPunct="1"/>
            <a:endParaRPr lang="ru-RU" sz="2400" b="1" i="1" smtClean="0">
              <a:solidFill>
                <a:schemeClr val="folHlink"/>
              </a:solidFill>
              <a:latin typeface="Book Antiqua" pitchFamily="18" charset="0"/>
            </a:endParaRPr>
          </a:p>
        </p:txBody>
      </p:sp>
      <p:sp>
        <p:nvSpPr>
          <p:cNvPr id="15364" name="Picture 7" descr="132"/>
          <p:cNvSpPr>
            <a:spLocks noChangeAspect="1" noChangeArrowheads="1"/>
          </p:cNvSpPr>
          <p:nvPr/>
        </p:nvSpPr>
        <p:spPr bwMode="auto">
          <a:xfrm>
            <a:off x="7543800" y="533400"/>
            <a:ext cx="1295400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5365" name="Picture 7" descr="L:\DCIM\100OLYMP\Лабор.раб.фото\PC05000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145088" y="2646363"/>
            <a:ext cx="3810000" cy="28575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600" b="1" i="1" smtClean="0">
                <a:solidFill>
                  <a:srgbClr val="DE06A0"/>
                </a:solidFill>
                <a:latin typeface="Monotype Corsiva" pitchFamily="66" charset="0"/>
              </a:rPr>
              <a:t>К формируемым общим умениям относятся:</a:t>
            </a:r>
          </a:p>
        </p:txBody>
      </p:sp>
      <p:sp>
        <p:nvSpPr>
          <p:cNvPr id="16387" name="Rectangle 5"/>
          <p:cNvSpPr>
            <a:spLocks noGrp="1" noChangeArrowheads="1"/>
          </p:cNvSpPr>
          <p:nvPr>
            <p:ph sz="half" idx="1"/>
          </p:nvPr>
        </p:nvSpPr>
        <p:spPr>
          <a:xfrm>
            <a:off x="685800" y="1981200"/>
            <a:ext cx="4306888" cy="44196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ru-RU" b="1" i="1" smtClean="0">
              <a:solidFill>
                <a:schemeClr val="folHlink"/>
              </a:solidFill>
              <a:latin typeface="Book Antiqua" pitchFamily="18" charset="0"/>
            </a:endParaRPr>
          </a:p>
          <a:p>
            <a:pPr eaLnBrk="1" hangingPunct="1">
              <a:lnSpc>
                <a:spcPct val="80000"/>
              </a:lnSpc>
            </a:pPr>
            <a:endParaRPr lang="ru-RU" b="1" i="1" smtClean="0">
              <a:solidFill>
                <a:schemeClr val="folHlink"/>
              </a:solidFill>
              <a:latin typeface="Book Antiqua" pitchFamily="18" charset="0"/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Char char="v"/>
            </a:pPr>
            <a:r>
              <a:rPr lang="ru-RU" b="1" i="1" smtClean="0">
                <a:solidFill>
                  <a:schemeClr val="folHlink"/>
                </a:solidFill>
                <a:latin typeface="Book Antiqua" pitchFamily="18" charset="0"/>
              </a:rPr>
              <a:t>умение анализировать и применять разнородную информацию, в том числе, читать графики, диаграммы и таблицы данных;</a:t>
            </a:r>
          </a:p>
          <a:p>
            <a:pPr eaLnBrk="1" hangingPunct="1"/>
            <a:endParaRPr lang="ru-RU" b="1" i="1" smtClean="0">
              <a:solidFill>
                <a:schemeClr val="folHlink"/>
              </a:solidFill>
              <a:latin typeface="Book Antiqua" pitchFamily="18" charset="0"/>
            </a:endParaRPr>
          </a:p>
        </p:txBody>
      </p:sp>
      <p:sp>
        <p:nvSpPr>
          <p:cNvPr id="16388" name="Picture 2" descr="C:\Documents and Settings\Администратор\Рабочий стол\фото\Школа 2006_11_21\IMG_0499.JPG"/>
          <p:cNvSpPr>
            <a:spLocks noChangeAspect="1" noChangeArrowheads="1"/>
          </p:cNvSpPr>
          <p:nvPr/>
        </p:nvSpPr>
        <p:spPr bwMode="auto">
          <a:xfrm>
            <a:off x="4953000" y="2514600"/>
            <a:ext cx="4005263" cy="266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389" name="Picture 11" descr="science02"/>
          <p:cNvSpPr>
            <a:spLocks noChangeAspect="1" noChangeArrowheads="1"/>
          </p:cNvSpPr>
          <p:nvPr/>
        </p:nvSpPr>
        <p:spPr bwMode="auto">
          <a:xfrm rot="5635649">
            <a:off x="1709737" y="4538663"/>
            <a:ext cx="1141413" cy="197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9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grayscl/>
          </a:blip>
          <a:srcRect/>
          <a:stretch>
            <a:fillRect/>
          </a:stretch>
        </p:blipFill>
        <p:spPr>
          <a:xfrm>
            <a:off x="5638800" y="1828800"/>
            <a:ext cx="3276600" cy="2247900"/>
          </a:xfrm>
          <a:ln w="57150">
            <a:solidFill>
              <a:srgbClr val="FF3300"/>
            </a:solidFill>
          </a:ln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>
            <a:lum bright="-20000" contrast="78000"/>
          </a:blip>
          <a:srcRect/>
          <a:stretch>
            <a:fillRect/>
          </a:stretch>
        </p:blipFill>
        <p:spPr bwMode="auto">
          <a:xfrm>
            <a:off x="5181600" y="3124200"/>
            <a:ext cx="2184400" cy="3316288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</p:spPr>
      </p:pic>
      <p:pic>
        <p:nvPicPr>
          <p:cNvPr id="11" name="Picture 8" descr="J0076187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20000" y="304800"/>
            <a:ext cx="1362075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600" b="1" i="1" smtClean="0">
                <a:solidFill>
                  <a:srgbClr val="DE06A0"/>
                </a:solidFill>
                <a:latin typeface="Monotype Corsiva" pitchFamily="66" charset="0"/>
              </a:rPr>
              <a:t>К формируемым общим умениям относятся:</a:t>
            </a:r>
          </a:p>
        </p:txBody>
      </p:sp>
      <p:sp>
        <p:nvSpPr>
          <p:cNvPr id="17411" name="Rectangle 10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7412" name="Rectangle 5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2017713"/>
            <a:ext cx="4687888" cy="41148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Char char="v"/>
            </a:pPr>
            <a:r>
              <a:rPr lang="ru-RU" sz="2800" b="1" i="1" smtClean="0">
                <a:solidFill>
                  <a:schemeClr val="folHlink"/>
                </a:solidFill>
                <a:latin typeface="Book Antiqua" pitchFamily="18" charset="0"/>
              </a:rPr>
              <a:t>Способность к эффективному (в том числе, самостоятельному) освоению и использованию постоянно развивающихся информационных и телекоммуникационных технологий.</a:t>
            </a:r>
          </a:p>
          <a:p>
            <a:pPr eaLnBrk="1" hangingPunct="1"/>
            <a:endParaRPr lang="ru-RU" sz="2800" b="1" i="1" smtClean="0">
              <a:solidFill>
                <a:schemeClr val="folHlink"/>
              </a:solidFill>
              <a:latin typeface="Book Antiqua" pitchFamily="18" charset="0"/>
            </a:endParaRPr>
          </a:p>
        </p:txBody>
      </p:sp>
      <p:sp>
        <p:nvSpPr>
          <p:cNvPr id="17413" name="Picture 13" descr="COMP20"/>
          <p:cNvSpPr>
            <a:spLocks noChangeAspect="1" noChangeArrowheads="1"/>
          </p:cNvSpPr>
          <p:nvPr/>
        </p:nvSpPr>
        <p:spPr bwMode="auto">
          <a:xfrm>
            <a:off x="7391400" y="263525"/>
            <a:ext cx="1752600" cy="121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7414" name="Picture 7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145088" y="2646363"/>
            <a:ext cx="3810000" cy="28575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i="1" smtClean="0">
                <a:solidFill>
                  <a:srgbClr val="DE06A0"/>
                </a:solidFill>
                <a:latin typeface="Monotype Corsiva" pitchFamily="66" charset="0"/>
              </a:rPr>
              <a:t>Исследовательская и проектная деятельность учащихся</a:t>
            </a:r>
          </a:p>
        </p:txBody>
      </p:sp>
      <p:sp>
        <p:nvSpPr>
          <p:cNvPr id="18435" name="Rectangle 5"/>
          <p:cNvSpPr>
            <a:spLocks noGrp="1" noChangeArrowheads="1"/>
          </p:cNvSpPr>
          <p:nvPr>
            <p:ph sz="half" idx="1"/>
          </p:nvPr>
        </p:nvSpPr>
        <p:spPr>
          <a:xfrm>
            <a:off x="457200" y="2017713"/>
            <a:ext cx="3886200" cy="41148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ru-RU" sz="3200" b="1" i="1" smtClean="0">
              <a:latin typeface="Book Antiqua" pitchFamily="18" charset="0"/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Char char="v"/>
            </a:pPr>
            <a:r>
              <a:rPr lang="ru-RU" sz="3200" b="1" i="1" smtClean="0">
                <a:solidFill>
                  <a:schemeClr val="folHlink"/>
                </a:solidFill>
                <a:latin typeface="Book Antiqua" pitchFamily="18" charset="0"/>
              </a:rPr>
              <a:t>способность представлять свои работы в виде медиа-презентаций.</a:t>
            </a:r>
          </a:p>
          <a:p>
            <a:pPr eaLnBrk="1" hangingPunct="1">
              <a:buFont typeface="Wingdings" pitchFamily="2" charset="2"/>
              <a:buNone/>
            </a:pPr>
            <a:endParaRPr lang="ru-RU" sz="3200" b="1" i="1" smtClean="0">
              <a:solidFill>
                <a:schemeClr val="folHlink"/>
              </a:solidFill>
              <a:latin typeface="Book Antiqua" pitchFamily="18" charset="0"/>
            </a:endParaRPr>
          </a:p>
        </p:txBody>
      </p:sp>
      <p:sp>
        <p:nvSpPr>
          <p:cNvPr id="18436" name="Picture 8" descr="PC10"/>
          <p:cNvSpPr>
            <a:spLocks noChangeAspect="1" noChangeArrowheads="1"/>
          </p:cNvSpPr>
          <p:nvPr/>
        </p:nvSpPr>
        <p:spPr bwMode="auto">
          <a:xfrm>
            <a:off x="1524000" y="5029200"/>
            <a:ext cx="1371600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8437" name="Picture 9" descr="J:\Живой гиф\PC1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3038" y="5029200"/>
            <a:ext cx="1411287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Picture 8" descr="L:\DCIM\100OLYMP\ученики\P212010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724400" y="2514600"/>
            <a:ext cx="4114800" cy="30861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i="1" smtClean="0">
                <a:solidFill>
                  <a:srgbClr val="DE06A0"/>
                </a:solidFill>
                <a:latin typeface="Monotype Corsiva" pitchFamily="66" charset="0"/>
              </a:rPr>
              <a:t>Исследовательская и проектная деятельность учащихся</a:t>
            </a:r>
            <a:endParaRPr lang="ru-RU" smtClean="0">
              <a:solidFill>
                <a:srgbClr val="DE06A0"/>
              </a:solidFill>
            </a:endParaRPr>
          </a:p>
        </p:txBody>
      </p:sp>
      <p:sp>
        <p:nvSpPr>
          <p:cNvPr id="19459" name="Содержимое 2"/>
          <p:cNvSpPr>
            <a:spLocks noGrp="1"/>
          </p:cNvSpPr>
          <p:nvPr>
            <p:ph sz="half" idx="1"/>
          </p:nvPr>
        </p:nvSpPr>
        <p:spPr>
          <a:xfrm>
            <a:off x="0" y="1981200"/>
            <a:ext cx="5562600" cy="4151313"/>
          </a:xfrm>
        </p:spPr>
        <p:txBody>
          <a:bodyPr/>
          <a:lstStyle/>
          <a:p>
            <a:pPr eaLnBrk="1" hangingPunct="1">
              <a:buFont typeface="Wingdings" pitchFamily="2" charset="2"/>
              <a:buChar char="v"/>
            </a:pPr>
            <a:r>
              <a:rPr lang="ru-RU" b="1" i="1" smtClean="0">
                <a:solidFill>
                  <a:srgbClr val="002060"/>
                </a:solidFill>
                <a:latin typeface="Book Antiqua" pitchFamily="18" charset="0"/>
              </a:rPr>
              <a:t>Инновационная  образовательная технология служит средством комплексного решения задач воспитания, образования, развития личности в современном социуме, трансляции норм и ценностей научного сообщества в образовательную систему.</a:t>
            </a:r>
          </a:p>
          <a:p>
            <a:pPr eaLnBrk="1" hangingPunct="1"/>
            <a:endParaRPr lang="ru-RU" smtClean="0"/>
          </a:p>
        </p:txBody>
      </p:sp>
      <p:pic>
        <p:nvPicPr>
          <p:cNvPr id="19460" name="Picture 5" descr="L:\DCIM\100OLYMP\Лабор.раб.фото\P121008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360988" y="3124200"/>
            <a:ext cx="3783012" cy="27813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title"/>
          </p:nvPr>
        </p:nvSpPr>
        <p:spPr>
          <a:xfrm>
            <a:off x="1150938" y="214313"/>
            <a:ext cx="7793037" cy="1690687"/>
          </a:xfrm>
        </p:spPr>
        <p:txBody>
          <a:bodyPr/>
          <a:lstStyle/>
          <a:p>
            <a:pPr eaLnBrk="1" hangingPunct="1"/>
            <a:r>
              <a:rPr lang="ru-RU" sz="5400" b="1" smtClean="0"/>
              <a:t/>
            </a:r>
            <a:br>
              <a:rPr lang="ru-RU" sz="5400" b="1" smtClean="0"/>
            </a:br>
            <a:r>
              <a:rPr lang="ru-RU" sz="5400" b="1" smtClean="0"/>
              <a:t/>
            </a:r>
            <a:br>
              <a:rPr lang="ru-RU" sz="5400" b="1" smtClean="0"/>
            </a:br>
            <a:r>
              <a:rPr lang="ru-RU" sz="5400" b="1" smtClean="0"/>
              <a:t>Проект</a:t>
            </a:r>
          </a:p>
        </p:txBody>
      </p:sp>
      <p:sp>
        <p:nvSpPr>
          <p:cNvPr id="20483" name="Rectangle 8"/>
          <p:cNvSpPr>
            <a:spLocks noGrp="1" noChangeArrowheads="1"/>
          </p:cNvSpPr>
          <p:nvPr>
            <p:ph idx="1"/>
          </p:nvPr>
        </p:nvSpPr>
        <p:spPr>
          <a:xfrm>
            <a:off x="1182688" y="2514600"/>
            <a:ext cx="7772400" cy="3617913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z="4400" b="1" i="1" smtClean="0">
                <a:solidFill>
                  <a:schemeClr val="hlink"/>
                </a:solidFill>
                <a:latin typeface="Comic Sans MS" pitchFamily="66" charset="0"/>
              </a:rPr>
              <a:t>  Уникальные свойства воды в природе. Значение воды в жизни живых организмов.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1143000" y="6350"/>
            <a:ext cx="7772400" cy="1979613"/>
          </a:xfrm>
        </p:spPr>
        <p:txBody>
          <a:bodyPr lIns="0" tIns="0" rIns="18288" bIns="0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ru-RU" sz="5600" b="1" i="1" kern="1200" dirty="0">
                <a:solidFill>
                  <a:srgbClr val="06007E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Устный журнал</a:t>
            </a:r>
          </a:p>
        </p:txBody>
      </p:sp>
      <p:sp>
        <p:nvSpPr>
          <p:cNvPr id="21507" name="Подзаголовок 3"/>
          <p:cNvSpPr>
            <a:spLocks noGrp="1"/>
          </p:cNvSpPr>
          <p:nvPr>
            <p:ph type="subTitle" idx="4294967295"/>
          </p:nvPr>
        </p:nvSpPr>
        <p:spPr>
          <a:xfrm>
            <a:off x="1524000" y="3048000"/>
            <a:ext cx="7086600" cy="1219200"/>
          </a:xfrm>
        </p:spPr>
        <p:txBody>
          <a:bodyPr lIns="0" rIns="18288"/>
          <a:lstStyle/>
          <a:p>
            <a:pPr marL="0" indent="0" algn="r" eaLnBrk="1" hangingPunct="1">
              <a:buFont typeface="Wingdings" pitchFamily="2" charset="2"/>
              <a:buNone/>
            </a:pPr>
            <a:r>
              <a:rPr lang="ru-RU" sz="6600" b="1" i="1" smtClean="0">
                <a:solidFill>
                  <a:srgbClr val="C00000"/>
                </a:solidFill>
              </a:rPr>
              <a:t>Вода – чудо природы</a:t>
            </a:r>
          </a:p>
        </p:txBody>
      </p:sp>
      <p:pic>
        <p:nvPicPr>
          <p:cNvPr id="21508" name="Picture 6" descr="J:\Живой гиф\04.gif"/>
          <p:cNvPicPr>
            <a:picLocks noGrp="1" noChangeAspect="1" noChangeArrowheads="1" noCrop="1"/>
          </p:cNvPicPr>
          <p:nvPr>
            <p:ph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85750" y="2362200"/>
            <a:ext cx="2857500" cy="3810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50963" y="214313"/>
            <a:ext cx="7793037" cy="1462087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C00000"/>
                </a:solidFill>
              </a:rPr>
              <a:t>        Вода – ты чудо</a:t>
            </a:r>
          </a:p>
        </p:txBody>
      </p:sp>
      <p:sp>
        <p:nvSpPr>
          <p:cNvPr id="22531" name="Picture 4" descr="rain4_s"/>
          <p:cNvSpPr>
            <a:spLocks noChangeAspect="1" noChangeArrowheads="1"/>
          </p:cNvSpPr>
          <p:nvPr/>
        </p:nvSpPr>
        <p:spPr bwMode="auto">
          <a:xfrm>
            <a:off x="228600" y="1905000"/>
            <a:ext cx="87630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2532" name="Прямоугольник 7"/>
          <p:cNvSpPr>
            <a:spLocks noChangeArrowheads="1"/>
          </p:cNvSpPr>
          <p:nvPr/>
        </p:nvSpPr>
        <p:spPr bwMode="auto">
          <a:xfrm>
            <a:off x="3505200" y="2895600"/>
            <a:ext cx="251460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i="1">
                <a:solidFill>
                  <a:schemeClr val="folHlink"/>
                </a:solidFill>
                <a:latin typeface="Monotype Corsiva" pitchFamily="66" charset="0"/>
              </a:rPr>
              <a:t>Я  и  туча,  и  туман,</a:t>
            </a:r>
          </a:p>
          <a:p>
            <a:endParaRPr lang="ru-RU" b="1" i="1">
              <a:solidFill>
                <a:schemeClr val="folHlink"/>
              </a:solidFill>
              <a:latin typeface="Monotype Corsiva" pitchFamily="66" charset="0"/>
            </a:endParaRPr>
          </a:p>
          <a:p>
            <a:r>
              <a:rPr lang="ru-RU" b="1" i="1">
                <a:solidFill>
                  <a:schemeClr val="folHlink"/>
                </a:solidFill>
                <a:latin typeface="Monotype Corsiva" pitchFamily="66" charset="0"/>
              </a:rPr>
              <a:t>Я  ручей  и  океан,</a:t>
            </a:r>
          </a:p>
          <a:p>
            <a:endParaRPr lang="ru-RU" b="1" i="1">
              <a:solidFill>
                <a:schemeClr val="folHlink"/>
              </a:solidFill>
              <a:latin typeface="Monotype Corsiva" pitchFamily="66" charset="0"/>
            </a:endParaRPr>
          </a:p>
          <a:p>
            <a:r>
              <a:rPr lang="ru-RU" b="1" i="1">
                <a:solidFill>
                  <a:schemeClr val="folHlink"/>
                </a:solidFill>
                <a:latin typeface="Monotype Corsiva" pitchFamily="66" charset="0"/>
              </a:rPr>
              <a:t>Я  летаю  и  бегу,</a:t>
            </a:r>
          </a:p>
          <a:p>
            <a:endParaRPr lang="ru-RU" b="1" i="1">
              <a:solidFill>
                <a:schemeClr val="folHlink"/>
              </a:solidFill>
              <a:latin typeface="Monotype Corsiva" pitchFamily="66" charset="0"/>
            </a:endParaRPr>
          </a:p>
          <a:p>
            <a:r>
              <a:rPr lang="ru-RU" b="1" i="1">
                <a:solidFill>
                  <a:schemeClr val="folHlink"/>
                </a:solidFill>
                <a:latin typeface="Monotype Corsiva" pitchFamily="66" charset="0"/>
              </a:rPr>
              <a:t>И  стеклянной  быть  могу</a:t>
            </a:r>
          </a:p>
        </p:txBody>
      </p:sp>
      <p:pic>
        <p:nvPicPr>
          <p:cNvPr id="22533" name="Picture 47" descr="images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057400"/>
            <a:ext cx="2735263" cy="19542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22534" name="Picture 46" descr="туман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53200" y="1905000"/>
            <a:ext cx="2143125" cy="25654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22535" name="Picture 45" descr="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4191000"/>
            <a:ext cx="2001838" cy="2447925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22536" name="Picture 6" descr="k_image00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62600" y="4572000"/>
            <a:ext cx="3124200" cy="216852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22537" name="Picture 48" descr="ллл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467600" y="228600"/>
            <a:ext cx="1397000" cy="1397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/>
        <p:txBody>
          <a:bodyPr lIns="0" rIns="0" bIns="0"/>
          <a:lstStyle/>
          <a:p>
            <a:pPr eaLnBrk="1" hangingPunct="1"/>
            <a:r>
              <a:rPr lang="ru-RU" b="1" smtClean="0">
                <a:solidFill>
                  <a:srgbClr val="C00000"/>
                </a:solidFill>
              </a:rPr>
              <a:t>       </a:t>
            </a:r>
            <a:br>
              <a:rPr lang="ru-RU" b="1" smtClean="0">
                <a:solidFill>
                  <a:srgbClr val="C00000"/>
                </a:solidFill>
              </a:rPr>
            </a:br>
            <a:r>
              <a:rPr lang="ru-RU" b="1" smtClean="0">
                <a:solidFill>
                  <a:srgbClr val="C00000"/>
                </a:solidFill>
              </a:rPr>
              <a:t/>
            </a:r>
            <a:br>
              <a:rPr lang="ru-RU" b="1" smtClean="0">
                <a:solidFill>
                  <a:srgbClr val="C00000"/>
                </a:solidFill>
              </a:rPr>
            </a:br>
            <a:r>
              <a:rPr lang="ru-RU" b="1" smtClean="0">
                <a:solidFill>
                  <a:srgbClr val="C00000"/>
                </a:solidFill>
              </a:rPr>
              <a:t> Вода – ты чудо</a:t>
            </a:r>
          </a:p>
        </p:txBody>
      </p:sp>
      <p:sp>
        <p:nvSpPr>
          <p:cNvPr id="2355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70000"/>
              </a:lnSpc>
            </a:pPr>
            <a:r>
              <a:rPr lang="ru-RU" sz="3000" i="1" smtClean="0">
                <a:solidFill>
                  <a:schemeClr val="folHlink"/>
                </a:solidFill>
              </a:rPr>
              <a:t>Формула воды – </a:t>
            </a:r>
            <a:r>
              <a:rPr lang="ru-RU" sz="3000" b="1" i="1" smtClean="0">
                <a:solidFill>
                  <a:schemeClr val="folHlink"/>
                </a:solidFill>
              </a:rPr>
              <a:t>Н</a:t>
            </a:r>
            <a:r>
              <a:rPr lang="ru-RU" sz="3000" b="1" i="1" baseline="-25000" smtClean="0">
                <a:solidFill>
                  <a:schemeClr val="folHlink"/>
                </a:solidFill>
              </a:rPr>
              <a:t>2</a:t>
            </a:r>
            <a:r>
              <a:rPr lang="ru-RU" sz="3000" b="1" i="1" smtClean="0">
                <a:solidFill>
                  <a:schemeClr val="folHlink"/>
                </a:solidFill>
              </a:rPr>
              <a:t>О</a:t>
            </a:r>
            <a:r>
              <a:rPr lang="ru-RU" sz="3000" i="1" smtClean="0">
                <a:solidFill>
                  <a:schemeClr val="folHlink"/>
                </a:solidFill>
              </a:rPr>
              <a:t>. </a:t>
            </a:r>
            <a:endParaRPr lang="ru-RU" sz="3000" i="1" smtClean="0">
              <a:solidFill>
                <a:schemeClr val="folHlink"/>
              </a:solidFill>
              <a:latin typeface="Arial" charset="0"/>
            </a:endParaRPr>
          </a:p>
          <a:p>
            <a:pPr eaLnBrk="1" hangingPunct="1">
              <a:lnSpc>
                <a:spcPct val="70000"/>
              </a:lnSpc>
            </a:pPr>
            <a:r>
              <a:rPr lang="ru-RU" sz="3000" i="1" smtClean="0">
                <a:solidFill>
                  <a:schemeClr val="folHlink"/>
                </a:solidFill>
              </a:rPr>
              <a:t>Вода имеет молекулярное строение.</a:t>
            </a:r>
            <a:br>
              <a:rPr lang="ru-RU" sz="3000" i="1" smtClean="0">
                <a:solidFill>
                  <a:schemeClr val="folHlink"/>
                </a:solidFill>
              </a:rPr>
            </a:br>
            <a:endParaRPr lang="ru-RU" sz="3000" i="1" smtClean="0">
              <a:solidFill>
                <a:schemeClr val="folHlink"/>
              </a:solidFill>
              <a:latin typeface="Arial" charset="0"/>
            </a:endParaRPr>
          </a:p>
          <a:p>
            <a:pPr eaLnBrk="1" hangingPunct="1">
              <a:lnSpc>
                <a:spcPct val="70000"/>
              </a:lnSpc>
            </a:pPr>
            <a:r>
              <a:rPr lang="ru-RU" sz="3000" b="1" i="1" smtClean="0">
                <a:solidFill>
                  <a:srgbClr val="C00000"/>
                </a:solidFill>
              </a:rPr>
              <a:t>Молекула H</a:t>
            </a:r>
            <a:r>
              <a:rPr lang="ru-RU" sz="3000" b="1" i="1" baseline="-25000" smtClean="0">
                <a:solidFill>
                  <a:srgbClr val="C00000"/>
                </a:solidFill>
              </a:rPr>
              <a:t>2</a:t>
            </a:r>
            <a:r>
              <a:rPr lang="ru-RU" sz="3000" b="1" i="1" smtClean="0">
                <a:solidFill>
                  <a:srgbClr val="C00000"/>
                </a:solidFill>
              </a:rPr>
              <a:t>O состоит из одного атома кислорода и двух атомов водорода</a:t>
            </a:r>
            <a:r>
              <a:rPr lang="ru-RU" sz="3000" b="1" i="1" smtClean="0">
                <a:solidFill>
                  <a:srgbClr val="C00000"/>
                </a:solidFill>
                <a:latin typeface="Arial" charset="0"/>
              </a:rPr>
              <a:t>.</a:t>
            </a:r>
          </a:p>
        </p:txBody>
      </p:sp>
      <p:pic>
        <p:nvPicPr>
          <p:cNvPr id="23556" name="Picture 4" descr="C:\Users\Администратор\Pictures\iCADIUB7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9000" y="304800"/>
            <a:ext cx="122872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7" descr="C:\Users\Администратор\Pictures\imagesCA0W9LG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2400" y="4343400"/>
            <a:ext cx="2292350" cy="197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85" name="Rectangle 13"/>
          <p:cNvSpPr>
            <a:spLocks noGrp="1" noChangeArrowheads="1"/>
          </p:cNvSpPr>
          <p:nvPr>
            <p:ph type="title"/>
          </p:nvPr>
        </p:nvSpPr>
        <p:spPr>
          <a:xfrm>
            <a:off x="1143000" y="228600"/>
            <a:ext cx="7793038" cy="1233488"/>
          </a:xfrm>
        </p:spPr>
        <p:txBody>
          <a:bodyPr/>
          <a:lstStyle/>
          <a:p>
            <a:pPr eaLnBrk="1" hangingPunct="1"/>
            <a:r>
              <a:rPr lang="ru-RU" sz="5400" b="1" i="1" smtClean="0">
                <a:solidFill>
                  <a:srgbClr val="DE06A0"/>
                </a:solidFill>
                <a:latin typeface="Monotype Corsiva" pitchFamily="66" charset="0"/>
              </a:rPr>
              <a:t>Водица, ты ли это?</a:t>
            </a:r>
          </a:p>
        </p:txBody>
      </p:sp>
      <p:pic>
        <p:nvPicPr>
          <p:cNvPr id="24584" name="Picture 7" descr="242580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85800" y="1905000"/>
            <a:ext cx="3789535" cy="2606795"/>
          </a:xfrm>
          <a:prstGeom prst="rect">
            <a:avLst/>
          </a:prstGeom>
          <a:ln w="76200">
            <a:solidFill>
              <a:schemeClr val="tx1">
                <a:lumMod val="65000"/>
                <a:lumOff val="35000"/>
              </a:schemeClr>
            </a:solidFill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9" name="Picture 6" descr="2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29200" y="1905000"/>
            <a:ext cx="3813299" cy="2860675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rnd">
            <a:solidFill>
              <a:schemeClr val="tx1">
                <a:lumMod val="65000"/>
                <a:lumOff val="35000"/>
              </a:schemeClr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10" name="Picture 7" descr="Изображение 058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029200" y="4181342"/>
            <a:ext cx="3571639" cy="2676658"/>
          </a:xfrm>
          <a:prstGeom prst="roundRect">
            <a:avLst>
              <a:gd name="adj" fmla="val 16667"/>
            </a:avLst>
          </a:prstGeom>
          <a:ln>
            <a:solidFill>
              <a:schemeClr val="tx1">
                <a:lumMod val="65000"/>
                <a:lumOff val="35000"/>
              </a:schemeClr>
            </a:solidFill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1" name="Picture 7" descr="Айсберг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62000" y="4343400"/>
            <a:ext cx="3821602" cy="25146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24588" name="Picture 42" descr="л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551694" y="2971800"/>
            <a:ext cx="2620506" cy="2057400"/>
          </a:xfrm>
          <a:prstGeom prst="ellipse">
            <a:avLst/>
          </a:prstGeom>
          <a:ln w="38100" cap="rnd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9" decel="100000"/>
                                        <p:tgtEl>
                                          <p:spTgt spid="5428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9" decel="100000"/>
                                        <p:tgtEl>
                                          <p:spTgt spid="5428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1" accel="100000" fill="hold">
                                          <p:stCondLst>
                                            <p:cond delay="769"/>
                                          </p:stCondLst>
                                        </p:cTn>
                                        <p:tgtEl>
                                          <p:spTgt spid="5428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9" fill="hold"/>
                                        <p:tgtEl>
                                          <p:spTgt spid="54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1" accel="100000" fill="hold">
                                          <p:stCondLst>
                                            <p:cond delay="769"/>
                                          </p:stCondLst>
                                        </p:cTn>
                                        <p:tgtEl>
                                          <p:spTgt spid="54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9" fill="hold"/>
                                        <p:tgtEl>
                                          <p:spTgt spid="54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1" accel="100000" fill="hold">
                                          <p:stCondLst>
                                            <p:cond delay="769"/>
                                          </p:stCondLst>
                                        </p:cTn>
                                        <p:tgtEl>
                                          <p:spTgt spid="54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00"/>
                            </p:stCondLst>
                            <p:childTnLst>
                              <p:par>
                                <p:cTn id="4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4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8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90600" y="1676400"/>
            <a:ext cx="7772400" cy="1219200"/>
          </a:xfrm>
        </p:spPr>
        <p:txBody>
          <a:bodyPr/>
          <a:lstStyle/>
          <a:p>
            <a:pPr eaLnBrk="1" hangingPunct="1"/>
            <a:endParaRPr lang="ru-RU" sz="3600" smtClean="0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57200" y="3429000"/>
            <a:ext cx="8153400" cy="2743200"/>
          </a:xfrm>
        </p:spPr>
        <p:txBody>
          <a:bodyPr/>
          <a:lstStyle/>
          <a:p>
            <a:pPr eaLnBrk="1" hangingPunct="1"/>
            <a:r>
              <a:rPr lang="ru-RU" sz="4800" b="1" i="1" smtClean="0">
                <a:solidFill>
                  <a:srgbClr val="DE06A0"/>
                </a:solidFill>
                <a:latin typeface="Monotype Corsiva" pitchFamily="66" charset="0"/>
              </a:rPr>
              <a:t>Методы и приёмы активизации познавательной деятельности при исследовательской работе</a:t>
            </a:r>
          </a:p>
        </p:txBody>
      </p:sp>
      <p:sp>
        <p:nvSpPr>
          <p:cNvPr id="7172" name="WordArt 4"/>
          <p:cNvSpPr>
            <a:spLocks noChangeArrowheads="1" noChangeShapeType="1" noTextEdit="1"/>
          </p:cNvSpPr>
          <p:nvPr/>
        </p:nvSpPr>
        <p:spPr bwMode="auto">
          <a:xfrm>
            <a:off x="990600" y="990600"/>
            <a:ext cx="7391400" cy="19986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Comic Sans MS"/>
              </a:rPr>
              <a:t>Панорама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" grpId="0"/>
      <p:bldP spid="4608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50963" y="214313"/>
            <a:ext cx="7793037" cy="1462087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C00000"/>
                </a:solidFill>
              </a:rPr>
              <a:t>        Вода – ты чудо</a:t>
            </a:r>
          </a:p>
        </p:txBody>
      </p:sp>
      <p:sp>
        <p:nvSpPr>
          <p:cNvPr id="25603" name="Picture 4" descr="rain4_s"/>
          <p:cNvSpPr>
            <a:spLocks noChangeAspect="1" noChangeArrowheads="1"/>
          </p:cNvSpPr>
          <p:nvPr/>
        </p:nvSpPr>
        <p:spPr bwMode="auto">
          <a:xfrm>
            <a:off x="228600" y="1905000"/>
            <a:ext cx="87630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5604" name="Прямоугольник 7"/>
          <p:cNvSpPr>
            <a:spLocks noChangeArrowheads="1"/>
          </p:cNvSpPr>
          <p:nvPr/>
        </p:nvSpPr>
        <p:spPr bwMode="auto">
          <a:xfrm>
            <a:off x="3505200" y="2895600"/>
            <a:ext cx="251460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i="1">
                <a:solidFill>
                  <a:schemeClr val="folHlink"/>
                </a:solidFill>
                <a:latin typeface="Monotype Corsiva" pitchFamily="66" charset="0"/>
              </a:rPr>
              <a:t>Я  и  туча,  и  туман,</a:t>
            </a:r>
          </a:p>
          <a:p>
            <a:endParaRPr lang="ru-RU" b="1" i="1">
              <a:solidFill>
                <a:schemeClr val="folHlink"/>
              </a:solidFill>
              <a:latin typeface="Monotype Corsiva" pitchFamily="66" charset="0"/>
            </a:endParaRPr>
          </a:p>
          <a:p>
            <a:r>
              <a:rPr lang="ru-RU" b="1" i="1">
                <a:solidFill>
                  <a:schemeClr val="folHlink"/>
                </a:solidFill>
                <a:latin typeface="Monotype Corsiva" pitchFamily="66" charset="0"/>
              </a:rPr>
              <a:t>Я  ручей  и  океан,</a:t>
            </a:r>
          </a:p>
          <a:p>
            <a:endParaRPr lang="ru-RU" b="1" i="1">
              <a:solidFill>
                <a:schemeClr val="folHlink"/>
              </a:solidFill>
              <a:latin typeface="Monotype Corsiva" pitchFamily="66" charset="0"/>
            </a:endParaRPr>
          </a:p>
          <a:p>
            <a:r>
              <a:rPr lang="ru-RU" b="1" i="1">
                <a:solidFill>
                  <a:schemeClr val="folHlink"/>
                </a:solidFill>
                <a:latin typeface="Monotype Corsiva" pitchFamily="66" charset="0"/>
              </a:rPr>
              <a:t>Я  летаю  и  бегу,</a:t>
            </a:r>
          </a:p>
          <a:p>
            <a:endParaRPr lang="ru-RU" b="1" i="1">
              <a:solidFill>
                <a:schemeClr val="folHlink"/>
              </a:solidFill>
              <a:latin typeface="Monotype Corsiva" pitchFamily="66" charset="0"/>
            </a:endParaRPr>
          </a:p>
          <a:p>
            <a:r>
              <a:rPr lang="ru-RU" b="1" i="1">
                <a:solidFill>
                  <a:schemeClr val="folHlink"/>
                </a:solidFill>
                <a:latin typeface="Monotype Corsiva" pitchFamily="66" charset="0"/>
              </a:rPr>
              <a:t>И  стеклянной  быть  могу</a:t>
            </a:r>
          </a:p>
        </p:txBody>
      </p:sp>
      <p:pic>
        <p:nvPicPr>
          <p:cNvPr id="25605" name="Picture 47" descr="images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7200" y="2057400"/>
            <a:ext cx="2735263" cy="19542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5606" name="Picture 46" descr="туман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553200" y="1905000"/>
            <a:ext cx="2143125" cy="2565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5607" name="Picture 45" descr="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57200" y="4191000"/>
            <a:ext cx="2001838" cy="244792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5608" name="Picture 6" descr="k_image001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562600" y="4572000"/>
            <a:ext cx="3124200" cy="21685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5609" name="Picture 48" descr="ллл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467600" y="228600"/>
            <a:ext cx="1397000" cy="1397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smtClean="0">
                <a:solidFill>
                  <a:srgbClr val="DE06A0"/>
                </a:solidFill>
                <a:latin typeface="Monotype Corsiva" pitchFamily="66" charset="0"/>
              </a:rPr>
              <a:t>   Свойства воды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b="1" i="1" smtClean="0">
                <a:solidFill>
                  <a:schemeClr val="folHlink"/>
                </a:solidFill>
                <a:latin typeface="Calibri" pitchFamily="34" charset="0"/>
                <a:cs typeface="Calibri" pitchFamily="34" charset="0"/>
              </a:rPr>
              <a:t>Прозрачная</a:t>
            </a:r>
          </a:p>
          <a:p>
            <a:pPr eaLnBrk="1" hangingPunct="1"/>
            <a:r>
              <a:rPr lang="ru-RU" b="1" i="1" smtClean="0">
                <a:solidFill>
                  <a:schemeClr val="folHlink"/>
                </a:solidFill>
                <a:latin typeface="Calibri" pitchFamily="34" charset="0"/>
                <a:cs typeface="Calibri" pitchFamily="34" charset="0"/>
              </a:rPr>
              <a:t>Без запаха</a:t>
            </a:r>
          </a:p>
          <a:p>
            <a:pPr eaLnBrk="1" hangingPunct="1"/>
            <a:r>
              <a:rPr lang="ru-RU" b="1" i="1" smtClean="0">
                <a:solidFill>
                  <a:schemeClr val="folHlink"/>
                </a:solidFill>
                <a:latin typeface="Calibri" pitchFamily="34" charset="0"/>
                <a:cs typeface="Calibri" pitchFamily="34" charset="0"/>
              </a:rPr>
              <a:t>Без вкуса</a:t>
            </a:r>
          </a:p>
          <a:p>
            <a:pPr eaLnBrk="1" hangingPunct="1"/>
            <a:r>
              <a:rPr lang="ru-RU" b="1" i="1" smtClean="0">
                <a:solidFill>
                  <a:schemeClr val="folHlink"/>
                </a:solidFill>
                <a:latin typeface="Calibri" pitchFamily="34" charset="0"/>
                <a:cs typeface="Calibri" pitchFamily="34" charset="0"/>
              </a:rPr>
              <a:t>Текучая</a:t>
            </a:r>
          </a:p>
          <a:p>
            <a:pPr eaLnBrk="1" hangingPunct="1"/>
            <a:r>
              <a:rPr lang="ru-RU" b="1" i="1" smtClean="0">
                <a:solidFill>
                  <a:schemeClr val="folHlink"/>
                </a:solidFill>
                <a:latin typeface="Calibri" pitchFamily="34" charset="0"/>
                <a:cs typeface="Calibri" pitchFamily="34" charset="0"/>
              </a:rPr>
              <a:t>При нагревании расширяется</a:t>
            </a:r>
          </a:p>
          <a:p>
            <a:pPr eaLnBrk="1" hangingPunct="1"/>
            <a:r>
              <a:rPr lang="ru-RU" b="1" i="1" smtClean="0">
                <a:solidFill>
                  <a:schemeClr val="folHlink"/>
                </a:solidFill>
                <a:latin typeface="Calibri" pitchFamily="34" charset="0"/>
                <a:cs typeface="Calibri" pitchFamily="34" charset="0"/>
              </a:rPr>
              <a:t>При охлаждении сжимается</a:t>
            </a:r>
          </a:p>
          <a:p>
            <a:pPr eaLnBrk="1" hangingPunct="1"/>
            <a:r>
              <a:rPr lang="ru-RU" b="1" i="1" smtClean="0">
                <a:solidFill>
                  <a:schemeClr val="folHlink"/>
                </a:solidFill>
                <a:latin typeface="Calibri" pitchFamily="34" charset="0"/>
                <a:cs typeface="Calibri" pitchFamily="34" charset="0"/>
              </a:rPr>
              <a:t>Хороший растворитель</a:t>
            </a:r>
          </a:p>
        </p:txBody>
      </p:sp>
      <p:sp>
        <p:nvSpPr>
          <p:cNvPr id="26628" name="WordArt 4"/>
          <p:cNvSpPr>
            <a:spLocks noChangeArrowheads="1" noChangeShapeType="1" noTextEdit="1"/>
          </p:cNvSpPr>
          <p:nvPr/>
        </p:nvSpPr>
        <p:spPr bwMode="auto">
          <a:xfrm>
            <a:off x="1150938" y="214313"/>
            <a:ext cx="7793037" cy="1462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6000" kern="10">
              <a:ln w="12700">
                <a:solidFill>
                  <a:srgbClr val="00FFFF"/>
                </a:solidFill>
                <a:round/>
                <a:headEnd/>
                <a:tailEnd/>
              </a:ln>
              <a:solidFill>
                <a:schemeClr val="tx2">
                  <a:alpha val="50195"/>
                </a:scheme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"/>
              <a:cs typeface="Arial"/>
            </a:endParaRPr>
          </a:p>
        </p:txBody>
      </p:sp>
      <p:pic>
        <p:nvPicPr>
          <p:cNvPr id="26629" name="Picture 6" descr="C:\Users\Администратор\Pictures\текучесть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96200" y="2057400"/>
            <a:ext cx="1036638" cy="151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0" name="Picture 5" descr="J:\Живой гиф\science09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5410200"/>
            <a:ext cx="5715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6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6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6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6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/>
        <p:txBody>
          <a:bodyPr lIns="0" rIns="0" bIns="0"/>
          <a:lstStyle/>
          <a:p>
            <a:pPr eaLnBrk="1" hangingPunct="1"/>
            <a:r>
              <a:rPr lang="ru-RU" b="1" i="1" smtClean="0">
                <a:solidFill>
                  <a:srgbClr val="CC0000"/>
                </a:solidFill>
              </a:rPr>
              <a:t>Вода на Земле</a:t>
            </a:r>
          </a:p>
        </p:txBody>
      </p:sp>
      <p:sp>
        <p:nvSpPr>
          <p:cNvPr id="27651" name="Содержимое 2"/>
          <p:cNvSpPr>
            <a:spLocks noGrp="1"/>
          </p:cNvSpPr>
          <p:nvPr>
            <p:ph idx="1"/>
          </p:nvPr>
        </p:nvSpPr>
        <p:spPr>
          <a:xfrm>
            <a:off x="381000" y="2017713"/>
            <a:ext cx="8574088" cy="4114800"/>
          </a:xfrm>
        </p:spPr>
        <p:txBody>
          <a:bodyPr/>
          <a:lstStyle/>
          <a:p>
            <a:pPr eaLnBrk="1" hangingPunct="1">
              <a:spcBef>
                <a:spcPct val="50000"/>
              </a:spcBef>
            </a:pPr>
            <a:r>
              <a:rPr lang="ru-RU" sz="3300" b="1" smtClean="0">
                <a:solidFill>
                  <a:schemeClr val="folHlink"/>
                </a:solidFill>
                <a:latin typeface="Monotype Corsiva" pitchFamily="66" charset="0"/>
              </a:rPr>
              <a:t>Вода — весьма распространенное на Земле вещество. Почти 3/4 поверхности земного шара покрыты водой, образующей океаны, моря, реки и озера. Много воды находится в газообразном состоянии в виде паров в атмосфере; в виде огромных масс снега и льда в полярных странах. В недрах земли также находится вода, пропитывающая почву и горные породы. </a:t>
            </a:r>
          </a:p>
        </p:txBody>
      </p:sp>
      <p:sp>
        <p:nvSpPr>
          <p:cNvPr id="27652" name="Picture 6" descr="116"/>
          <p:cNvSpPr>
            <a:spLocks noChangeAspect="1" noChangeArrowheads="1"/>
          </p:cNvSpPr>
          <p:nvPr/>
        </p:nvSpPr>
        <p:spPr bwMode="auto">
          <a:xfrm>
            <a:off x="6858000" y="0"/>
            <a:ext cx="2057400" cy="182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27653" name="Picture 7" descr="J:\Живой гиф\116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58025" y="152400"/>
            <a:ext cx="1546225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Picture 4" descr="карта по_0"/>
          <p:cNvSpPr>
            <a:spLocks noChangeAspect="1" noChangeArrowheads="1"/>
          </p:cNvSpPr>
          <p:nvPr/>
        </p:nvSpPr>
        <p:spPr bwMode="auto">
          <a:xfrm>
            <a:off x="0" y="1447800"/>
            <a:ext cx="914400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8675" name="Rectangle 4"/>
          <p:cNvSpPr>
            <a:spLocks noGrp="1" noChangeArrowheads="1"/>
          </p:cNvSpPr>
          <p:nvPr>
            <p:ph type="title"/>
          </p:nvPr>
        </p:nvSpPr>
        <p:spPr>
          <a:xfrm>
            <a:off x="1150938" y="214313"/>
            <a:ext cx="7793037" cy="1233487"/>
          </a:xfrm>
        </p:spPr>
        <p:txBody>
          <a:bodyPr/>
          <a:lstStyle/>
          <a:p>
            <a:pPr eaLnBrk="1" hangingPunct="1"/>
            <a:r>
              <a:rPr lang="ru-RU" b="1" i="1" smtClean="0">
                <a:solidFill>
                  <a:srgbClr val="CC0000"/>
                </a:solidFill>
              </a:rPr>
              <a:t>Вода на Земле</a:t>
            </a:r>
          </a:p>
        </p:txBody>
      </p:sp>
      <p:pic>
        <p:nvPicPr>
          <p:cNvPr id="28676" name="Picture 4" descr="карта по_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2400" y="1905000"/>
            <a:ext cx="8839200" cy="44196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smtClean="0">
                <a:solidFill>
                  <a:srgbClr val="DE06A0"/>
                </a:solidFill>
                <a:latin typeface="Monotype Corsiva" pitchFamily="66" charset="0"/>
              </a:rPr>
              <a:t>Реки России. Моря России </a:t>
            </a:r>
          </a:p>
        </p:txBody>
      </p:sp>
      <p:pic>
        <p:nvPicPr>
          <p:cNvPr id="29699" name="Picture 6" descr="6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14300" y="1828800"/>
            <a:ext cx="8915400" cy="43434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b="1" i="1" smtClean="0">
                <a:solidFill>
                  <a:srgbClr val="DE06A0"/>
                </a:solidFill>
                <a:latin typeface="Monotype Corsiva" pitchFamily="66" charset="0"/>
              </a:rPr>
              <a:t>Вода в организме человека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457200" y="2017713"/>
            <a:ext cx="3886200" cy="4114800"/>
          </a:xfrm>
        </p:spPr>
        <p:txBody>
          <a:bodyPr/>
          <a:lstStyle/>
          <a:p>
            <a:pPr eaLnBrk="1" hangingPunct="1"/>
            <a:r>
              <a:rPr lang="ru-RU" sz="2400" b="1" i="1" smtClean="0">
                <a:solidFill>
                  <a:srgbClr val="002060"/>
                </a:solidFill>
                <a:latin typeface="Monotype Corsiva" pitchFamily="66" charset="0"/>
              </a:rPr>
              <a:t>Основная масса воды – 70% – сосредоточена внутри клеток, а 30% – внеклеточная вода (причем 7% – это кровь и лимфа, а большая часть (23%) омывает клетки, это вода межтканевая – интерстициальная).</a:t>
            </a:r>
          </a:p>
          <a:p>
            <a:pPr eaLnBrk="1" hangingPunct="1"/>
            <a:r>
              <a:rPr lang="ru-RU" sz="2400" b="1" i="1" smtClean="0">
                <a:solidFill>
                  <a:srgbClr val="002060"/>
                </a:solidFill>
                <a:latin typeface="Monotype Corsiva" pitchFamily="66" charset="0"/>
              </a:rPr>
              <a:t>Например, в клетках эмали зубов ее ~10%, в клетках развивающегося зародыша ~90%</a:t>
            </a:r>
            <a:endParaRPr lang="ru-RU" sz="2400" b="1" smtClean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30724" name="Picture 4" descr="C:\Users\Администратор\Pictures\33-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495800" y="2438400"/>
            <a:ext cx="4316413" cy="32194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1295400" y="214313"/>
            <a:ext cx="7648575" cy="1462087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CC0000"/>
                </a:solidFill>
                <a:latin typeface="Monotype Corsiva" pitchFamily="66" charset="0"/>
              </a:rPr>
              <a:t>Вода – среда обитания</a:t>
            </a:r>
          </a:p>
        </p:txBody>
      </p:sp>
      <p:pic>
        <p:nvPicPr>
          <p:cNvPr id="31747" name="Picture 5" descr="img88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1905000"/>
            <a:ext cx="9144000" cy="4953000"/>
          </a:xfrm>
          <a:effectLst>
            <a:softEdge rad="112500"/>
          </a:effectLst>
        </p:spPr>
      </p:pic>
      <p:sp>
        <p:nvSpPr>
          <p:cNvPr id="31748" name="Picture 5" descr="косяк рыб"/>
          <p:cNvSpPr>
            <a:spLocks noChangeAspect="1" noChangeArrowheads="1"/>
          </p:cNvSpPr>
          <p:nvPr/>
        </p:nvSpPr>
        <p:spPr bwMode="auto">
          <a:xfrm>
            <a:off x="7092950" y="2997200"/>
            <a:ext cx="1325563" cy="99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1749" name="Picture 6" descr="косяк рыб"/>
          <p:cNvSpPr>
            <a:spLocks noChangeAspect="1" noChangeArrowheads="1"/>
          </p:cNvSpPr>
          <p:nvPr/>
        </p:nvSpPr>
        <p:spPr bwMode="auto">
          <a:xfrm>
            <a:off x="7245350" y="3149600"/>
            <a:ext cx="1325563" cy="99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1750" name="Picture 7" descr="косяк рыб"/>
          <p:cNvSpPr>
            <a:spLocks noChangeAspect="1" noChangeArrowheads="1"/>
          </p:cNvSpPr>
          <p:nvPr/>
        </p:nvSpPr>
        <p:spPr bwMode="auto">
          <a:xfrm>
            <a:off x="6477000" y="2743200"/>
            <a:ext cx="1676400" cy="126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1751" name="Picture 8" descr="рыба4"/>
          <p:cNvSpPr>
            <a:spLocks noChangeAspect="1" noChangeArrowheads="1"/>
          </p:cNvSpPr>
          <p:nvPr/>
        </p:nvSpPr>
        <p:spPr bwMode="auto">
          <a:xfrm>
            <a:off x="1219200" y="5257800"/>
            <a:ext cx="97155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1752" name="Picture 9" descr="рыба4"/>
          <p:cNvSpPr>
            <a:spLocks noChangeAspect="1" noChangeArrowheads="1"/>
          </p:cNvSpPr>
          <p:nvPr/>
        </p:nvSpPr>
        <p:spPr bwMode="auto">
          <a:xfrm>
            <a:off x="1905000" y="4876800"/>
            <a:ext cx="97155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1753" name="Picture 10" descr="рыба4"/>
          <p:cNvSpPr>
            <a:spLocks noChangeAspect="1" noChangeArrowheads="1"/>
          </p:cNvSpPr>
          <p:nvPr/>
        </p:nvSpPr>
        <p:spPr bwMode="auto">
          <a:xfrm>
            <a:off x="1143000" y="4114800"/>
            <a:ext cx="97155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1754" name="Picture 11" descr="рыба6"/>
          <p:cNvSpPr>
            <a:spLocks noChangeAspect="1" noChangeArrowheads="1"/>
          </p:cNvSpPr>
          <p:nvPr/>
        </p:nvSpPr>
        <p:spPr bwMode="auto">
          <a:xfrm>
            <a:off x="2057400" y="2133600"/>
            <a:ext cx="19621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1755" name="Picture 12" descr="рыба5"/>
          <p:cNvSpPr>
            <a:spLocks noChangeAspect="1" noChangeArrowheads="1"/>
          </p:cNvSpPr>
          <p:nvPr/>
        </p:nvSpPr>
        <p:spPr bwMode="auto">
          <a:xfrm>
            <a:off x="6324600" y="5133975"/>
            <a:ext cx="2592388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31756" name="Picture 5" descr="морская рыба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0" y="1981200"/>
            <a:ext cx="1677988" cy="121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7" name="Picture 3" descr="рыба5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24600" y="5438775"/>
            <a:ext cx="2135188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8" name="Picture 3" descr="рыба5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61213" y="4267200"/>
            <a:ext cx="1982787" cy="1319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9" name="Picture 12" descr="рыба1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38600" y="5562600"/>
            <a:ext cx="95250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60" name="Picture 12" descr="рыба1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05400" y="5410200"/>
            <a:ext cx="95250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61" name="Picture 12" descr="рыба1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8200" y="5791200"/>
            <a:ext cx="95250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62" name="Picture 13" descr="рыба4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19925" y="3141663"/>
            <a:ext cx="97155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63" name="Picture 13" descr="рыба4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" y="2819400"/>
            <a:ext cx="1143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64" name="Picture 3" descr="рыба5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14400" y="5438775"/>
            <a:ext cx="2135188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304800"/>
            <a:ext cx="8077200" cy="1398588"/>
          </a:xfrm>
        </p:spPr>
        <p:txBody>
          <a:bodyPr/>
          <a:lstStyle/>
          <a:p>
            <a:r>
              <a:rPr lang="ru-RU" sz="3200" b="1" i="1" smtClean="0">
                <a:solidFill>
                  <a:srgbClr val="FF66CC"/>
                </a:solidFill>
              </a:rPr>
              <a:t>    </a:t>
            </a:r>
            <a:r>
              <a:rPr lang="ru-RU" b="1" i="1" smtClean="0">
                <a:solidFill>
                  <a:srgbClr val="FF66CC"/>
                </a:solidFill>
                <a:latin typeface="Monotype Corsiva" pitchFamily="66" charset="0"/>
              </a:rPr>
              <a:t>Влияние факторов водной среды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981200"/>
            <a:ext cx="8229600" cy="1295400"/>
          </a:xfrm>
        </p:spPr>
        <p:txBody>
          <a:bodyPr/>
          <a:lstStyle/>
          <a:p>
            <a:r>
              <a:rPr lang="ru-RU" b="1" i="1" smtClean="0">
                <a:solidFill>
                  <a:srgbClr val="002060"/>
                </a:solidFill>
                <a:latin typeface="Monotype Corsiva" pitchFamily="66" charset="0"/>
              </a:rPr>
              <a:t>Высокая плотность воды – обеспечивает обтекаемую форму тела</a:t>
            </a:r>
          </a:p>
        </p:txBody>
      </p:sp>
      <p:sp>
        <p:nvSpPr>
          <p:cNvPr id="32772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endParaRPr lang="ru-RU" smtClean="0"/>
          </a:p>
        </p:txBody>
      </p:sp>
      <p:pic>
        <p:nvPicPr>
          <p:cNvPr id="32773" name="Picture 6" descr="Налим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90600" y="3048000"/>
            <a:ext cx="6480175" cy="335121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277813"/>
            <a:ext cx="7543800" cy="1474787"/>
          </a:xfrm>
        </p:spPr>
        <p:txBody>
          <a:bodyPr/>
          <a:lstStyle/>
          <a:p>
            <a:r>
              <a:rPr lang="ru-RU" b="1" i="1" smtClean="0">
                <a:solidFill>
                  <a:srgbClr val="DE06A0"/>
                </a:solidFill>
                <a:latin typeface="Monotype Corsiva" pitchFamily="66" charset="0"/>
              </a:rPr>
              <a:t>Влияние факторов водной среды</a:t>
            </a:r>
          </a:p>
        </p:txBody>
      </p:sp>
      <p:sp>
        <p:nvSpPr>
          <p:cNvPr id="33795" name="Текст 6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endParaRPr lang="ru-RU" b="1" i="1" smtClean="0">
              <a:solidFill>
                <a:srgbClr val="002060"/>
              </a:solidFill>
              <a:latin typeface="Monotype Corsiva" pitchFamily="66" charset="0"/>
            </a:endParaRPr>
          </a:p>
          <a:p>
            <a:endParaRPr lang="ru-RU" b="1" i="1" smtClean="0">
              <a:solidFill>
                <a:srgbClr val="002060"/>
              </a:solidFill>
              <a:latin typeface="Monotype Corsiva" pitchFamily="66" charset="0"/>
            </a:endParaRPr>
          </a:p>
          <a:p>
            <a:r>
              <a:rPr lang="ru-RU" b="1" i="1" smtClean="0">
                <a:solidFill>
                  <a:srgbClr val="002060"/>
                </a:solidFill>
                <a:latin typeface="Monotype Corsiva" pitchFamily="66" charset="0"/>
              </a:rPr>
              <a:t>Прозрачность – защитную окраску, зрение</a:t>
            </a:r>
          </a:p>
        </p:txBody>
      </p:sp>
      <p:sp>
        <p:nvSpPr>
          <p:cNvPr id="33796" name="Rectangle 3"/>
          <p:cNvSpPr>
            <a:spLocks noGrp="1" noChangeArrowheads="1"/>
          </p:cNvSpPr>
          <p:nvPr>
            <p:ph sz="half" idx="2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endParaRPr lang="ru-RU" smtClean="0"/>
          </a:p>
        </p:txBody>
      </p:sp>
      <p:pic>
        <p:nvPicPr>
          <p:cNvPr id="33797" name="Picture 4" descr="r0006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1000" y="2438400"/>
            <a:ext cx="4735513" cy="3352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" name="Rectangle 3"/>
          <p:cNvSpPr txBox="1">
            <a:spLocks noChangeArrowheads="1"/>
          </p:cNvSpPr>
          <p:nvPr/>
        </p:nvSpPr>
        <p:spPr bwMode="auto">
          <a:xfrm>
            <a:off x="1143000" y="21336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/>
            </a:pPr>
            <a:endParaRPr lang="ru-RU" sz="3200" kern="0" dirty="0"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304800"/>
            <a:ext cx="7620000" cy="1474788"/>
          </a:xfrm>
        </p:spPr>
        <p:txBody>
          <a:bodyPr/>
          <a:lstStyle/>
          <a:p>
            <a:r>
              <a:rPr lang="ru-RU" b="1" i="1" smtClean="0">
                <a:solidFill>
                  <a:srgbClr val="DE06A0"/>
                </a:solidFill>
                <a:latin typeface="Monotype Corsiva" pitchFamily="66" charset="0"/>
              </a:rPr>
              <a:t>Влияние факторов водной среды</a:t>
            </a:r>
          </a:p>
        </p:txBody>
      </p:sp>
      <p:sp>
        <p:nvSpPr>
          <p:cNvPr id="9318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600200"/>
            <a:ext cx="4038600" cy="52578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endParaRPr lang="ru-RU" sz="2800" smtClean="0"/>
          </a:p>
          <a:p>
            <a:r>
              <a:rPr lang="ru-RU" b="1" i="1" smtClean="0">
                <a:solidFill>
                  <a:srgbClr val="002060"/>
                </a:solidFill>
                <a:latin typeface="Monotype Corsiva" pitchFamily="66" charset="0"/>
              </a:rPr>
              <a:t>Способность растворять различные вещества – обоняние</a:t>
            </a:r>
          </a:p>
          <a:p>
            <a:r>
              <a:rPr lang="ru-RU" b="1" i="1" smtClean="0">
                <a:solidFill>
                  <a:srgbClr val="002060"/>
                </a:solidFill>
                <a:latin typeface="Monotype Corsiva" pitchFamily="66" charset="0"/>
              </a:rPr>
              <a:t>Текучесть – органы боковой линии</a:t>
            </a:r>
          </a:p>
        </p:txBody>
      </p:sp>
      <p:pic>
        <p:nvPicPr>
          <p:cNvPr id="34820" name="Picture 81" descr="04a0025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4648200" y="2525713"/>
            <a:ext cx="4038600" cy="26797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7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9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200" b="1" i="1" smtClean="0">
                <a:solidFill>
                  <a:srgbClr val="DE06A0"/>
                </a:solidFill>
                <a:latin typeface="Bookman Old Style" pitchFamily="18" charset="0"/>
                <a:ea typeface="Tahoma" pitchFamily="34" charset="0"/>
                <a:cs typeface="MoolBoran" pitchFamily="34" charset="0"/>
              </a:rPr>
              <a:t>Сегодня в системе образования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152400" y="2017713"/>
            <a:ext cx="4840288" cy="41148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3200" b="1" i="1" smtClean="0">
                <a:solidFill>
                  <a:schemeClr val="hlink"/>
                </a:solidFill>
                <a:latin typeface="Georgia" pitchFamily="18" charset="0"/>
              </a:rPr>
              <a:t>Динамизм</a:t>
            </a:r>
          </a:p>
          <a:p>
            <a:pPr eaLnBrk="1" hangingPunct="1">
              <a:lnSpc>
                <a:spcPct val="80000"/>
              </a:lnSpc>
            </a:pPr>
            <a:r>
              <a:rPr lang="ru-RU" sz="3200" b="1" i="1" smtClean="0">
                <a:solidFill>
                  <a:schemeClr val="hlink"/>
                </a:solidFill>
                <a:latin typeface="Georgia" pitchFamily="18" charset="0"/>
              </a:rPr>
              <a:t>Вариативность</a:t>
            </a:r>
          </a:p>
          <a:p>
            <a:pPr eaLnBrk="1" hangingPunct="1">
              <a:lnSpc>
                <a:spcPct val="80000"/>
              </a:lnSpc>
            </a:pPr>
            <a:r>
              <a:rPr lang="ru-RU" sz="3200" b="1" i="1" smtClean="0">
                <a:solidFill>
                  <a:schemeClr val="hlink"/>
                </a:solidFill>
                <a:latin typeface="Georgia" pitchFamily="18" charset="0"/>
              </a:rPr>
              <a:t>Моделирование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3200" b="1" i="1" smtClean="0">
                <a:solidFill>
                  <a:schemeClr val="hlink"/>
                </a:solidFill>
                <a:latin typeface="Georgia" pitchFamily="18" charset="0"/>
              </a:rPr>
              <a:t>ситуаций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400" b="1" i="1" smtClean="0">
                <a:solidFill>
                  <a:schemeClr val="hlink"/>
                </a:solidFill>
                <a:latin typeface="Georgia" pitchFamily="18" charset="0"/>
              </a:rPr>
              <a:t>  </a:t>
            </a:r>
          </a:p>
          <a:p>
            <a:pPr eaLnBrk="1" hangingPunct="1">
              <a:lnSpc>
                <a:spcPct val="80000"/>
              </a:lnSpc>
            </a:pPr>
            <a:endParaRPr lang="ru-RU" sz="2400" b="1" i="1" smtClean="0">
              <a:solidFill>
                <a:schemeClr val="hlink"/>
              </a:solidFill>
              <a:latin typeface="Georgia" pitchFamily="18" charset="0"/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400" smtClean="0"/>
              <a:t>                     </a:t>
            </a:r>
          </a:p>
          <a:p>
            <a:pPr eaLnBrk="1" hangingPunct="1">
              <a:lnSpc>
                <a:spcPct val="80000"/>
              </a:lnSpc>
            </a:pPr>
            <a:endParaRPr lang="ru-RU" sz="2400" smtClean="0"/>
          </a:p>
          <a:p>
            <a:pPr eaLnBrk="1" hangingPunct="1">
              <a:lnSpc>
                <a:spcPct val="80000"/>
              </a:lnSpc>
            </a:pPr>
            <a:endParaRPr lang="ru-RU" sz="240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sz="2400" smtClean="0"/>
          </a:p>
        </p:txBody>
      </p:sp>
      <p:sp>
        <p:nvSpPr>
          <p:cNvPr id="47110" name="Rectangle 6"/>
          <p:cNvSpPr>
            <a:spLocks noGrp="1" noChangeArrowheads="1"/>
          </p:cNvSpPr>
          <p:nvPr>
            <p:ph sz="half" idx="2"/>
          </p:nvPr>
        </p:nvSpPr>
        <p:spPr>
          <a:xfrm>
            <a:off x="3886200" y="2667000"/>
            <a:ext cx="5105400" cy="4379913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ru-RU" sz="2400" smtClean="0"/>
          </a:p>
          <a:p>
            <a:pPr eaLnBrk="1" hangingPunct="1">
              <a:lnSpc>
                <a:spcPct val="80000"/>
              </a:lnSpc>
            </a:pPr>
            <a:endParaRPr lang="ru-RU" sz="2400" smtClean="0"/>
          </a:p>
          <a:p>
            <a:pPr eaLnBrk="1" hangingPunct="1">
              <a:lnSpc>
                <a:spcPct val="80000"/>
              </a:lnSpc>
            </a:pPr>
            <a:endParaRPr lang="ru-RU" sz="2400" smtClean="0"/>
          </a:p>
          <a:p>
            <a:pPr eaLnBrk="1" hangingPunct="1">
              <a:lnSpc>
                <a:spcPct val="80000"/>
              </a:lnSpc>
            </a:pPr>
            <a:endParaRPr lang="ru-RU" sz="2400" smtClean="0"/>
          </a:p>
          <a:p>
            <a:pPr eaLnBrk="1" hangingPunct="1">
              <a:lnSpc>
                <a:spcPct val="80000"/>
              </a:lnSpc>
            </a:pPr>
            <a:r>
              <a:rPr lang="ru-RU" sz="3200" b="1" i="1" smtClean="0">
                <a:latin typeface="Georgia" pitchFamily="18" charset="0"/>
              </a:rPr>
              <a:t>Снижение интереса к учёбе</a:t>
            </a:r>
          </a:p>
          <a:p>
            <a:pPr eaLnBrk="1" hangingPunct="1">
              <a:lnSpc>
                <a:spcPct val="80000"/>
              </a:lnSpc>
            </a:pPr>
            <a:r>
              <a:rPr lang="ru-RU" sz="3200" b="1" i="1" smtClean="0">
                <a:latin typeface="Georgia" pitchFamily="18" charset="0"/>
              </a:rPr>
              <a:t>Интеллектуальная пассивность</a:t>
            </a:r>
          </a:p>
        </p:txBody>
      </p:sp>
      <p:sp>
        <p:nvSpPr>
          <p:cNvPr id="8197" name="Line 4"/>
          <p:cNvSpPr>
            <a:spLocks noChangeShapeType="1"/>
          </p:cNvSpPr>
          <p:nvPr/>
        </p:nvSpPr>
        <p:spPr bwMode="auto">
          <a:xfrm flipV="1">
            <a:off x="-6858000" y="1828800"/>
            <a:ext cx="14859000" cy="93726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 type="arrow" w="med" len="med"/>
            <a:tailEnd type="arrow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8198" name="Line 8"/>
          <p:cNvSpPr>
            <a:spLocks noChangeShapeType="1"/>
          </p:cNvSpPr>
          <p:nvPr/>
        </p:nvSpPr>
        <p:spPr bwMode="auto">
          <a:xfrm flipV="1">
            <a:off x="-6553200" y="6858000"/>
            <a:ext cx="2590800" cy="419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7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471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471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9" grpId="0"/>
      <p:bldP spid="47107" grpId="0" build="p"/>
      <p:bldP spid="47110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Заголовок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smtClean="0">
                <a:solidFill>
                  <a:srgbClr val="DE06A0"/>
                </a:solidFill>
                <a:latin typeface="Monotype Corsiva" pitchFamily="66" charset="0"/>
              </a:rPr>
              <a:t>Вода препятствие?!</a:t>
            </a:r>
          </a:p>
        </p:txBody>
      </p:sp>
      <p:pic>
        <p:nvPicPr>
          <p:cNvPr id="35843" name="Picture 3" descr="C:\Users\Администратор\Pictures\un_water_14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542925" y="2286000"/>
            <a:ext cx="4029075" cy="3962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  <p:pic>
        <p:nvPicPr>
          <p:cNvPr id="35844" name="Picture 4" descr="C:\Users\Администратор\Pictures\iCA3OBFR9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4953000" y="2286000"/>
            <a:ext cx="3810000" cy="40100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304800" y="381000"/>
            <a:ext cx="8229600" cy="1139825"/>
          </a:xfrm>
        </p:spPr>
        <p:txBody>
          <a:bodyPr/>
          <a:lstStyle/>
          <a:p>
            <a:endParaRPr lang="ru-RU" sz="4000" b="1" smtClean="0">
              <a:solidFill>
                <a:srgbClr val="FF66CC"/>
              </a:solidFill>
            </a:endParaRPr>
          </a:p>
        </p:txBody>
      </p:sp>
      <p:pic>
        <p:nvPicPr>
          <p:cNvPr id="36867" name="Picture 8" descr="китовая1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493713" y="2133600"/>
            <a:ext cx="3983037" cy="2286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  <p:pic>
        <p:nvPicPr>
          <p:cNvPr id="36868" name="Picture 10" descr="i?id=68492144&amp;tov=5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4724400" y="2133600"/>
            <a:ext cx="3962400" cy="22923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  <p:pic>
        <p:nvPicPr>
          <p:cNvPr id="36869" name="Picture 11" descr="i?id=28601382&amp;tov=7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2819400" y="4343400"/>
            <a:ext cx="3657600" cy="23780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  <p:pic>
        <p:nvPicPr>
          <p:cNvPr id="36870" name="Picture 12" descr="i-221">
            <a:hlinkClick r:id="rId5" tooltip="Следующее фото"/>
          </p:cNvPr>
          <p:cNvPicPr>
            <a:picLocks noGrp="1" noChangeAspect="1" noChangeArrowheads="1"/>
          </p:cNvPicPr>
          <p:nvPr>
            <p:ph sz="quarter" idx="4"/>
          </p:nvPr>
        </p:nvPicPr>
        <p:blipFill>
          <a:blip r:embed="rId6" cstate="print"/>
          <a:srcRect/>
          <a:stretch>
            <a:fillRect/>
          </a:stretch>
        </p:blipFill>
        <p:spPr>
          <a:xfrm>
            <a:off x="7696200" y="304800"/>
            <a:ext cx="1219200" cy="9779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smtClean="0">
                <a:solidFill>
                  <a:srgbClr val="DE06A0"/>
                </a:solidFill>
                <a:latin typeface="Monotype Corsiva" pitchFamily="66" charset="0"/>
              </a:rPr>
              <a:t>Почему рыбы не тонут?</a:t>
            </a:r>
          </a:p>
        </p:txBody>
      </p:sp>
      <p:sp>
        <p:nvSpPr>
          <p:cNvPr id="37891" name="Содержимое 17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r>
              <a:rPr lang="ru-RU" b="1" i="1" smtClean="0">
                <a:solidFill>
                  <a:srgbClr val="002060"/>
                </a:solidFill>
                <a:latin typeface="Monotype Corsiva" pitchFamily="66" charset="0"/>
              </a:rPr>
              <a:t>«Поплавок» - жир + плавательный пузырь</a:t>
            </a:r>
          </a:p>
        </p:txBody>
      </p:sp>
      <p:sp>
        <p:nvSpPr>
          <p:cNvPr id="37892" name="Содержимое 15"/>
          <p:cNvSpPr>
            <a:spLocks noGrp="1"/>
          </p:cNvSpPr>
          <p:nvPr>
            <p:ph sz="half" idx="2"/>
          </p:nvPr>
        </p:nvSpPr>
        <p:spPr>
          <a:xfrm>
            <a:off x="5145088" y="2438400"/>
            <a:ext cx="3810000" cy="4114800"/>
          </a:xfrm>
        </p:spPr>
        <p:txBody>
          <a:bodyPr/>
          <a:lstStyle/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b="1" i="1" smtClean="0">
              <a:solidFill>
                <a:srgbClr val="002060"/>
              </a:solidFill>
              <a:latin typeface="Monotype Corsiva" pitchFamily="66" charset="0"/>
            </a:endParaRPr>
          </a:p>
          <a:p>
            <a:endParaRPr lang="ru-RU" b="1" i="1" smtClean="0">
              <a:solidFill>
                <a:srgbClr val="002060"/>
              </a:solidFill>
              <a:latin typeface="Monotype Corsiva" pitchFamily="66" charset="0"/>
            </a:endParaRPr>
          </a:p>
          <a:p>
            <a:r>
              <a:rPr lang="ru-RU" b="1" i="1" smtClean="0">
                <a:solidFill>
                  <a:srgbClr val="002060"/>
                </a:solidFill>
                <a:latin typeface="Monotype Corsiva" pitchFamily="66" charset="0"/>
              </a:rPr>
              <a:t>Роль «поплавка»играют запасы жира в печени</a:t>
            </a:r>
          </a:p>
        </p:txBody>
      </p:sp>
      <p:pic>
        <p:nvPicPr>
          <p:cNvPr id="37893" name="Picture 3" descr="C:\Users\Администратор\Pictures\iCAPCM5O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3962400"/>
            <a:ext cx="3124200" cy="1524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7894" name="Picture 5" descr="C:\Users\Администратор\Pictures\iCARD07HA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181600" y="2590800"/>
            <a:ext cx="3810000" cy="23082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7895" name="Picture 5" descr="морская рыба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47800" y="1981200"/>
            <a:ext cx="2725738" cy="180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smtClean="0">
                <a:solidFill>
                  <a:srgbClr val="DE06A0"/>
                </a:solidFill>
              </a:rPr>
              <a:t>Будь осторожен!</a:t>
            </a:r>
          </a:p>
        </p:txBody>
      </p:sp>
      <p:pic>
        <p:nvPicPr>
          <p:cNvPr id="38915" name="Picture 4" descr="C:\Users\Администратор\Pictures\МАяковский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609600" y="2133600"/>
            <a:ext cx="3154363" cy="41148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38916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1600" b="1" smtClean="0">
                <a:solidFill>
                  <a:srgbClr val="06007E"/>
                </a:solidFill>
              </a:rPr>
              <a:t>Если так не хочешь помереть ты,</a:t>
            </a:r>
          </a:p>
          <a:p>
            <a:pPr>
              <a:buFont typeface="Wingdings" pitchFamily="2" charset="2"/>
              <a:buNone/>
            </a:pPr>
            <a:r>
              <a:rPr lang="ru-RU" sz="1600" b="1" smtClean="0">
                <a:solidFill>
                  <a:srgbClr val="06007E"/>
                </a:solidFill>
              </a:rPr>
              <a:t>                 Товарищ, </a:t>
            </a:r>
          </a:p>
          <a:p>
            <a:pPr>
              <a:buFont typeface="Wingdings" pitchFamily="2" charset="2"/>
              <a:buNone/>
            </a:pPr>
            <a:r>
              <a:rPr lang="ru-RU" sz="1600" b="1" smtClean="0">
                <a:solidFill>
                  <a:srgbClr val="06007E"/>
                </a:solidFill>
              </a:rPr>
              <a:t>Не пей сырой воды!</a:t>
            </a:r>
          </a:p>
          <a:p>
            <a:pPr>
              <a:buFont typeface="Wingdings" pitchFamily="2" charset="2"/>
              <a:buNone/>
            </a:pPr>
            <a:r>
              <a:rPr lang="ru-RU" sz="1600" b="1" smtClean="0">
                <a:solidFill>
                  <a:srgbClr val="06007E"/>
                </a:solidFill>
              </a:rPr>
              <a:t>Кишит в воде вибрионов рой,-</a:t>
            </a:r>
          </a:p>
          <a:p>
            <a:pPr>
              <a:buFont typeface="Wingdings" pitchFamily="2" charset="2"/>
              <a:buNone/>
            </a:pPr>
            <a:r>
              <a:rPr lang="ru-RU" sz="1600" b="1" smtClean="0">
                <a:solidFill>
                  <a:srgbClr val="06007E"/>
                </a:solidFill>
              </a:rPr>
              <a:t>                Товарищ,</a:t>
            </a:r>
          </a:p>
          <a:p>
            <a:pPr>
              <a:buFont typeface="Wingdings" pitchFamily="2" charset="2"/>
              <a:buNone/>
            </a:pPr>
            <a:r>
              <a:rPr lang="ru-RU" sz="1600" b="1" smtClean="0">
                <a:solidFill>
                  <a:srgbClr val="06007E"/>
                </a:solidFill>
              </a:rPr>
              <a:t>Не пей воды сырой!</a:t>
            </a:r>
          </a:p>
          <a:p>
            <a:pPr>
              <a:buFont typeface="Wingdings" pitchFamily="2" charset="2"/>
              <a:buNone/>
            </a:pPr>
            <a:r>
              <a:rPr lang="ru-RU" sz="1600" b="1" smtClean="0">
                <a:solidFill>
                  <a:srgbClr val="06007E"/>
                </a:solidFill>
              </a:rPr>
              <a:t>Холера идёт, не поддавайся ей!</a:t>
            </a:r>
          </a:p>
          <a:p>
            <a:pPr>
              <a:buFont typeface="Wingdings" pitchFamily="2" charset="2"/>
              <a:buNone/>
            </a:pPr>
            <a:r>
              <a:rPr lang="ru-RU" sz="1600" b="1" smtClean="0">
                <a:solidFill>
                  <a:srgbClr val="06007E"/>
                </a:solidFill>
              </a:rPr>
              <a:t>               Товарищ,</a:t>
            </a:r>
          </a:p>
          <a:p>
            <a:pPr>
              <a:buFont typeface="Wingdings" pitchFamily="2" charset="2"/>
              <a:buNone/>
            </a:pPr>
            <a:r>
              <a:rPr lang="ru-RU" sz="1600" b="1" smtClean="0">
                <a:solidFill>
                  <a:srgbClr val="06007E"/>
                </a:solidFill>
              </a:rPr>
              <a:t>Сырой воды не пей!</a:t>
            </a:r>
          </a:p>
          <a:p>
            <a:pPr>
              <a:buFont typeface="Wingdings" pitchFamily="2" charset="2"/>
              <a:buNone/>
            </a:pPr>
            <a:r>
              <a:rPr lang="ru-RU" sz="1600" b="1" smtClean="0">
                <a:solidFill>
                  <a:srgbClr val="06007E"/>
                </a:solidFill>
              </a:rPr>
              <a:t>               Орите,</a:t>
            </a:r>
          </a:p>
          <a:p>
            <a:pPr>
              <a:buFont typeface="Wingdings" pitchFamily="2" charset="2"/>
              <a:buNone/>
            </a:pPr>
            <a:r>
              <a:rPr lang="ru-RU" sz="1600" b="1" smtClean="0">
                <a:solidFill>
                  <a:srgbClr val="06007E"/>
                </a:solidFill>
              </a:rPr>
              <a:t>Кричите на все лады:</a:t>
            </a:r>
          </a:p>
          <a:p>
            <a:pPr>
              <a:buFont typeface="Wingdings" pitchFamily="2" charset="2"/>
              <a:buNone/>
            </a:pPr>
            <a:r>
              <a:rPr lang="ru-RU" sz="1600" b="1" smtClean="0">
                <a:solidFill>
                  <a:srgbClr val="06007E"/>
                </a:solidFill>
              </a:rPr>
              <a:t>                «Не пей, не пей,</a:t>
            </a:r>
          </a:p>
          <a:p>
            <a:pPr>
              <a:buFont typeface="Wingdings" pitchFamily="2" charset="2"/>
              <a:buNone/>
            </a:pPr>
            <a:r>
              <a:rPr lang="ru-RU" sz="1600" b="1" smtClean="0">
                <a:solidFill>
                  <a:srgbClr val="06007E"/>
                </a:solidFill>
              </a:rPr>
              <a:t>Не пей сырой воды!»  </a:t>
            </a:r>
          </a:p>
          <a:p>
            <a:pPr>
              <a:buFont typeface="Wingdings" pitchFamily="2" charset="2"/>
              <a:buNone/>
            </a:pPr>
            <a:r>
              <a:rPr lang="ru-RU" sz="1600" b="1" smtClean="0">
                <a:solidFill>
                  <a:srgbClr val="06007E"/>
                </a:solidFill>
              </a:rPr>
              <a:t>        В. Маяковский «Не пей сырой воды»</a:t>
            </a:r>
          </a:p>
          <a:p>
            <a:pPr>
              <a:buFont typeface="Wingdings" pitchFamily="2" charset="2"/>
              <a:buNone/>
            </a:pPr>
            <a:r>
              <a:rPr lang="ru-RU" sz="1600" b="1" smtClean="0">
                <a:solidFill>
                  <a:srgbClr val="06007E"/>
                </a:solidFill>
              </a:rPr>
              <a:t> </a:t>
            </a:r>
          </a:p>
        </p:txBody>
      </p:sp>
      <p:pic>
        <p:nvPicPr>
          <p:cNvPr id="38917" name="Picture 5" descr="C:\Users\Администратор\Pictures\5389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781800" y="304800"/>
            <a:ext cx="2179638" cy="13716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38918" name="Picture 6" descr="C:\Users\Администратор\Pictures\iCAQQ1K72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276600" y="5257800"/>
            <a:ext cx="1905000" cy="14224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b="1" i="1" smtClean="0">
                <a:solidFill>
                  <a:srgbClr val="DE06A0"/>
                </a:solidFill>
                <a:latin typeface="Monotype Corsiva" pitchFamily="66" charset="0"/>
              </a:rPr>
              <a:t>Вода в живых организмах</a:t>
            </a:r>
          </a:p>
        </p:txBody>
      </p:sp>
      <p:sp>
        <p:nvSpPr>
          <p:cNvPr id="39939" name="Содержимое 4"/>
          <p:cNvSpPr>
            <a:spLocks noGrp="1"/>
          </p:cNvSpPr>
          <p:nvPr>
            <p:ph sz="half" idx="2"/>
          </p:nvPr>
        </p:nvSpPr>
        <p:spPr>
          <a:xfrm>
            <a:off x="5029200" y="2514600"/>
            <a:ext cx="3925888" cy="3617913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2400" b="1" i="1" smtClean="0">
                <a:solidFill>
                  <a:srgbClr val="06007E"/>
                </a:solidFill>
                <a:latin typeface="Monotype Corsiva" pitchFamily="66" charset="0"/>
              </a:rPr>
              <a:t>    В кактусах вода полностью обновляется в течение 28 лет, у черепах – за 1 год, у верблюда – за 3 месяца, у человека – за 1 месяц. Без воды человек может прожить только 3 дня, в то время как без пищи – 30–50 дней.</a:t>
            </a:r>
            <a:br>
              <a:rPr lang="ru-RU" sz="2400" b="1" i="1" smtClean="0">
                <a:solidFill>
                  <a:srgbClr val="06007E"/>
                </a:solidFill>
                <a:latin typeface="Monotype Corsiva" pitchFamily="66" charset="0"/>
              </a:rPr>
            </a:br>
            <a:endParaRPr lang="ru-RU" sz="2400" b="1" smtClean="0">
              <a:solidFill>
                <a:srgbClr val="06007E"/>
              </a:solidFill>
              <a:latin typeface="Monotype Corsiva" pitchFamily="66" charset="0"/>
            </a:endParaRPr>
          </a:p>
        </p:txBody>
      </p:sp>
      <p:pic>
        <p:nvPicPr>
          <p:cNvPr id="39940" name="Picture 7" descr="http://t2.gstatic.com/images?q=tbn:gGrClJJAIfvwRM:http://camelus.info/i/bactrianus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217613" y="2438400"/>
            <a:ext cx="3811587" cy="37131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9941" name="Picture 5" descr="C:\Users\Администратор\Pictures\imagesCA2E3PFK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772400" y="152400"/>
            <a:ext cx="825500" cy="16764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9942" name="Содержимое 7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3810000" cy="4114800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39943" name="Picture 8" descr="C:\Users\Администратор\Pictures\imagesCAQ1WAM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77000" y="5562600"/>
            <a:ext cx="1349375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Picture 5" descr="ugor.jpg"/>
          <p:cNvSpPr>
            <a:spLocks noChangeAspect="1" noChangeArrowheads="1"/>
          </p:cNvSpPr>
          <p:nvPr/>
        </p:nvSpPr>
        <p:spPr bwMode="auto">
          <a:xfrm>
            <a:off x="0" y="4005263"/>
            <a:ext cx="4859338" cy="285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0963" name="Picture 7" descr="Окунь"/>
          <p:cNvSpPr>
            <a:spLocks noChangeAspect="1" noChangeArrowheads="1"/>
          </p:cNvSpPr>
          <p:nvPr/>
        </p:nvSpPr>
        <p:spPr bwMode="auto">
          <a:xfrm>
            <a:off x="0" y="0"/>
            <a:ext cx="3810000" cy="400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0964" name="Picture 9" descr="Карась"/>
          <p:cNvSpPr>
            <a:spLocks noChangeAspect="1" noChangeArrowheads="1"/>
          </p:cNvSpPr>
          <p:nvPr/>
        </p:nvSpPr>
        <p:spPr bwMode="auto">
          <a:xfrm>
            <a:off x="5773738" y="0"/>
            <a:ext cx="3370262" cy="411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0965" name="Picture 11" descr="carp"/>
          <p:cNvSpPr>
            <a:spLocks noChangeAspect="1" noChangeArrowheads="1"/>
          </p:cNvSpPr>
          <p:nvPr/>
        </p:nvSpPr>
        <p:spPr bwMode="auto">
          <a:xfrm>
            <a:off x="3348038" y="0"/>
            <a:ext cx="2857500" cy="414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0966" name="Picture 13" descr="pike"/>
          <p:cNvSpPr>
            <a:spLocks noChangeAspect="1" noChangeArrowheads="1"/>
          </p:cNvSpPr>
          <p:nvPr/>
        </p:nvSpPr>
        <p:spPr bwMode="auto">
          <a:xfrm>
            <a:off x="4787900" y="4000500"/>
            <a:ext cx="43561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096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smtClean="0">
                <a:solidFill>
                  <a:srgbClr val="DE06A0"/>
                </a:solidFill>
                <a:latin typeface="Monotype Corsiva" pitchFamily="66" charset="0"/>
              </a:rPr>
              <a:t>Морская вода</a:t>
            </a:r>
          </a:p>
        </p:txBody>
      </p:sp>
      <p:sp>
        <p:nvSpPr>
          <p:cNvPr id="40968" name="Содержимое 7"/>
          <p:cNvSpPr>
            <a:spLocks noGrp="1"/>
          </p:cNvSpPr>
          <p:nvPr>
            <p:ph sz="half" idx="1"/>
          </p:nvPr>
        </p:nvSpPr>
        <p:spPr>
          <a:xfrm>
            <a:off x="0" y="2286000"/>
            <a:ext cx="4114800" cy="3200400"/>
          </a:xfrm>
        </p:spPr>
        <p:txBody>
          <a:bodyPr/>
          <a:lstStyle/>
          <a:p>
            <a:r>
              <a:rPr lang="ru-RU" sz="2000" b="1" i="1" smtClean="0">
                <a:solidFill>
                  <a:srgbClr val="06007E"/>
                </a:solidFill>
                <a:latin typeface="Monotype Corsiva" pitchFamily="66" charset="0"/>
              </a:rPr>
              <a:t>Общий объем растворенных в Мировом океане солей равен 48 000 000 млрд т. Если эти соли выпарить и равномерно распределить по всей поверхности земного шара, то образовался бы слой из солей в 45 м, а если распределить эту соль только по суше, то толщина слоя составила бы 153 м. Иными словами, это высота 50-этажного небоскреба. </a:t>
            </a:r>
          </a:p>
        </p:txBody>
      </p:sp>
      <p:pic>
        <p:nvPicPr>
          <p:cNvPr id="40969" name="Picture 10" descr="C:\Users\Администратор\Pictures\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114800" y="2209800"/>
            <a:ext cx="4864100" cy="33528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smtClean="0">
                <a:latin typeface="Monotype Corsiva" pitchFamily="66" charset="0"/>
              </a:rPr>
              <a:t>  </a:t>
            </a:r>
            <a:r>
              <a:rPr lang="ru-RU" b="1" i="1" smtClean="0">
                <a:solidFill>
                  <a:srgbClr val="DE06A0"/>
                </a:solidFill>
                <a:latin typeface="Monotype Corsiva" pitchFamily="66" charset="0"/>
              </a:rPr>
              <a:t>Вода → осмос → тургор</a:t>
            </a:r>
          </a:p>
        </p:txBody>
      </p:sp>
      <p:pic>
        <p:nvPicPr>
          <p:cNvPr id="41987" name="Picture 3" descr="C:\Users\Администратор\Pictures\10-OSMOS-EggDeath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495800" y="2667000"/>
            <a:ext cx="4271963" cy="2954338"/>
          </a:xfrm>
        </p:spPr>
      </p:pic>
      <p:pic>
        <p:nvPicPr>
          <p:cNvPr id="41988" name="Picture 4" descr="C:\Users\Администратор\Pictures\imagesCAU9LJ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2209800"/>
            <a:ext cx="3511550" cy="262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9" name="Picture 2" descr="C:\Users\Администратор\Pictures\imagesCA7PU0MC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81200" y="4648200"/>
            <a:ext cx="2014538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90" name="Содержимое 8"/>
          <p:cNvSpPr>
            <a:spLocks noGrp="1"/>
          </p:cNvSpPr>
          <p:nvPr>
            <p:ph sz="half" idx="1"/>
          </p:nvPr>
        </p:nvSpPr>
        <p:spPr>
          <a:xfrm>
            <a:off x="457200" y="6086475"/>
            <a:ext cx="3962400" cy="46038"/>
          </a:xfrm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Заголовок 3"/>
          <p:cNvSpPr>
            <a:spLocks noGrp="1"/>
          </p:cNvSpPr>
          <p:nvPr>
            <p:ph type="title"/>
          </p:nvPr>
        </p:nvSpPr>
        <p:spPr>
          <a:xfrm>
            <a:off x="1219200" y="277813"/>
            <a:ext cx="7467600" cy="1474787"/>
          </a:xfrm>
        </p:spPr>
        <p:txBody>
          <a:bodyPr/>
          <a:lstStyle/>
          <a:p>
            <a:r>
              <a:rPr lang="ru-RU" b="1" i="1" smtClean="0">
                <a:solidFill>
                  <a:srgbClr val="DE06A0"/>
                </a:solidFill>
                <a:latin typeface="Monotype Corsiva" pitchFamily="66" charset="0"/>
              </a:rPr>
              <a:t>Гемолиз, вот те раз?!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981200"/>
            <a:ext cx="8229600" cy="1828800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sz="2000" b="1" i="1" smtClean="0">
              <a:solidFill>
                <a:srgbClr val="002060"/>
              </a:solidFill>
              <a:latin typeface="Monotype Corsiva" pitchFamily="66" charset="0"/>
            </a:endParaRP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 i="1" smtClean="0">
                <a:solidFill>
                  <a:srgbClr val="002060"/>
                </a:solidFill>
                <a:latin typeface="Monotype Corsiva" pitchFamily="66" charset="0"/>
              </a:rPr>
              <a:t>0,9%-ный раствор NaCI - физиологический раствор. </a:t>
            </a: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 i="1" smtClean="0">
                <a:solidFill>
                  <a:srgbClr val="002060"/>
                </a:solidFill>
                <a:latin typeface="Monotype Corsiva" pitchFamily="66" charset="0"/>
              </a:rPr>
              <a:t>Клетки в нем не изменяют своего объема. </a:t>
            </a: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 i="1" smtClean="0">
                <a:solidFill>
                  <a:srgbClr val="002060"/>
                </a:solidFill>
                <a:latin typeface="Monotype Corsiva" pitchFamily="66" charset="0"/>
              </a:rPr>
              <a:t>При больших концентрациях соли в растворе клетки уменьшаются. </a:t>
            </a: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 i="1" smtClean="0">
                <a:solidFill>
                  <a:srgbClr val="002060"/>
                </a:solidFill>
                <a:latin typeface="Monotype Corsiva" pitchFamily="66" charset="0"/>
              </a:rPr>
              <a:t>При меньших увеличиваются. </a:t>
            </a: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 i="1" smtClean="0">
                <a:solidFill>
                  <a:srgbClr val="002060"/>
                </a:solidFill>
                <a:latin typeface="Monotype Corsiva" pitchFamily="66" charset="0"/>
              </a:rPr>
              <a:t>При концентрации 0,3% происходит разрушение эритроцитов  (</a:t>
            </a:r>
            <a:r>
              <a:rPr lang="ru-RU" sz="2000" b="1" i="1" smtClean="0">
                <a:solidFill>
                  <a:srgbClr val="C00000"/>
                </a:solidFill>
                <a:latin typeface="Monotype Corsiva" pitchFamily="66" charset="0"/>
              </a:rPr>
              <a:t>гемолиз</a:t>
            </a:r>
            <a:r>
              <a:rPr lang="ru-RU" sz="2000" b="1" i="1" smtClean="0">
                <a:solidFill>
                  <a:srgbClr val="002060"/>
                </a:solidFill>
                <a:latin typeface="Monotype Corsiva" pitchFamily="66" charset="0"/>
              </a:rPr>
              <a:t>).</a:t>
            </a:r>
            <a:r>
              <a:rPr lang="ru-RU" sz="2000" b="1" i="1" smtClean="0">
                <a:solidFill>
                  <a:srgbClr val="C00000"/>
                </a:solidFill>
                <a:latin typeface="Monotype Corsiva" pitchFamily="66" charset="0"/>
              </a:rPr>
              <a:t> </a:t>
            </a:r>
          </a:p>
          <a:p>
            <a:pPr eaLnBrk="1" hangingPunct="1">
              <a:lnSpc>
                <a:spcPct val="80000"/>
              </a:lnSpc>
            </a:pPr>
            <a:endParaRPr lang="ru-RU" sz="2000" smtClean="0">
              <a:latin typeface="Constantia" pitchFamily="18" charset="0"/>
            </a:endParaRPr>
          </a:p>
        </p:txBody>
      </p:sp>
      <p:pic>
        <p:nvPicPr>
          <p:cNvPr id="43012" name="Picture 4" descr="C:\Users\Администратор\Pictures\44964539_viewimg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699250" y="152400"/>
            <a:ext cx="2128838" cy="1524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3013" name="Picture 14" descr="сканирование0001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209800" y="4083050"/>
            <a:ext cx="4343400" cy="2636838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smtClean="0">
                <a:solidFill>
                  <a:srgbClr val="DE06A0"/>
                </a:solidFill>
                <a:latin typeface="Monotype Corsiva" pitchFamily="66" charset="0"/>
              </a:rPr>
              <a:t>Организм знает что делает</a:t>
            </a:r>
          </a:p>
        </p:txBody>
      </p:sp>
      <p:sp>
        <p:nvSpPr>
          <p:cNvPr id="44035" name="Содержимое 5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endParaRPr lang="ru-RU" smtClean="0"/>
          </a:p>
        </p:txBody>
      </p:sp>
      <p:sp>
        <p:nvSpPr>
          <p:cNvPr id="44036" name="Содержимое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i="1" smtClean="0"/>
              <a:t>.</a:t>
            </a:r>
            <a:r>
              <a:rPr lang="ru-RU" i="1" u="sng" smtClean="0"/>
              <a:t> </a:t>
            </a:r>
            <a:r>
              <a:rPr lang="ru-RU" b="1" i="1" u="sng" smtClean="0">
                <a:solidFill>
                  <a:srgbClr val="002060"/>
                </a:solidFill>
                <a:latin typeface="Monotype Corsiva" pitchFamily="66" charset="0"/>
              </a:rPr>
              <a:t>Удельная теплота парообразования воды</a:t>
            </a:r>
            <a:r>
              <a:rPr lang="ru-RU" b="1" i="1" smtClean="0">
                <a:solidFill>
                  <a:srgbClr val="002060"/>
                </a:solidFill>
                <a:latin typeface="Monotype Corsiva" pitchFamily="66" charset="0"/>
              </a:rPr>
              <a:t> ~2 300 000 Дж/кг. </a:t>
            </a:r>
          </a:p>
          <a:p>
            <a:r>
              <a:rPr lang="ru-RU" b="1" i="1" smtClean="0">
                <a:solidFill>
                  <a:srgbClr val="002060"/>
                </a:solidFill>
                <a:latin typeface="Monotype Corsiva" pitchFamily="66" charset="0"/>
              </a:rPr>
              <a:t>На испарение</a:t>
            </a:r>
            <a:br>
              <a:rPr lang="ru-RU" b="1" i="1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b="1" i="1" smtClean="0">
                <a:solidFill>
                  <a:srgbClr val="002060"/>
                </a:solidFill>
                <a:latin typeface="Monotype Corsiva" pitchFamily="66" charset="0"/>
              </a:rPr>
              <a:t>1 г воды тратится 2300 Дж теплоты. </a:t>
            </a:r>
            <a:endParaRPr lang="ru-RU" b="1" smtClean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44037" name="Picture 3" descr="C:\Users\Администратор\Pictures\iCAZ103A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676400" y="2590800"/>
            <a:ext cx="2965450" cy="318611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smtClean="0">
                <a:solidFill>
                  <a:srgbClr val="DE06A0"/>
                </a:solidFill>
                <a:latin typeface="Monotype Corsiva" pitchFamily="66" charset="0"/>
              </a:rPr>
              <a:t>Почему лёд не тонет?</a:t>
            </a:r>
          </a:p>
        </p:txBody>
      </p:sp>
      <p:pic>
        <p:nvPicPr>
          <p:cNvPr id="45059" name="Picture 2" descr="J:\Живой гиф\13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0" y="838200"/>
            <a:ext cx="8763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0" name="Содержимое 9"/>
          <p:cNvSpPr>
            <a:spLocks noGrp="1"/>
          </p:cNvSpPr>
          <p:nvPr>
            <p:ph sz="half" idx="2"/>
          </p:nvPr>
        </p:nvSpPr>
        <p:spPr>
          <a:xfrm>
            <a:off x="5181600" y="1981200"/>
            <a:ext cx="3773488" cy="4151313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endParaRPr lang="ru-RU" sz="3200" b="1" i="1" smtClean="0">
              <a:solidFill>
                <a:srgbClr val="002060"/>
              </a:solidFill>
              <a:latin typeface="Monotype Corsiva" pitchFamily="66" charset="0"/>
            </a:endParaRPr>
          </a:p>
          <a:p>
            <a:r>
              <a:rPr lang="ru-RU" sz="2000" b="1" i="1" smtClean="0">
                <a:solidFill>
                  <a:srgbClr val="002060"/>
                </a:solidFill>
                <a:latin typeface="Monotype Corsiva" pitchFamily="66" charset="0"/>
              </a:rPr>
              <a:t>Плотность льда меньше плотности воды</a:t>
            </a:r>
          </a:p>
          <a:p>
            <a:r>
              <a:rPr lang="ru-RU" sz="2000" b="1" i="1" smtClean="0">
                <a:solidFill>
                  <a:srgbClr val="002060"/>
                </a:solidFill>
                <a:latin typeface="Monotype Corsiva" pitchFamily="66" charset="0"/>
              </a:rPr>
              <a:t>Это спасает планету от оледенения. </a:t>
            </a:r>
          </a:p>
          <a:p>
            <a:r>
              <a:rPr lang="ru-RU" sz="2000" b="1" i="1" smtClean="0">
                <a:solidFill>
                  <a:srgbClr val="002060"/>
                </a:solidFill>
                <a:latin typeface="Monotype Corsiva" pitchFamily="66" charset="0"/>
              </a:rPr>
              <a:t>Если бы лед был тяжелее воды и опускался на дно, жизнь в таких водоемах была бы невозможна.</a:t>
            </a:r>
          </a:p>
        </p:txBody>
      </p:sp>
      <p:pic>
        <p:nvPicPr>
          <p:cNvPr id="45061" name="Picture 6" descr="C:\Users\Администратор\Pictures\лёд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81000" y="2514600"/>
            <a:ext cx="4649788" cy="34718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350963" y="152400"/>
            <a:ext cx="7793037" cy="1462088"/>
          </a:xfrm>
        </p:spPr>
        <p:txBody>
          <a:bodyPr lIns="0" rIns="0" bIns="0"/>
          <a:lstStyle/>
          <a:p>
            <a:pPr eaLnBrk="1" hangingPunct="1"/>
            <a:r>
              <a:rPr lang="ru-RU" sz="5400" b="1" i="1" smtClean="0">
                <a:solidFill>
                  <a:srgbClr val="DE06A0"/>
                </a:solidFill>
                <a:latin typeface="Monotype Corsiva" pitchFamily="66" charset="0"/>
              </a:rPr>
              <a:t>Особое внимание</a:t>
            </a:r>
          </a:p>
        </p:txBody>
      </p:sp>
      <p:sp>
        <p:nvSpPr>
          <p:cNvPr id="9219" name="Содержимое 2"/>
          <p:cNvSpPr>
            <a:spLocks noGrp="1"/>
          </p:cNvSpPr>
          <p:nvPr>
            <p:ph idx="4294967295"/>
          </p:nvPr>
        </p:nvSpPr>
        <p:spPr>
          <a:xfrm>
            <a:off x="493713" y="1828800"/>
            <a:ext cx="8650287" cy="5029200"/>
          </a:xfrm>
        </p:spPr>
        <p:txBody>
          <a:bodyPr/>
          <a:lstStyle/>
          <a:p>
            <a:pPr eaLnBrk="1" hangingPunct="1"/>
            <a:r>
              <a:rPr lang="ru-RU" b="1" i="1" smtClean="0">
                <a:solidFill>
                  <a:srgbClr val="002060"/>
                </a:solidFill>
                <a:latin typeface="Book Antiqua" pitchFamily="18" charset="0"/>
              </a:rPr>
              <a:t>Использование методов и приемов, требующих активной мыслительной деятельности, с помощью которых формируются умения анализировать, сравнивать, обобщать, видеть проблему, формировать гипотезу, искать средства решения, корректировать полученные результаты (собственно обучение этим умениям и есть </a:t>
            </a:r>
            <a:r>
              <a:rPr lang="ru-RU" b="1" i="1" u="sng" smtClean="0">
                <a:solidFill>
                  <a:srgbClr val="002060"/>
                </a:solidFill>
                <a:latin typeface="Book Antiqua" pitchFamily="18" charset="0"/>
              </a:rPr>
              <a:t>приобщение к творческой деятельности</a:t>
            </a:r>
            <a:r>
              <a:rPr lang="ru-RU" b="1" i="1" smtClean="0">
                <a:solidFill>
                  <a:srgbClr val="002060"/>
                </a:solidFill>
                <a:latin typeface="Book Antiqua" pitchFamily="18" charset="0"/>
              </a:rPr>
              <a:t>).</a:t>
            </a:r>
          </a:p>
        </p:txBody>
      </p:sp>
      <p:pic>
        <p:nvPicPr>
          <p:cNvPr id="9220" name="Picture 5" descr="J:\Живой гиф\13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67600" y="762000"/>
            <a:ext cx="8763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smtClean="0">
                <a:solidFill>
                  <a:srgbClr val="DE06A0"/>
                </a:solidFill>
                <a:latin typeface="Monotype Corsiva" pitchFamily="66" charset="0"/>
              </a:rPr>
              <a:t>  Дорога жизни</a:t>
            </a:r>
          </a:p>
        </p:txBody>
      </p:sp>
      <p:sp>
        <p:nvSpPr>
          <p:cNvPr id="4608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6084" name="Picture 2" descr="C:\Users\Администратор\Pictures\LAD4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2438400"/>
            <a:ext cx="4586288" cy="300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5" name="Picture 3" descr="C:\Users\Администратор\Pictures\imagesCA2A0SL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72200" y="609600"/>
            <a:ext cx="2325688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6" name="Picture 5" descr="C:\Users\Администратор\Pictures\imagesCA6PN6JI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81600" y="3276600"/>
            <a:ext cx="3810000" cy="211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7" name="Содержимое 7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152400"/>
            <a:ext cx="7793038" cy="1462088"/>
          </a:xfrm>
        </p:spPr>
        <p:txBody>
          <a:bodyPr/>
          <a:lstStyle/>
          <a:p>
            <a:pPr eaLnBrk="1" hangingPunct="1"/>
            <a:r>
              <a:rPr lang="ru-RU" b="1" i="1" smtClean="0">
                <a:solidFill>
                  <a:srgbClr val="DE06A0"/>
                </a:solidFill>
                <a:latin typeface="Monotype Corsiva" pitchFamily="66" charset="0"/>
              </a:rPr>
              <a:t> Охрана воды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828800"/>
            <a:ext cx="8229600" cy="4624388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endParaRPr lang="ru-RU" b="1" i="1" smtClean="0">
              <a:solidFill>
                <a:srgbClr val="0000FF"/>
              </a:solidFill>
              <a:latin typeface="Monotype Corsiva" pitchFamily="66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ru-RU" b="1" i="1" smtClean="0">
                <a:solidFill>
                  <a:srgbClr val="0000FF"/>
                </a:solidFill>
                <a:latin typeface="Monotype Corsiva" pitchFamily="66" charset="0"/>
              </a:rPr>
              <a:t>Вода занимает особое положение среди природных богатств Земли – она незаменима.</a:t>
            </a:r>
            <a:br>
              <a:rPr lang="ru-RU" b="1" i="1" smtClean="0">
                <a:solidFill>
                  <a:srgbClr val="0000FF"/>
                </a:solidFill>
                <a:latin typeface="Monotype Corsiva" pitchFamily="66" charset="0"/>
              </a:rPr>
            </a:br>
            <a:r>
              <a:rPr lang="ru-RU" b="1" i="1" smtClean="0">
                <a:solidFill>
                  <a:srgbClr val="0000FF"/>
                </a:solidFill>
                <a:latin typeface="Monotype Corsiva" pitchFamily="66" charset="0"/>
              </a:rPr>
              <a:t>Потребление воды связано с развитием цивилизации: чем выше ее уровень, тем больше потребляется воды .Водопотребление за последние 2000 лет увеличилось (сейчас оно составляет примерно 200 л в сутки на человека). Расход воды на хозяйственные нужды еще более велик что приводит к недостатку пресной воды.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3" descr="56703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1" name="Прямоугольник 5"/>
          <p:cNvSpPr>
            <a:spLocks noChangeArrowheads="1"/>
          </p:cNvSpPr>
          <p:nvPr/>
        </p:nvSpPr>
        <p:spPr bwMode="auto">
          <a:xfrm>
            <a:off x="1371600" y="3657600"/>
            <a:ext cx="6934200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i="1">
                <a:solidFill>
                  <a:srgbClr val="DE06A0"/>
                </a:solidFill>
                <a:latin typeface="Monotype Corsiva" pitchFamily="66" charset="0"/>
              </a:rPr>
              <a:t>«</a:t>
            </a:r>
            <a:r>
              <a:rPr lang="ru-RU" sz="4400" b="1" i="1">
                <a:solidFill>
                  <a:srgbClr val="DE06A0"/>
                </a:solidFill>
                <a:latin typeface="Monotype Corsiva" pitchFamily="66" charset="0"/>
              </a:rPr>
              <a:t>Берегите воду! Ведь воде была дана волшебная власть стать соком жизни на Земле».</a:t>
            </a:r>
            <a:endParaRPr lang="ru-RU" sz="4400">
              <a:solidFill>
                <a:srgbClr val="DE06A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63" y="285750"/>
            <a:ext cx="8218487" cy="6089650"/>
          </a:xfrm>
        </p:spPr>
        <p:txBody>
          <a:bodyPr/>
          <a:lstStyle/>
          <a:p>
            <a:pPr eaLnBrk="1" hangingPunct="1"/>
            <a:r>
              <a:rPr lang="ru-RU" sz="4000" i="1" smtClean="0">
                <a:solidFill>
                  <a:srgbClr val="0000FF"/>
                </a:solidFill>
                <a:latin typeface="Monotype Corsiva" pitchFamily="66" charset="0"/>
              </a:rPr>
              <a:t>Вода! У тебя нет ни вкуса, ни цвета, ни запаха, тебя невозможно описать, тобою наслаждаются, не ведая, что ты такое.</a:t>
            </a:r>
            <a:br>
              <a:rPr lang="ru-RU" sz="4000" i="1" smtClean="0">
                <a:solidFill>
                  <a:srgbClr val="0000FF"/>
                </a:solidFill>
                <a:latin typeface="Monotype Corsiva" pitchFamily="66" charset="0"/>
              </a:rPr>
            </a:br>
            <a:r>
              <a:rPr lang="ru-RU" sz="4000" i="1" smtClean="0">
                <a:solidFill>
                  <a:srgbClr val="0000FF"/>
                </a:solidFill>
                <a:latin typeface="Monotype Corsiva" pitchFamily="66" charset="0"/>
              </a:rPr>
              <a:t>Нельзя сказать, что ты необходима для жизни: ты сама жизнь… Ты самое большое богатство в мире…</a:t>
            </a:r>
            <a:br>
              <a:rPr lang="ru-RU" sz="4000" i="1" smtClean="0">
                <a:solidFill>
                  <a:srgbClr val="0000FF"/>
                </a:solidFill>
                <a:latin typeface="Monotype Corsiva" pitchFamily="66" charset="0"/>
              </a:rPr>
            </a:br>
            <a:r>
              <a:rPr lang="ru-RU" sz="4000" i="1" smtClean="0">
                <a:solidFill>
                  <a:schemeClr val="hlink"/>
                </a:solidFill>
                <a:latin typeface="Georgia" pitchFamily="18" charset="0"/>
              </a:rPr>
              <a:t>         </a:t>
            </a:r>
            <a:r>
              <a:rPr lang="ru-RU" sz="4000" i="1" smtClean="0">
                <a:solidFill>
                  <a:srgbClr val="FF3300"/>
                </a:solidFill>
                <a:latin typeface="Georgia" pitchFamily="18" charset="0"/>
              </a:rPr>
              <a:t>Антуан де Сент-Экзюпери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3" descr="56703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79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50180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1219200" y="277813"/>
            <a:ext cx="7772400" cy="1474787"/>
          </a:xfrm>
        </p:spPr>
        <p:txBody>
          <a:bodyPr lIns="0" rIns="0" bIns="0"/>
          <a:lstStyle/>
          <a:p>
            <a:pPr eaLnBrk="1" hangingPunct="1"/>
            <a:r>
              <a:rPr lang="ru-RU" sz="4800" b="1" i="1" smtClean="0">
                <a:solidFill>
                  <a:srgbClr val="DE06A0"/>
                </a:solidFill>
                <a:latin typeface="Monotype Corsiva" pitchFamily="66" charset="0"/>
              </a:rPr>
              <a:t>Цель нашей сегодняшней встречи</a:t>
            </a:r>
          </a:p>
        </p:txBody>
      </p:sp>
      <p:sp>
        <p:nvSpPr>
          <p:cNvPr id="10243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304800" y="2133600"/>
            <a:ext cx="4419600" cy="4572000"/>
          </a:xfrm>
        </p:spPr>
        <p:txBody>
          <a:bodyPr/>
          <a:lstStyle/>
          <a:p>
            <a:pPr eaLnBrk="1" hangingPunct="1"/>
            <a:r>
              <a:rPr lang="ru-RU" b="1" i="1" smtClean="0">
                <a:solidFill>
                  <a:schemeClr val="folHlink"/>
                </a:solidFill>
                <a:latin typeface="Book Antiqua" pitchFamily="18" charset="0"/>
              </a:rPr>
              <a:t>Знакомство с созданием условий для повышения мотивации и развития познавательной активности учащихся на уроках биологии.</a:t>
            </a:r>
          </a:p>
          <a:p>
            <a:pPr eaLnBrk="1" hangingPunct="1"/>
            <a:endParaRPr lang="ru-RU" smtClean="0"/>
          </a:p>
        </p:txBody>
      </p:sp>
      <p:pic>
        <p:nvPicPr>
          <p:cNvPr id="10244" name="Picture 6" descr="L:\DCIM\100OLYMP\ученики\P212012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48200" y="2686050"/>
            <a:ext cx="4038600" cy="30289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152400"/>
            <a:ext cx="7793038" cy="1462088"/>
          </a:xfrm>
        </p:spPr>
        <p:txBody>
          <a:bodyPr/>
          <a:lstStyle/>
          <a:p>
            <a:pPr eaLnBrk="1" hangingPunct="1"/>
            <a:r>
              <a:rPr lang="ru-RU" b="1" i="1" smtClean="0">
                <a:solidFill>
                  <a:srgbClr val="DE06A0"/>
                </a:solidFill>
                <a:latin typeface="Monotype Corsiva" pitchFamily="66" charset="0"/>
              </a:rPr>
              <a:t>Ребята, давайте работать дружно!</a:t>
            </a:r>
          </a:p>
        </p:txBody>
      </p:sp>
      <p:sp>
        <p:nvSpPr>
          <p:cNvPr id="11267" name="Picture 13" descr="Panorama02"/>
          <p:cNvSpPr>
            <a:spLocks noChangeAspect="1" noChangeArrowheads="1"/>
          </p:cNvSpPr>
          <p:nvPr/>
        </p:nvSpPr>
        <p:spPr bwMode="auto">
          <a:xfrm>
            <a:off x="1905000" y="1905000"/>
            <a:ext cx="5105400" cy="382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268" name="Picture 14" descr="3"/>
          <p:cNvSpPr>
            <a:spLocks noChangeAspect="1" noChangeArrowheads="1"/>
          </p:cNvSpPr>
          <p:nvPr/>
        </p:nvSpPr>
        <p:spPr bwMode="auto">
          <a:xfrm>
            <a:off x="7162800" y="5029200"/>
            <a:ext cx="1981200" cy="1166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269" name="Picture 15" descr="141"/>
          <p:cNvSpPr>
            <a:spLocks noChangeAspect="1" noChangeArrowheads="1"/>
          </p:cNvSpPr>
          <p:nvPr/>
        </p:nvSpPr>
        <p:spPr bwMode="auto">
          <a:xfrm>
            <a:off x="152400" y="4267200"/>
            <a:ext cx="18669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270" name="Picture 16" descr="doc17"/>
          <p:cNvSpPr>
            <a:spLocks noChangeAspect="1" noChangeArrowheads="1"/>
          </p:cNvSpPr>
          <p:nvPr/>
        </p:nvSpPr>
        <p:spPr bwMode="auto">
          <a:xfrm>
            <a:off x="7239000" y="2590800"/>
            <a:ext cx="1200150" cy="113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1271" name="Picture 12" descr="L:\DCIM\100OLYMP\ученики\P212010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676400" y="2019300"/>
            <a:ext cx="6019800" cy="45148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WordArt 6"/>
          <p:cNvSpPr>
            <a:spLocks noChangeArrowheads="1" noChangeShapeType="1" noTextEdit="1"/>
          </p:cNvSpPr>
          <p:nvPr/>
        </p:nvSpPr>
        <p:spPr bwMode="auto">
          <a:xfrm>
            <a:off x="990600" y="2971800"/>
            <a:ext cx="7239000" cy="2362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426"/>
              </a:avLst>
            </a:prstTxWarp>
          </a:bodyPr>
          <a:lstStyle/>
          <a:p>
            <a:pPr algn="ctr"/>
            <a:endParaRPr lang="ru-RU" sz="1600" b="1" i="1" kern="10">
              <a:ln w="25400">
                <a:solidFill>
                  <a:srgbClr val="66FFFF"/>
                </a:solidFill>
                <a:round/>
                <a:headEnd/>
                <a:tailEnd/>
              </a:ln>
              <a:solidFill>
                <a:srgbClr val="3366FF"/>
              </a:solidFill>
              <a:latin typeface="Comic Sans MS"/>
            </a:endParaRPr>
          </a:p>
        </p:txBody>
      </p:sp>
      <p:sp>
        <p:nvSpPr>
          <p:cNvPr id="12291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b="1" i="1" smtClean="0">
                <a:solidFill>
                  <a:srgbClr val="DE06A0"/>
                </a:solidFill>
                <a:latin typeface="Monotype Corsiva" pitchFamily="66" charset="0"/>
              </a:rPr>
              <a:t>Угадаешь?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Font typeface="Wingdings" pitchFamily="2" charset="2"/>
              <a:buNone/>
              <a:defRPr/>
            </a:pPr>
            <a:r>
              <a:rPr lang="ru-RU" sz="4800" b="1" i="1" dirty="0" smtClean="0">
                <a:solidFill>
                  <a:srgbClr val="06007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Меня пьют, </a:t>
            </a:r>
          </a:p>
          <a:p>
            <a:pPr algn="ctr">
              <a:buFont typeface="Wingdings" pitchFamily="2" charset="2"/>
              <a:buNone/>
              <a:defRPr/>
            </a:pPr>
            <a:r>
              <a:rPr lang="ru-RU" sz="4800" b="1" i="1" dirty="0" smtClean="0">
                <a:solidFill>
                  <a:srgbClr val="06007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Меня льют,</a:t>
            </a:r>
          </a:p>
          <a:p>
            <a:pPr algn="ctr">
              <a:buFont typeface="Wingdings" pitchFamily="2" charset="2"/>
              <a:buNone/>
              <a:defRPr/>
            </a:pPr>
            <a:r>
              <a:rPr lang="ru-RU" sz="4800" b="1" i="1" dirty="0" smtClean="0">
                <a:solidFill>
                  <a:srgbClr val="06007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Всем нужна я,</a:t>
            </a:r>
          </a:p>
          <a:p>
            <a:pPr algn="ctr">
              <a:buFont typeface="Wingdings" pitchFamily="2" charset="2"/>
              <a:buNone/>
              <a:defRPr/>
            </a:pPr>
            <a:r>
              <a:rPr lang="ru-RU" sz="4800" b="1" i="1" dirty="0" smtClean="0">
                <a:solidFill>
                  <a:srgbClr val="06007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кто я такая?</a:t>
            </a:r>
            <a:endParaRPr lang="ru-RU" sz="4800" b="1" i="1" dirty="0">
              <a:solidFill>
                <a:srgbClr val="06007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i="1" smtClean="0">
                <a:solidFill>
                  <a:srgbClr val="DE06A0"/>
                </a:solidFill>
              </a:rPr>
              <a:t>Вода, ты чудо! Тебя стоит изучать!!!</a:t>
            </a:r>
          </a:p>
        </p:txBody>
      </p:sp>
      <p:pic>
        <p:nvPicPr>
          <p:cNvPr id="13315" name="Picture 2" descr="J:\Живой гиф\04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743200" y="1828800"/>
            <a:ext cx="3581400" cy="47752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350963" y="152400"/>
            <a:ext cx="7793037" cy="1462088"/>
          </a:xfrm>
        </p:spPr>
        <p:txBody>
          <a:bodyPr lIns="0" rIns="0" bIns="0"/>
          <a:lstStyle/>
          <a:p>
            <a:pPr eaLnBrk="1" hangingPunct="1"/>
            <a:r>
              <a:rPr lang="ru-RU" b="1" i="1" smtClean="0">
                <a:solidFill>
                  <a:srgbClr val="DE06A0"/>
                </a:solidFill>
                <a:latin typeface="Monotype Corsiva" pitchFamily="66" charset="0"/>
              </a:rPr>
              <a:t>Хочешь успешный результат?</a:t>
            </a:r>
          </a:p>
        </p:txBody>
      </p:sp>
      <p:sp>
        <p:nvSpPr>
          <p:cNvPr id="14339" name="Содержимое 2"/>
          <p:cNvSpPr>
            <a:spLocks noGrp="1"/>
          </p:cNvSpPr>
          <p:nvPr>
            <p:ph idx="4294967295"/>
          </p:nvPr>
        </p:nvSpPr>
        <p:spPr>
          <a:xfrm>
            <a:off x="1179513" y="1600200"/>
            <a:ext cx="7964487" cy="4953000"/>
          </a:xfrm>
        </p:spPr>
        <p:txBody>
          <a:bodyPr/>
          <a:lstStyle/>
          <a:p>
            <a:pPr eaLnBrk="1" hangingPunct="1"/>
            <a:endParaRPr lang="ru-RU" sz="2800" b="1" i="1" smtClean="0">
              <a:solidFill>
                <a:schemeClr val="folHlink"/>
              </a:solidFill>
              <a:latin typeface="Book Antiqua" pitchFamily="18" charset="0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ru-RU" sz="2800" b="1" i="1" smtClean="0">
                <a:solidFill>
                  <a:schemeClr val="folHlink"/>
                </a:solidFill>
                <a:latin typeface="Book Antiqua" pitchFamily="18" charset="0"/>
              </a:rPr>
              <a:t>    Участники образовательного процесса должны быть включены в интерактивную среду, позволяющую постоянно работать с разного рода фактическими данными и текстовыми материалами в удобном для них режиме и формате. Именно это подготавливает будущих выпускников к эффективной аналитической работе, что потребуется в дальнейшем для обучения в вузе и для работы в реальном секторе экономики знаний.</a:t>
            </a:r>
          </a:p>
        </p:txBody>
      </p:sp>
      <p:sp>
        <p:nvSpPr>
          <p:cNvPr id="14340" name="Picture 5" descr="Travail01"/>
          <p:cNvSpPr>
            <a:spLocks noChangeAspect="1" noChangeArrowheads="1"/>
          </p:cNvSpPr>
          <p:nvPr/>
        </p:nvSpPr>
        <p:spPr bwMode="auto">
          <a:xfrm>
            <a:off x="7924800" y="762000"/>
            <a:ext cx="781050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41" name="Picture 6" descr="2"/>
          <p:cNvSpPr>
            <a:spLocks noChangeAspect="1" noChangeArrowheads="1"/>
          </p:cNvSpPr>
          <p:nvPr/>
        </p:nvSpPr>
        <p:spPr bwMode="auto">
          <a:xfrm>
            <a:off x="381000" y="5334000"/>
            <a:ext cx="1009650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4342" name="Picture 8" descr="J:\Живой гиф\13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01000" y="762000"/>
            <a:ext cx="963613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ends">
  <a:themeElements>
    <a:clrScheme name="Другая 2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00B0F0"/>
      </a:accent5>
      <a:accent6>
        <a:srgbClr val="E7BB01"/>
      </a:accent6>
      <a:hlink>
        <a:srgbClr val="FF0000"/>
      </a:hlink>
      <a:folHlink>
        <a:srgbClr val="3333CC"/>
      </a:folHlink>
    </a:clrScheme>
    <a:fontScheme name="Blends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2457</TotalTime>
  <Words>939</Words>
  <Application>Microsoft Office PowerPoint</Application>
  <PresentationFormat>Экран (4:3)</PresentationFormat>
  <Paragraphs>156</Paragraphs>
  <Slides>44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44</vt:i4>
      </vt:variant>
    </vt:vector>
  </HeadingPairs>
  <TitlesOfParts>
    <vt:vector size="56" baseType="lpstr">
      <vt:lpstr>Arial</vt:lpstr>
      <vt:lpstr>Tahoma</vt:lpstr>
      <vt:lpstr>Wingdings</vt:lpstr>
      <vt:lpstr>Calibri</vt:lpstr>
      <vt:lpstr>Monotype Corsiva</vt:lpstr>
      <vt:lpstr>Bookman Old Style</vt:lpstr>
      <vt:lpstr>MoolBoran</vt:lpstr>
      <vt:lpstr>Georgia</vt:lpstr>
      <vt:lpstr>Book Antiqua</vt:lpstr>
      <vt:lpstr>Comic Sans MS</vt:lpstr>
      <vt:lpstr>Constantia</vt:lpstr>
      <vt:lpstr>Blends</vt:lpstr>
      <vt:lpstr>Слайд 1</vt:lpstr>
      <vt:lpstr>Слайд 2</vt:lpstr>
      <vt:lpstr>Сегодня в системе образования</vt:lpstr>
      <vt:lpstr>Особое внимание</vt:lpstr>
      <vt:lpstr>Цель нашей сегодняшней встречи</vt:lpstr>
      <vt:lpstr>Ребята, давайте работать дружно!</vt:lpstr>
      <vt:lpstr>Угадаешь?</vt:lpstr>
      <vt:lpstr>Вода, ты чудо! Тебя стоит изучать!!!</vt:lpstr>
      <vt:lpstr>Хочешь успешный результат?</vt:lpstr>
      <vt:lpstr>К формируемым  общим  умениям относятся:</vt:lpstr>
      <vt:lpstr>К формируемым общим умениям относятся:</vt:lpstr>
      <vt:lpstr>К формируемым общим умениям относятся:</vt:lpstr>
      <vt:lpstr>Исследовательская и проектная деятельность учащихся</vt:lpstr>
      <vt:lpstr>Исследовательская и проектная деятельность учащихся</vt:lpstr>
      <vt:lpstr>  Проект</vt:lpstr>
      <vt:lpstr>Устный журнал</vt:lpstr>
      <vt:lpstr>        Вода – ты чудо</vt:lpstr>
      <vt:lpstr>          Вода – ты чудо</vt:lpstr>
      <vt:lpstr>Водица, ты ли это?</vt:lpstr>
      <vt:lpstr>        Вода – ты чудо</vt:lpstr>
      <vt:lpstr>   Свойства воды</vt:lpstr>
      <vt:lpstr>Вода на Земле</vt:lpstr>
      <vt:lpstr>Вода на Земле</vt:lpstr>
      <vt:lpstr>Реки России. Моря России </vt:lpstr>
      <vt:lpstr>Вода в организме человека</vt:lpstr>
      <vt:lpstr>Вода – среда обитания</vt:lpstr>
      <vt:lpstr>    Влияние факторов водной среды</vt:lpstr>
      <vt:lpstr>Влияние факторов водной среды</vt:lpstr>
      <vt:lpstr>Влияние факторов водной среды</vt:lpstr>
      <vt:lpstr>Вода препятствие?!</vt:lpstr>
      <vt:lpstr>Слайд 31</vt:lpstr>
      <vt:lpstr>Почему рыбы не тонут?</vt:lpstr>
      <vt:lpstr>Будь осторожен!</vt:lpstr>
      <vt:lpstr>Вода в живых организмах</vt:lpstr>
      <vt:lpstr>Морская вода</vt:lpstr>
      <vt:lpstr>  Вода → осмос → тургор</vt:lpstr>
      <vt:lpstr>Гемолиз, вот те раз?!</vt:lpstr>
      <vt:lpstr>Организм знает что делает</vt:lpstr>
      <vt:lpstr>Почему лёд не тонет?</vt:lpstr>
      <vt:lpstr>  Дорога жизни</vt:lpstr>
      <vt:lpstr> Охрана воды</vt:lpstr>
      <vt:lpstr>Слайд 42</vt:lpstr>
      <vt:lpstr>Вода! У тебя нет ни вкуса, ни цвета, ни запаха, тебя невозможно описать, тобою наслаждаются, не ведая, что ты такое. Нельзя сказать, что ты необходима для жизни: ты сама жизнь… Ты самое большое богатство в мире…          Антуан де Сент-Экзюпери</vt:lpstr>
      <vt:lpstr>Слайд 44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Панорама</dc:title>
  <dc:creator>Валентин</dc:creator>
  <cp:lastModifiedBy>Татьяна</cp:lastModifiedBy>
  <cp:revision>141</cp:revision>
  <dcterms:created xsi:type="dcterms:W3CDTF">2010-01-31T17:38:42Z</dcterms:created>
  <dcterms:modified xsi:type="dcterms:W3CDTF">2011-10-01T17:49:47Z</dcterms:modified>
</cp:coreProperties>
</file>