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94" r:id="rId3"/>
    <p:sldId id="296" r:id="rId4"/>
    <p:sldId id="297" r:id="rId5"/>
    <p:sldId id="295" r:id="rId6"/>
    <p:sldId id="298" r:id="rId7"/>
    <p:sldId id="300" r:id="rId8"/>
    <p:sldId id="299" r:id="rId9"/>
    <p:sldId id="301" r:id="rId10"/>
    <p:sldId id="302" r:id="rId11"/>
    <p:sldId id="303" r:id="rId12"/>
    <p:sldId id="351" r:id="rId13"/>
    <p:sldId id="304" r:id="rId14"/>
    <p:sldId id="305" r:id="rId15"/>
    <p:sldId id="264" r:id="rId16"/>
    <p:sldId id="306" r:id="rId17"/>
    <p:sldId id="307" r:id="rId18"/>
    <p:sldId id="337" r:id="rId19"/>
    <p:sldId id="352" r:id="rId20"/>
    <p:sldId id="309" r:id="rId21"/>
    <p:sldId id="271" r:id="rId22"/>
    <p:sldId id="280" r:id="rId23"/>
    <p:sldId id="275" r:id="rId24"/>
    <p:sldId id="279" r:id="rId25"/>
    <p:sldId id="287" r:id="rId26"/>
    <p:sldId id="288" r:id="rId27"/>
    <p:sldId id="346" r:id="rId28"/>
    <p:sldId id="354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6" autoAdjust="0"/>
    <p:restoredTop sz="94660"/>
  </p:normalViewPr>
  <p:slideViewPr>
    <p:cSldViewPr>
      <p:cViewPr varScale="1">
        <p:scale>
          <a:sx n="61" d="100"/>
          <a:sy n="61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7DEE53-AAB8-422D-8DF2-D9C99DEF0C7D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9B04764-337A-4EFA-9329-2D928B08C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2D009-C4F4-4161-A727-F6E26506C71A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EDA27-C9C5-4CCD-8909-03F841D33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5310E-6B75-43BF-8966-DC1FCE6F2493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47EE9-7255-47F7-B702-CB4439CE8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AC4E3-357A-4356-B9E5-DCF9B53320FB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7C842-786C-417F-9D2B-7E417481D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FD089-67B9-4153-B5A8-A27030038CFF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12444-9C46-4AE1-B309-0E16B3724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C955B-B15C-4EE8-B57C-D3679A4425ED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E0D53-59F6-4A30-8089-4E3293900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85F84-DC14-437A-A908-F3FAD47538FD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DD7D6-3D9A-4B6B-85D7-B784AA5BF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686A3-9065-474A-B02C-43FC272E1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9CD06-C14D-4681-B8E2-D648C92B35FA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6668C-BC7B-4C81-8EC9-CA0DA4EDC5A0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0D67F-EE57-4C3D-8D87-B1C4FA401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A3713-C5E3-4D9D-AFAA-A46D29D6D789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DBB27-77AD-472C-A1E1-DC6E077BC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83E65-032F-417A-B3DC-80445656669B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A6ED5-6B6B-4A66-AF27-2711DD367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A143-446E-4467-810E-3BB1C0EF87C4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4FD0-0741-4E4C-98A9-22A707BF4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606F583-7D43-4742-9831-C835088B7CC8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DC425C6-02AF-431A-AAB0-D4DACDE5A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57" r:id="rId2"/>
    <p:sldLayoutId id="2147483766" r:id="rId3"/>
    <p:sldLayoutId id="2147483758" r:id="rId4"/>
    <p:sldLayoutId id="2147483767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91;&#1088;&#1086;&#1082;%20&#1076;&#1083;&#1103;%20&#1079;&#1091;&#1077;&#1074;&#1086;&#1081;\pril4%20(1).wm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40.png"/><Relationship Id="rId7" Type="http://schemas.openxmlformats.org/officeDocument/2006/relationships/image" Target="../media/image6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40.png"/><Relationship Id="rId7" Type="http://schemas.openxmlformats.org/officeDocument/2006/relationships/image" Target="../media/image6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0.jpeg"/><Relationship Id="rId7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2.jpeg"/><Relationship Id="rId10" Type="http://schemas.openxmlformats.org/officeDocument/2006/relationships/image" Target="../media/image21.jpeg"/><Relationship Id="rId4" Type="http://schemas.openxmlformats.org/officeDocument/2006/relationships/image" Target="../media/image11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1714488"/>
            <a:ext cx="8229600" cy="200026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smtClean="0">
                <a:solidFill>
                  <a:schemeClr val="accent1">
                    <a:lumMod val="50000"/>
                  </a:schemeClr>
                </a:solidFill>
              </a:rPr>
              <a:t>«Как  Россия  у  Европы  «училась»</a:t>
            </a:r>
            <a:endParaRPr lang="ru-RU" sz="6000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2843213" y="188913"/>
            <a:ext cx="4321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Физкультминутка</a:t>
            </a:r>
            <a:endParaRPr lang="ru-RU" sz="3200">
              <a:solidFill>
                <a:srgbClr val="FF0000"/>
              </a:solidFill>
            </a:endParaRPr>
          </a:p>
        </p:txBody>
      </p:sp>
      <p:pic>
        <p:nvPicPr>
          <p:cNvPr id="3" name="pril4 (1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836613"/>
            <a:ext cx="7513638" cy="56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ана\Desktop\Безымянный.png"/>
          <p:cNvPicPr>
            <a:picLocks noChangeAspect="1" noChangeArrowheads="1"/>
          </p:cNvPicPr>
          <p:nvPr/>
        </p:nvPicPr>
        <p:blipFill>
          <a:blip r:embed="rId2" cstate="email">
            <a:lum contrast="-30000"/>
          </a:blip>
          <a:srcRect/>
          <a:stretch>
            <a:fillRect/>
          </a:stretch>
        </p:blipFill>
        <p:spPr bwMode="auto">
          <a:xfrm>
            <a:off x="0" y="0"/>
            <a:ext cx="91354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5219700" y="333375"/>
            <a:ext cx="37465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Решение проблемы</a:t>
            </a: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3851275" y="3573463"/>
            <a:ext cx="3194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«Русская культура»</a:t>
            </a:r>
          </a:p>
        </p:txBody>
      </p:sp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 rot="2651738">
            <a:off x="7050088" y="5324475"/>
            <a:ext cx="16065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культура </a:t>
            </a:r>
          </a:p>
          <a:p>
            <a:pPr algn="ctr"/>
            <a:r>
              <a:rPr lang="ru-RU" sz="1400" b="1"/>
              <a:t>Допетровской </a:t>
            </a:r>
          </a:p>
          <a:p>
            <a:pPr algn="ctr"/>
            <a:r>
              <a:rPr lang="ru-RU" sz="1400" b="1"/>
              <a:t>эпохи</a:t>
            </a:r>
          </a:p>
        </p:txBody>
      </p:sp>
      <p:sp>
        <p:nvSpPr>
          <p:cNvPr id="16390" name="Прямоугольник 6"/>
          <p:cNvSpPr>
            <a:spLocks noChangeArrowheads="1"/>
          </p:cNvSpPr>
          <p:nvPr/>
        </p:nvSpPr>
        <p:spPr bwMode="auto">
          <a:xfrm>
            <a:off x="6588125" y="4292600"/>
            <a:ext cx="237648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Традиции, обряды, </a:t>
            </a:r>
          </a:p>
          <a:p>
            <a:pPr algn="ctr"/>
            <a:r>
              <a:rPr lang="ru-RU" sz="1400" b="1"/>
              <a:t>достижения </a:t>
            </a:r>
          </a:p>
          <a:p>
            <a:pPr algn="ctr"/>
            <a:r>
              <a:rPr lang="ru-RU" sz="1400" b="1"/>
              <a:t>русской культуры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ана\Desktop\Безымянный.png"/>
          <p:cNvPicPr>
            <a:picLocks noChangeAspect="1" noChangeArrowheads="1"/>
          </p:cNvPicPr>
          <p:nvPr/>
        </p:nvPicPr>
        <p:blipFill>
          <a:blip r:embed="rId2" cstate="email">
            <a:lum contrast="-30000"/>
          </a:blip>
          <a:srcRect/>
          <a:stretch>
            <a:fillRect/>
          </a:stretch>
        </p:blipFill>
        <p:spPr bwMode="auto">
          <a:xfrm>
            <a:off x="0" y="0"/>
            <a:ext cx="91354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5219700" y="333375"/>
            <a:ext cx="37465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Решение проблемы</a:t>
            </a: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3851275" y="3573463"/>
            <a:ext cx="3194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«Русская культура»</a:t>
            </a:r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 rot="2651738">
            <a:off x="4457700" y="4892675"/>
            <a:ext cx="16065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культура </a:t>
            </a:r>
          </a:p>
          <a:p>
            <a:pPr algn="ctr"/>
            <a:r>
              <a:rPr lang="ru-RU" sz="1400" b="1"/>
              <a:t>Допетровской </a:t>
            </a:r>
          </a:p>
          <a:p>
            <a:pPr algn="ctr"/>
            <a:r>
              <a:rPr lang="ru-RU" sz="1400" b="1"/>
              <a:t>эпохи</a:t>
            </a:r>
          </a:p>
        </p:txBody>
      </p:sp>
      <p:sp>
        <p:nvSpPr>
          <p:cNvPr id="17414" name="Прямоугольник 6"/>
          <p:cNvSpPr>
            <a:spLocks noChangeArrowheads="1"/>
          </p:cNvSpPr>
          <p:nvPr/>
        </p:nvSpPr>
        <p:spPr bwMode="auto">
          <a:xfrm>
            <a:off x="1692275" y="5949950"/>
            <a:ext cx="237648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Традиции, обряды, </a:t>
            </a:r>
          </a:p>
          <a:p>
            <a:pPr algn="ctr"/>
            <a:r>
              <a:rPr lang="ru-RU" sz="1400" b="1"/>
              <a:t>достижения </a:t>
            </a:r>
          </a:p>
          <a:p>
            <a:pPr algn="ctr"/>
            <a:r>
              <a:rPr lang="ru-RU" sz="1400" b="1"/>
              <a:t>русской культуры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Ирана\Desktop\yh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5F7F4"/>
              </a:clrFrom>
              <a:clrTo>
                <a:srgbClr val="F5F7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404813"/>
            <a:ext cx="38846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C:\Users\Ирана\Desktop\yh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5F7F4"/>
              </a:clrFrom>
              <a:clrTo>
                <a:srgbClr val="F5F7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349625"/>
            <a:ext cx="4176713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C:\Users\Ирана\Desktop\yh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3789363"/>
            <a:ext cx="40322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C:\Users\Ирана\Desktop\yh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EFF1EE"/>
              </a:clrFrom>
              <a:clrTo>
                <a:srgbClr val="EFF1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3284538"/>
            <a:ext cx="23050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ана\Desktop\Безымянный.png"/>
          <p:cNvPicPr>
            <a:picLocks noChangeAspect="1" noChangeArrowheads="1"/>
          </p:cNvPicPr>
          <p:nvPr/>
        </p:nvPicPr>
        <p:blipFill>
          <a:blip r:embed="rId2" cstate="email">
            <a:lum contrast="-30000"/>
          </a:blip>
          <a:srcRect/>
          <a:stretch>
            <a:fillRect/>
          </a:stretch>
        </p:blipFill>
        <p:spPr bwMode="auto">
          <a:xfrm>
            <a:off x="8531" y="0"/>
            <a:ext cx="91354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3851275" y="3573463"/>
            <a:ext cx="2689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«Русская культура»</a:t>
            </a:r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 rot="2651738">
            <a:off x="4530725" y="4892675"/>
            <a:ext cx="16065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культура </a:t>
            </a:r>
          </a:p>
          <a:p>
            <a:pPr algn="ctr"/>
            <a:r>
              <a:rPr lang="ru-RU" sz="1400" b="1"/>
              <a:t>Допетровской </a:t>
            </a:r>
          </a:p>
          <a:p>
            <a:pPr algn="ctr"/>
            <a:r>
              <a:rPr lang="ru-RU" sz="1400" b="1"/>
              <a:t>эпохи</a:t>
            </a:r>
          </a:p>
        </p:txBody>
      </p:sp>
      <p:sp>
        <p:nvSpPr>
          <p:cNvPr id="19461" name="Прямоугольник 6"/>
          <p:cNvSpPr>
            <a:spLocks noChangeArrowheads="1"/>
          </p:cNvSpPr>
          <p:nvPr/>
        </p:nvSpPr>
        <p:spPr bwMode="auto">
          <a:xfrm>
            <a:off x="1692275" y="5876925"/>
            <a:ext cx="23749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Традиции, обряды, </a:t>
            </a:r>
          </a:p>
          <a:p>
            <a:pPr algn="ctr"/>
            <a:r>
              <a:rPr lang="ru-RU" sz="1400" b="1"/>
              <a:t>достижения </a:t>
            </a:r>
          </a:p>
          <a:p>
            <a:pPr algn="ctr"/>
            <a:r>
              <a:rPr lang="ru-RU" sz="1400" b="1"/>
              <a:t>русской культуры</a:t>
            </a:r>
          </a:p>
        </p:txBody>
      </p:sp>
      <p:pic>
        <p:nvPicPr>
          <p:cNvPr id="77832" name="Picture 8" descr="https://encrypted-tbn3.gstatic.com/images?q=tbn:ANd9GcQlT28hpux5PqkvsDuDKKOxXgSa5XBi6MQ7BwhodAQHN4EDxhOl"/>
          <p:cNvPicPr>
            <a:picLocks noChangeAspect="1" noChangeArrowheads="1"/>
          </p:cNvPicPr>
          <p:nvPr/>
        </p:nvPicPr>
        <p:blipFill>
          <a:blip r:embed="rId3" cstate="email">
            <a:lum contrast="-20000"/>
          </a:blip>
          <a:srcRect/>
          <a:stretch>
            <a:fillRect/>
          </a:stretch>
        </p:blipFill>
        <p:spPr bwMode="auto">
          <a:xfrm rot="2483419">
            <a:off x="408049" y="4178391"/>
            <a:ext cx="1836512" cy="116726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9463" name="Picture 9" descr="C:\Users\Ирана\Desktop\Безымянный.png"/>
          <p:cNvPicPr>
            <a:picLocks noChangeAspect="1" noChangeArrowheads="1"/>
          </p:cNvPicPr>
          <p:nvPr/>
        </p:nvPicPr>
        <p:blipFill>
          <a:blip r:embed="rId4" cstate="email">
            <a:lum contrast="-30000"/>
          </a:blip>
          <a:srcRect l="21346" t="55090" r="67189" b="23274"/>
          <a:stretch>
            <a:fillRect/>
          </a:stretch>
        </p:blipFill>
        <p:spPr bwMode="auto">
          <a:xfrm>
            <a:off x="2268538" y="5013325"/>
            <a:ext cx="660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Прямоугольник 2"/>
          <p:cNvSpPr>
            <a:spLocks noChangeArrowheads="1"/>
          </p:cNvSpPr>
          <p:nvPr/>
        </p:nvSpPr>
        <p:spPr bwMode="auto">
          <a:xfrm>
            <a:off x="5219700" y="333375"/>
            <a:ext cx="37465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Решение проблемы</a:t>
            </a: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19465" name="Прямоугольник 9"/>
          <p:cNvSpPr>
            <a:spLocks noChangeArrowheads="1"/>
          </p:cNvSpPr>
          <p:nvPr/>
        </p:nvSpPr>
        <p:spPr bwMode="auto">
          <a:xfrm rot="2643443">
            <a:off x="-20638" y="5202238"/>
            <a:ext cx="176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Европейская</a:t>
            </a:r>
          </a:p>
          <a:p>
            <a:pPr algn="ctr"/>
            <a:r>
              <a:rPr lang="ru-RU" sz="1400" b="1"/>
              <a:t> культура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6375" y="5732463"/>
            <a:ext cx="70421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</a:rPr>
              <a:t>Михайло  Васильевич  Ломоносов</a:t>
            </a:r>
          </a:p>
        </p:txBody>
      </p:sp>
      <p:pic>
        <p:nvPicPr>
          <p:cNvPr id="1945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9" y="333375"/>
            <a:ext cx="4261520" cy="54920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Ирана\Desktop\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260350"/>
            <a:ext cx="17287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0483" name="Picture 2" descr="C:\Users\Ирана\Desktop\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549275"/>
            <a:ext cx="17272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0484" name="Picture 2" descr="C:\Users\Ирана\Desktop\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363" y="260350"/>
            <a:ext cx="17287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0485" name="Picture 2" descr="C:\Users\Ирана\Desktop\y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19925" y="476250"/>
            <a:ext cx="18097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0486" name="Picture 2" descr="C:\Users\Ирана\Desktop\y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288" y="3860800"/>
            <a:ext cx="23764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0487" name="Picture 2" descr="C:\Users\Ирана\Desktop\y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48038" y="3357563"/>
            <a:ext cx="23764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0488" name="Picture 2" descr="C:\Users\Ирана\Desktop\y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56325" y="3789363"/>
            <a:ext cx="238601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96006" y="2204864"/>
            <a:ext cx="6268099" cy="432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195513" y="260350"/>
            <a:ext cx="6054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Московский университет</a:t>
            </a: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196974"/>
            <a:ext cx="2232400" cy="38882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2484438" y="914400"/>
            <a:ext cx="62277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</a:rPr>
              <a:t>В 1755 по инициативе Ломоносова и по его проекту был основан Московский университет,   «открытый для всех лиц, способных к наукам», а не только для дворян.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ана\Desktop\Безымянный.png"/>
          <p:cNvPicPr>
            <a:picLocks noChangeAspect="1" noChangeArrowheads="1"/>
          </p:cNvPicPr>
          <p:nvPr/>
        </p:nvPicPr>
        <p:blipFill>
          <a:blip r:embed="rId2" cstate="email">
            <a:lum contrast="-30000"/>
          </a:blip>
          <a:srcRect/>
          <a:stretch>
            <a:fillRect/>
          </a:stretch>
        </p:blipFill>
        <p:spPr bwMode="auto">
          <a:xfrm>
            <a:off x="0" y="0"/>
            <a:ext cx="91354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3851275" y="3573463"/>
            <a:ext cx="2689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«Русская культура»</a:t>
            </a:r>
          </a:p>
        </p:txBody>
      </p:sp>
      <p:pic>
        <p:nvPicPr>
          <p:cNvPr id="23556" name="Picture 4" descr="C:\Users\Ирана\Desktop\osina000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6780933">
            <a:off x="7162800" y="30480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Прямоугольник 5"/>
          <p:cNvSpPr>
            <a:spLocks noChangeArrowheads="1"/>
          </p:cNvSpPr>
          <p:nvPr/>
        </p:nvSpPr>
        <p:spPr bwMode="auto">
          <a:xfrm rot="2651738">
            <a:off x="4530725" y="4892675"/>
            <a:ext cx="16065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культура </a:t>
            </a:r>
          </a:p>
          <a:p>
            <a:pPr algn="ctr"/>
            <a:r>
              <a:rPr lang="ru-RU" sz="1400" b="1"/>
              <a:t>Допетровской </a:t>
            </a:r>
          </a:p>
          <a:p>
            <a:pPr algn="ctr"/>
            <a:r>
              <a:rPr lang="ru-RU" sz="1400" b="1"/>
              <a:t>эпохи</a:t>
            </a:r>
          </a:p>
        </p:txBody>
      </p:sp>
      <p:sp>
        <p:nvSpPr>
          <p:cNvPr id="23558" name="Прямоугольник 6"/>
          <p:cNvSpPr>
            <a:spLocks noChangeArrowheads="1"/>
          </p:cNvSpPr>
          <p:nvPr/>
        </p:nvSpPr>
        <p:spPr bwMode="auto">
          <a:xfrm>
            <a:off x="1692275" y="5876925"/>
            <a:ext cx="23749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Традиции, обряды, </a:t>
            </a:r>
          </a:p>
          <a:p>
            <a:pPr algn="ctr"/>
            <a:r>
              <a:rPr lang="ru-RU" sz="1400" b="1"/>
              <a:t>достижения </a:t>
            </a:r>
          </a:p>
          <a:p>
            <a:pPr algn="ctr"/>
            <a:r>
              <a:rPr lang="ru-RU" sz="1400" b="1"/>
              <a:t>русской культуры</a:t>
            </a:r>
          </a:p>
        </p:txBody>
      </p:sp>
      <p:pic>
        <p:nvPicPr>
          <p:cNvPr id="77832" name="Picture 8" descr="https://encrypted-tbn3.gstatic.com/images?q=tbn:ANd9GcQlT28hpux5PqkvsDuDKKOxXgSa5XBi6MQ7BwhodAQHN4EDxhOl"/>
          <p:cNvPicPr>
            <a:picLocks noChangeAspect="1" noChangeArrowheads="1"/>
          </p:cNvPicPr>
          <p:nvPr/>
        </p:nvPicPr>
        <p:blipFill>
          <a:blip r:embed="rId4" cstate="email">
            <a:lum contrast="-20000"/>
          </a:blip>
          <a:srcRect/>
          <a:stretch>
            <a:fillRect/>
          </a:stretch>
        </p:blipFill>
        <p:spPr bwMode="auto">
          <a:xfrm rot="2483419">
            <a:off x="480057" y="3890359"/>
            <a:ext cx="1836512" cy="116726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3560" name="Picture 9" descr="C:\Users\Ирана\Desktop\Безымянный.png"/>
          <p:cNvPicPr>
            <a:picLocks noChangeAspect="1" noChangeArrowheads="1"/>
          </p:cNvPicPr>
          <p:nvPr/>
        </p:nvPicPr>
        <p:blipFill>
          <a:blip r:embed="rId5" cstate="email">
            <a:lum contrast="-30000"/>
          </a:blip>
          <a:srcRect l="21346" t="55090" r="67189" b="23274"/>
          <a:stretch>
            <a:fillRect/>
          </a:stretch>
        </p:blipFill>
        <p:spPr bwMode="auto">
          <a:xfrm>
            <a:off x="2268538" y="4797425"/>
            <a:ext cx="660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12360" y="3284984"/>
            <a:ext cx="864096" cy="111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63500"/>
          </a:effectLst>
        </p:spPr>
      </p:pic>
      <p:sp>
        <p:nvSpPr>
          <p:cNvPr id="23562" name="Прямоугольник 9"/>
          <p:cNvSpPr>
            <a:spLocks noChangeArrowheads="1"/>
          </p:cNvSpPr>
          <p:nvPr/>
        </p:nvSpPr>
        <p:spPr bwMode="auto">
          <a:xfrm rot="2643443">
            <a:off x="-66675" y="4832350"/>
            <a:ext cx="176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Европейская</a:t>
            </a:r>
          </a:p>
          <a:p>
            <a:pPr algn="ctr"/>
            <a:r>
              <a:rPr lang="ru-RU" sz="1400" b="1"/>
              <a:t> культура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ана\Desktop\Безымянный.png"/>
          <p:cNvPicPr>
            <a:picLocks noChangeAspect="1" noChangeArrowheads="1"/>
          </p:cNvPicPr>
          <p:nvPr/>
        </p:nvPicPr>
        <p:blipFill>
          <a:blip r:embed="rId2" cstate="email">
            <a:lum contrast="-30000"/>
          </a:blip>
          <a:srcRect/>
          <a:stretch>
            <a:fillRect/>
          </a:stretch>
        </p:blipFill>
        <p:spPr bwMode="auto">
          <a:xfrm>
            <a:off x="8531" y="0"/>
            <a:ext cx="91354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3851275" y="3573463"/>
            <a:ext cx="2689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«Русская культура»</a:t>
            </a:r>
          </a:p>
        </p:txBody>
      </p:sp>
      <p:pic>
        <p:nvPicPr>
          <p:cNvPr id="24580" name="Picture 4" descr="C:\Users\Ирана\Desktop\osina000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6780933">
            <a:off x="5343525" y="88741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5"/>
          <p:cNvSpPr>
            <a:spLocks noChangeArrowheads="1"/>
          </p:cNvSpPr>
          <p:nvPr/>
        </p:nvSpPr>
        <p:spPr bwMode="auto">
          <a:xfrm rot="2651738">
            <a:off x="4530725" y="4892675"/>
            <a:ext cx="16065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Культура Допетровской </a:t>
            </a:r>
          </a:p>
          <a:p>
            <a:pPr algn="ctr"/>
            <a:r>
              <a:rPr lang="ru-RU" sz="1400" b="1"/>
              <a:t>эпохи</a:t>
            </a:r>
          </a:p>
        </p:txBody>
      </p:sp>
      <p:sp>
        <p:nvSpPr>
          <p:cNvPr id="24582" name="Прямоугольник 6"/>
          <p:cNvSpPr>
            <a:spLocks noChangeArrowheads="1"/>
          </p:cNvSpPr>
          <p:nvPr/>
        </p:nvSpPr>
        <p:spPr bwMode="auto">
          <a:xfrm>
            <a:off x="1692275" y="5876925"/>
            <a:ext cx="23749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Традиции, обряды, </a:t>
            </a:r>
          </a:p>
          <a:p>
            <a:pPr algn="ctr"/>
            <a:r>
              <a:rPr lang="ru-RU" sz="1400" b="1"/>
              <a:t>достижения </a:t>
            </a:r>
          </a:p>
          <a:p>
            <a:pPr algn="ctr"/>
            <a:r>
              <a:rPr lang="ru-RU" sz="1400" b="1"/>
              <a:t>русской культуры</a:t>
            </a:r>
          </a:p>
        </p:txBody>
      </p:sp>
      <p:pic>
        <p:nvPicPr>
          <p:cNvPr id="77832" name="Picture 8" descr="https://encrypted-tbn3.gstatic.com/images?q=tbn:ANd9GcQlT28hpux5PqkvsDuDKKOxXgSa5XBi6MQ7BwhodAQHN4EDxhOl"/>
          <p:cNvPicPr>
            <a:picLocks noChangeAspect="1" noChangeArrowheads="1"/>
          </p:cNvPicPr>
          <p:nvPr/>
        </p:nvPicPr>
        <p:blipFill>
          <a:blip r:embed="rId4" cstate="email">
            <a:lum contrast="-20000"/>
          </a:blip>
          <a:srcRect/>
          <a:stretch>
            <a:fillRect/>
          </a:stretch>
        </p:blipFill>
        <p:spPr bwMode="auto">
          <a:xfrm rot="2483419">
            <a:off x="480057" y="3890359"/>
            <a:ext cx="1836512" cy="116726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4584" name="Picture 9" descr="C:\Users\Ирана\Desktop\Безымянный.png"/>
          <p:cNvPicPr>
            <a:picLocks noChangeAspect="1" noChangeArrowheads="1"/>
          </p:cNvPicPr>
          <p:nvPr/>
        </p:nvPicPr>
        <p:blipFill>
          <a:blip r:embed="rId5" cstate="email">
            <a:lum contrast="-30000"/>
          </a:blip>
          <a:srcRect l="21346" t="55090" r="67189" b="23274"/>
          <a:stretch>
            <a:fillRect/>
          </a:stretch>
        </p:blipFill>
        <p:spPr bwMode="auto">
          <a:xfrm>
            <a:off x="2268538" y="4797425"/>
            <a:ext cx="660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0152" y="1124744"/>
            <a:ext cx="864096" cy="111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63500"/>
          </a:effectLst>
        </p:spPr>
      </p:pic>
      <p:sp>
        <p:nvSpPr>
          <p:cNvPr id="24586" name="TextBox 9"/>
          <p:cNvSpPr txBox="1">
            <a:spLocks noChangeArrowheads="1"/>
          </p:cNvSpPr>
          <p:nvPr/>
        </p:nvSpPr>
        <p:spPr bwMode="auto">
          <a:xfrm>
            <a:off x="5867400" y="2349500"/>
            <a:ext cx="17287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Ломоносов</a:t>
            </a:r>
          </a:p>
        </p:txBody>
      </p:sp>
      <p:sp>
        <p:nvSpPr>
          <p:cNvPr id="24587" name="Прямоугольник 10"/>
          <p:cNvSpPr>
            <a:spLocks noChangeArrowheads="1"/>
          </p:cNvSpPr>
          <p:nvPr/>
        </p:nvSpPr>
        <p:spPr bwMode="auto">
          <a:xfrm rot="2643443">
            <a:off x="-66675" y="4689475"/>
            <a:ext cx="17637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Европейская</a:t>
            </a:r>
          </a:p>
          <a:p>
            <a:pPr algn="ctr"/>
            <a:r>
              <a:rPr lang="ru-RU" sz="1400" b="1"/>
              <a:t> культура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река времени"/>
          <p:cNvPicPr>
            <a:picLocks noChangeAspect="1" noChangeArrowheads="1"/>
          </p:cNvPicPr>
          <p:nvPr/>
        </p:nvPicPr>
        <p:blipFill>
          <a:blip r:embed="rId2" cstate="email">
            <a:lum bright="-12000"/>
          </a:blip>
          <a:srcRect/>
          <a:stretch>
            <a:fillRect/>
          </a:stretch>
        </p:blipFill>
        <p:spPr bwMode="auto">
          <a:xfrm>
            <a:off x="1835150" y="188913"/>
            <a:ext cx="5741988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771800" y="188640"/>
            <a:ext cx="4103687" cy="792585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tx1"/>
                </a:solidFill>
                <a:latin typeface="Monotype Corsiva" pitchFamily="66" charset="0"/>
              </a:rPr>
              <a:t>ЛИТЕРАТУРА</a:t>
            </a:r>
          </a:p>
        </p:txBody>
      </p:sp>
      <p:pic>
        <p:nvPicPr>
          <p:cNvPr id="23555" name="Picture 4" descr="Пушки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260350"/>
            <a:ext cx="17272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287338" y="2435225"/>
            <a:ext cx="237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А. С. Пушкин</a:t>
            </a:r>
          </a:p>
        </p:txBody>
      </p:sp>
      <p:pic>
        <p:nvPicPr>
          <p:cNvPr id="23557" name="Picture 6" descr="Крылов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275" y="908050"/>
            <a:ext cx="165735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3635375" y="3357563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И. А. Крылов</a:t>
            </a:r>
          </a:p>
        </p:txBody>
      </p:sp>
      <p:pic>
        <p:nvPicPr>
          <p:cNvPr id="23559" name="Picture 8" descr="Грибоедов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92950" y="260350"/>
            <a:ext cx="15494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6516688" y="2492375"/>
            <a:ext cx="2627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А. С. Грибоедов</a:t>
            </a:r>
          </a:p>
        </p:txBody>
      </p:sp>
      <p:pic>
        <p:nvPicPr>
          <p:cNvPr id="23561" name="Picture 10" descr="Лермонтов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2924175"/>
            <a:ext cx="17081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3562" name="Picture 11" descr="Гоголь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9925" y="3068638"/>
            <a:ext cx="1865313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5611" name="Text Box 12"/>
          <p:cNvSpPr txBox="1">
            <a:spLocks noChangeArrowheads="1"/>
          </p:cNvSpPr>
          <p:nvPr/>
        </p:nvSpPr>
        <p:spPr bwMode="auto">
          <a:xfrm>
            <a:off x="179388" y="5059363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М. Ю. Лермонтов</a:t>
            </a:r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6767513" y="5373688"/>
            <a:ext cx="237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Н. В. Гоголь</a:t>
            </a:r>
          </a:p>
        </p:txBody>
      </p:sp>
      <p:pic>
        <p:nvPicPr>
          <p:cNvPr id="23565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19700" y="3860800"/>
            <a:ext cx="1512888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5614" name="Прямоугольник 3"/>
          <p:cNvSpPr>
            <a:spLocks noChangeArrowheads="1"/>
          </p:cNvSpPr>
          <p:nvPr/>
        </p:nvSpPr>
        <p:spPr bwMode="auto">
          <a:xfrm>
            <a:off x="5148263" y="6021388"/>
            <a:ext cx="1851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А.П.Чехов</a:t>
            </a:r>
            <a:endParaRPr lang="ru-RU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67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43213" y="3933825"/>
            <a:ext cx="1531937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5616" name="Прямоугольник 4"/>
          <p:cNvSpPr>
            <a:spLocks noChangeArrowheads="1"/>
          </p:cNvSpPr>
          <p:nvPr/>
        </p:nvSpPr>
        <p:spPr bwMode="auto">
          <a:xfrm>
            <a:off x="2555875" y="6021388"/>
            <a:ext cx="2089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Л. Н. Толстой</a:t>
            </a:r>
            <a:endParaRPr lang="ru-RU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7" name="Text Box 1"/>
          <p:cNvSpPr txBox="1">
            <a:spLocks noChangeArrowheads="1"/>
          </p:cNvSpPr>
          <p:nvPr/>
        </p:nvSpPr>
        <p:spPr bwMode="auto">
          <a:xfrm>
            <a:off x="4500563" y="1268413"/>
            <a:ext cx="269875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3800">
                <a:solidFill>
                  <a:srgbClr val="FF0000"/>
                </a:solidFill>
                <a:latin typeface="Constantia" pitchFamily="18" charset="0"/>
              </a:rPr>
              <a:t> 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пушкин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313" y="238427"/>
            <a:ext cx="4591967" cy="536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1785938" y="5429250"/>
            <a:ext cx="64976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</a:rPr>
              <a:t>Александр  Сергеевич  Пушкин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село михайловское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32656"/>
            <a:ext cx="489731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468313" y="3573463"/>
            <a:ext cx="38052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Село  Михайловское</a:t>
            </a:r>
          </a:p>
        </p:txBody>
      </p:sp>
      <p:pic>
        <p:nvPicPr>
          <p:cNvPr id="25604" name="Рисунок 1" descr="дом пушкина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3276856"/>
            <a:ext cx="4466903" cy="315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5259388" y="2276475"/>
            <a:ext cx="388461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Дом  А.С.Пушкина  в  селе  Михайловском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2" descr="23255253_1208780965_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0232" y="548680"/>
            <a:ext cx="2229769" cy="321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4859338" y="3860800"/>
            <a:ext cx="38893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Няня  Пушкина -  Арина  Родионовна</a:t>
            </a:r>
          </a:p>
        </p:txBody>
      </p:sp>
      <p:pic>
        <p:nvPicPr>
          <p:cNvPr id="26628" name="Рисунок 1" descr="дом няни пушкина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404813"/>
            <a:ext cx="3808412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395288" y="3357563"/>
            <a:ext cx="40687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</a:rPr>
              <a:t>Дом  Арины  Родионовны</a:t>
            </a:r>
          </a:p>
        </p:txBody>
      </p:sp>
      <p:pic>
        <p:nvPicPr>
          <p:cNvPr id="26630" name="Рисунок 1" descr="domniani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3861048"/>
            <a:ext cx="3737494" cy="280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6631" name="Рисунок 2" descr="news1515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5976" y="522213"/>
            <a:ext cx="2268662" cy="31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 descr="кабинет пушкин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638" y="260350"/>
            <a:ext cx="2448594" cy="28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7651" name="Рисунок 2" descr="26264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260350"/>
            <a:ext cx="3744245" cy="280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684213" y="3068638"/>
            <a:ext cx="47625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</a:rPr>
              <a:t>Кабинет  А.С.Пушкина</a:t>
            </a:r>
          </a:p>
        </p:txBody>
      </p:sp>
      <p:pic>
        <p:nvPicPr>
          <p:cNvPr id="27653" name="Рисунок 1" descr="d2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0072" y="3861048"/>
            <a:ext cx="35163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5651500" y="2997200"/>
            <a:ext cx="32035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</a:rPr>
              <a:t>Дуэль  Пушкина  с  </a:t>
            </a:r>
            <a:r>
              <a:rPr lang="ru-RU" sz="2400" b="1" dirty="0" err="1">
                <a:solidFill>
                  <a:srgbClr val="FF0000"/>
                </a:solidFill>
                <a:latin typeface="+mn-lt"/>
              </a:rPr>
              <a:t>Донтесом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7655" name="Рисунок 1" descr="памятник пушкину в царском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6013" y="3573463"/>
            <a:ext cx="3744019" cy="303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 descr="lermontov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01486" y="332656"/>
            <a:ext cx="484224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1692275" y="5805488"/>
            <a:ext cx="61547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</a:rPr>
              <a:t>Михаил Юрьевич Лермонтов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 descr="gogo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332656"/>
            <a:ext cx="470197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1763713" y="5876925"/>
            <a:ext cx="5910262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</a:rPr>
              <a:t>Николай Васильевич Гоголь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ана\Desktop\Безымянный.png"/>
          <p:cNvPicPr>
            <a:picLocks noChangeAspect="1" noChangeArrowheads="1"/>
          </p:cNvPicPr>
          <p:nvPr/>
        </p:nvPicPr>
        <p:blipFill>
          <a:blip r:embed="rId2" cstate="email">
            <a:lum contrast="-30000"/>
          </a:blip>
          <a:srcRect/>
          <a:stretch>
            <a:fillRect/>
          </a:stretch>
        </p:blipFill>
        <p:spPr bwMode="auto">
          <a:xfrm>
            <a:off x="8531" y="0"/>
            <a:ext cx="91354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3851275" y="3573463"/>
            <a:ext cx="2674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«Русская культура</a:t>
            </a:r>
            <a:r>
              <a:rPr lang="ru-RU"/>
              <a:t>»</a:t>
            </a:r>
          </a:p>
        </p:txBody>
      </p:sp>
      <p:pic>
        <p:nvPicPr>
          <p:cNvPr id="32772" name="Picture 4" descr="C:\Users\Ирана\Desktop\osina000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6780933">
            <a:off x="5270500" y="88741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Прямоугольник 5"/>
          <p:cNvSpPr>
            <a:spLocks noChangeArrowheads="1"/>
          </p:cNvSpPr>
          <p:nvPr/>
        </p:nvSpPr>
        <p:spPr bwMode="auto">
          <a:xfrm rot="2651738">
            <a:off x="4530725" y="4892675"/>
            <a:ext cx="16065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культура </a:t>
            </a:r>
          </a:p>
          <a:p>
            <a:pPr algn="ctr"/>
            <a:r>
              <a:rPr lang="ru-RU" sz="1400" b="1"/>
              <a:t>Допетровской </a:t>
            </a:r>
          </a:p>
          <a:p>
            <a:pPr algn="ctr"/>
            <a:r>
              <a:rPr lang="ru-RU" sz="1400" b="1"/>
              <a:t>эпохи</a:t>
            </a:r>
          </a:p>
        </p:txBody>
      </p:sp>
      <p:sp>
        <p:nvSpPr>
          <p:cNvPr id="32774" name="Прямоугольник 6"/>
          <p:cNvSpPr>
            <a:spLocks noChangeArrowheads="1"/>
          </p:cNvSpPr>
          <p:nvPr/>
        </p:nvSpPr>
        <p:spPr bwMode="auto">
          <a:xfrm>
            <a:off x="1692275" y="5876925"/>
            <a:ext cx="23749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Традиции, обряды, </a:t>
            </a:r>
          </a:p>
          <a:p>
            <a:pPr algn="ctr"/>
            <a:r>
              <a:rPr lang="ru-RU" sz="1400" b="1"/>
              <a:t>достижения </a:t>
            </a:r>
          </a:p>
          <a:p>
            <a:pPr algn="ctr"/>
            <a:r>
              <a:rPr lang="ru-RU" sz="1400" b="1"/>
              <a:t>русской культуры</a:t>
            </a:r>
          </a:p>
        </p:txBody>
      </p:sp>
      <p:pic>
        <p:nvPicPr>
          <p:cNvPr id="77832" name="Picture 8" descr="https://encrypted-tbn3.gstatic.com/images?q=tbn:ANd9GcQlT28hpux5PqkvsDuDKKOxXgSa5XBi6MQ7BwhodAQHN4EDxhOl"/>
          <p:cNvPicPr>
            <a:picLocks noChangeAspect="1" noChangeArrowheads="1"/>
          </p:cNvPicPr>
          <p:nvPr/>
        </p:nvPicPr>
        <p:blipFill>
          <a:blip r:embed="rId4" cstate="email">
            <a:lum contrast="-20000"/>
          </a:blip>
          <a:srcRect/>
          <a:stretch>
            <a:fillRect/>
          </a:stretch>
        </p:blipFill>
        <p:spPr bwMode="auto">
          <a:xfrm rot="2483419">
            <a:off x="480057" y="3890359"/>
            <a:ext cx="1836512" cy="116726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2776" name="Picture 9" descr="C:\Users\Ирана\Desktop\Безымянный.png"/>
          <p:cNvPicPr>
            <a:picLocks noChangeAspect="1" noChangeArrowheads="1"/>
          </p:cNvPicPr>
          <p:nvPr/>
        </p:nvPicPr>
        <p:blipFill>
          <a:blip r:embed="rId5" cstate="email">
            <a:lum contrast="-30000"/>
          </a:blip>
          <a:srcRect l="21346" t="55090" r="67189" b="23274"/>
          <a:stretch>
            <a:fillRect/>
          </a:stretch>
        </p:blipFill>
        <p:spPr bwMode="auto">
          <a:xfrm>
            <a:off x="2268538" y="4797425"/>
            <a:ext cx="660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0425" y="1196975"/>
            <a:ext cx="719138" cy="92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63500"/>
          </a:effectLst>
        </p:spPr>
      </p:pic>
      <p:pic>
        <p:nvPicPr>
          <p:cNvPr id="3" name="Picture 4" descr="C:\Users\Ирана\Desktop\osina000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5087647">
            <a:off x="7023100" y="11985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4" descr="C:\Users\Ирана\Desktop\osina000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6780933">
            <a:off x="6999288" y="47037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Рисунок 1" descr="пушкин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668344" y="5013176"/>
            <a:ext cx="782637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2782" name="Рисунок 1" descr="lermontov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668344" y="1556792"/>
            <a:ext cx="8080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" name="Picture 4" descr="C:\Users\Ирана\Desktop\osina000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5087647">
            <a:off x="7023100" y="292735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Рисунок 1" descr="gogol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740352" y="3356992"/>
            <a:ext cx="72231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5867400" y="2349500"/>
            <a:ext cx="17287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Ломоносов</a:t>
            </a:r>
          </a:p>
        </p:txBody>
      </p:sp>
      <p:sp>
        <p:nvSpPr>
          <p:cNvPr id="32785" name="Прямоугольник 16"/>
          <p:cNvSpPr>
            <a:spLocks noChangeArrowheads="1"/>
          </p:cNvSpPr>
          <p:nvPr/>
        </p:nvSpPr>
        <p:spPr bwMode="auto">
          <a:xfrm rot="2643443">
            <a:off x="-66675" y="4760913"/>
            <a:ext cx="17637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Европейская</a:t>
            </a:r>
          </a:p>
          <a:p>
            <a:pPr algn="ctr"/>
            <a:r>
              <a:rPr lang="ru-RU" sz="1400" b="1"/>
              <a:t> культура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ана\Desktop\Безымянный.png"/>
          <p:cNvPicPr>
            <a:picLocks noChangeAspect="1" noChangeArrowheads="1"/>
          </p:cNvPicPr>
          <p:nvPr/>
        </p:nvPicPr>
        <p:blipFill>
          <a:blip r:embed="rId2" cstate="email">
            <a:lum contrast="-30000"/>
          </a:blip>
          <a:srcRect/>
          <a:stretch>
            <a:fillRect/>
          </a:stretch>
        </p:blipFill>
        <p:spPr bwMode="auto">
          <a:xfrm>
            <a:off x="8531" y="0"/>
            <a:ext cx="91354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3708400" y="3860800"/>
            <a:ext cx="2674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«Русская культура</a:t>
            </a:r>
            <a:r>
              <a:rPr lang="ru-RU"/>
              <a:t>»</a:t>
            </a:r>
          </a:p>
        </p:txBody>
      </p:sp>
      <p:pic>
        <p:nvPicPr>
          <p:cNvPr id="33796" name="Picture 4" descr="C:\Users\Ирана\Desktop\osina000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6780933">
            <a:off x="5270500" y="88741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Прямоугольник 5"/>
          <p:cNvSpPr>
            <a:spLocks noChangeArrowheads="1"/>
          </p:cNvSpPr>
          <p:nvPr/>
        </p:nvSpPr>
        <p:spPr bwMode="auto">
          <a:xfrm rot="2651738">
            <a:off x="4530725" y="4892675"/>
            <a:ext cx="16065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культура </a:t>
            </a:r>
          </a:p>
          <a:p>
            <a:pPr algn="ctr"/>
            <a:r>
              <a:rPr lang="ru-RU" sz="1400" b="1"/>
              <a:t>Допетровской </a:t>
            </a:r>
          </a:p>
          <a:p>
            <a:pPr algn="ctr"/>
            <a:r>
              <a:rPr lang="ru-RU" sz="1400" b="1"/>
              <a:t>эпохи</a:t>
            </a:r>
          </a:p>
        </p:txBody>
      </p:sp>
      <p:sp>
        <p:nvSpPr>
          <p:cNvPr id="33798" name="Прямоугольник 6"/>
          <p:cNvSpPr>
            <a:spLocks noChangeArrowheads="1"/>
          </p:cNvSpPr>
          <p:nvPr/>
        </p:nvSpPr>
        <p:spPr bwMode="auto">
          <a:xfrm>
            <a:off x="1692275" y="5876925"/>
            <a:ext cx="23749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Традиции, обряды, </a:t>
            </a:r>
          </a:p>
          <a:p>
            <a:pPr algn="ctr"/>
            <a:r>
              <a:rPr lang="ru-RU" sz="1400" b="1"/>
              <a:t>достижения </a:t>
            </a:r>
          </a:p>
          <a:p>
            <a:pPr algn="ctr"/>
            <a:r>
              <a:rPr lang="ru-RU" sz="1400" b="1"/>
              <a:t>русской культуры</a:t>
            </a:r>
          </a:p>
        </p:txBody>
      </p:sp>
      <p:pic>
        <p:nvPicPr>
          <p:cNvPr id="77832" name="Picture 8" descr="https://encrypted-tbn3.gstatic.com/images?q=tbn:ANd9GcQlT28hpux5PqkvsDuDKKOxXgSa5XBi6MQ7BwhodAQHN4EDxhOl"/>
          <p:cNvPicPr>
            <a:picLocks noChangeAspect="1" noChangeArrowheads="1"/>
          </p:cNvPicPr>
          <p:nvPr/>
        </p:nvPicPr>
        <p:blipFill>
          <a:blip r:embed="rId4" cstate="email">
            <a:lum contrast="-20000"/>
          </a:blip>
          <a:srcRect/>
          <a:stretch>
            <a:fillRect/>
          </a:stretch>
        </p:blipFill>
        <p:spPr bwMode="auto">
          <a:xfrm rot="2483419">
            <a:off x="480057" y="3890359"/>
            <a:ext cx="1836512" cy="116726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3800" name="Picture 9" descr="C:\Users\Ирана\Desktop\Безымянный.png"/>
          <p:cNvPicPr>
            <a:picLocks noChangeAspect="1" noChangeArrowheads="1"/>
          </p:cNvPicPr>
          <p:nvPr/>
        </p:nvPicPr>
        <p:blipFill>
          <a:blip r:embed="rId5" cstate="email">
            <a:lum contrast="-30000"/>
          </a:blip>
          <a:srcRect l="21346" t="55090" r="67189" b="23274"/>
          <a:stretch>
            <a:fillRect/>
          </a:stretch>
        </p:blipFill>
        <p:spPr bwMode="auto">
          <a:xfrm>
            <a:off x="2268538" y="4797425"/>
            <a:ext cx="660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8144" y="1124744"/>
            <a:ext cx="791815" cy="1022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63500"/>
          </a:effectLst>
        </p:spPr>
      </p:pic>
      <p:pic>
        <p:nvPicPr>
          <p:cNvPr id="33802" name="Picture 4" descr="C:\Users\Ирана\Desktop\osina000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4289322">
            <a:off x="5232400" y="221615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4" descr="C:\Users\Ирана\Desktop\osina000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6780933">
            <a:off x="3830638" y="2667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Рисунок 1" descr="пушкин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27984" y="476672"/>
            <a:ext cx="9260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2782" name="Рисунок 1" descr="lermontov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96136" y="2636911"/>
            <a:ext cx="952053" cy="107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3806" name="Picture 4" descr="C:\Users\Ирана\Desktop\osina000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666857">
            <a:off x="2751138" y="33813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Рисунок 1" descr="gogol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59832" y="548679"/>
            <a:ext cx="864096" cy="103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3808" name="TextBox 16"/>
          <p:cNvSpPr txBox="1">
            <a:spLocks noChangeArrowheads="1"/>
          </p:cNvSpPr>
          <p:nvPr/>
        </p:nvSpPr>
        <p:spPr bwMode="auto">
          <a:xfrm>
            <a:off x="6804025" y="2060575"/>
            <a:ext cx="1728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Ломоносов</a:t>
            </a:r>
          </a:p>
        </p:txBody>
      </p:sp>
      <p:sp>
        <p:nvSpPr>
          <p:cNvPr id="33809" name="TextBox 17"/>
          <p:cNvSpPr txBox="1">
            <a:spLocks noChangeArrowheads="1"/>
          </p:cNvSpPr>
          <p:nvPr/>
        </p:nvSpPr>
        <p:spPr bwMode="auto">
          <a:xfrm>
            <a:off x="6516688" y="3716338"/>
            <a:ext cx="172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Лермонтов</a:t>
            </a:r>
          </a:p>
        </p:txBody>
      </p:sp>
      <p:sp>
        <p:nvSpPr>
          <p:cNvPr id="33810" name="TextBox 18"/>
          <p:cNvSpPr txBox="1">
            <a:spLocks noChangeArrowheads="1"/>
          </p:cNvSpPr>
          <p:nvPr/>
        </p:nvSpPr>
        <p:spPr bwMode="auto">
          <a:xfrm>
            <a:off x="4787900" y="0"/>
            <a:ext cx="1728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Пушкин</a:t>
            </a:r>
          </a:p>
        </p:txBody>
      </p:sp>
      <p:sp>
        <p:nvSpPr>
          <p:cNvPr id="33811" name="TextBox 19"/>
          <p:cNvSpPr txBox="1">
            <a:spLocks noChangeArrowheads="1"/>
          </p:cNvSpPr>
          <p:nvPr/>
        </p:nvSpPr>
        <p:spPr bwMode="auto">
          <a:xfrm>
            <a:off x="3132138" y="0"/>
            <a:ext cx="172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Гоголь</a:t>
            </a:r>
          </a:p>
        </p:txBody>
      </p:sp>
      <p:sp>
        <p:nvSpPr>
          <p:cNvPr id="33812" name="Прямоугольник 19"/>
          <p:cNvSpPr>
            <a:spLocks noChangeArrowheads="1"/>
          </p:cNvSpPr>
          <p:nvPr/>
        </p:nvSpPr>
        <p:spPr bwMode="auto">
          <a:xfrm rot="2643443">
            <a:off x="-66675" y="4689475"/>
            <a:ext cx="17637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Европейская</a:t>
            </a:r>
          </a:p>
          <a:p>
            <a:pPr algn="ctr"/>
            <a:r>
              <a:rPr lang="ru-RU" sz="1400" b="1"/>
              <a:t> культура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1547813" y="476250"/>
            <a:ext cx="6480175" cy="7921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Пётр Первый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8538" y="1268413"/>
            <a:ext cx="459422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/>
          <a:srcRect t="2325" r="4185" b="2325"/>
          <a:stretch>
            <a:fillRect/>
          </a:stretch>
        </p:blipFill>
        <p:spPr bwMode="auto">
          <a:xfrm rot="20965335">
            <a:off x="242678" y="3492964"/>
            <a:ext cx="4050290" cy="301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32563">
            <a:off x="2845952" y="2683973"/>
            <a:ext cx="3808430" cy="244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516395">
            <a:off x="4817606" y="3792042"/>
            <a:ext cx="4038095" cy="2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221" name="Rectangle 3"/>
          <p:cNvSpPr txBox="1">
            <a:spLocks noChangeArrowheads="1"/>
          </p:cNvSpPr>
          <p:nvPr/>
        </p:nvSpPr>
        <p:spPr bwMode="auto">
          <a:xfrm>
            <a:off x="323850" y="333375"/>
            <a:ext cx="568801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ru-RU" sz="2800" i="1">
                <a:latin typeface="Mangal" pitchFamily="18" charset="0"/>
              </a:rPr>
              <a:t> </a:t>
            </a:r>
            <a:r>
              <a:rPr lang="ru-RU" sz="2600" b="1" i="1">
                <a:latin typeface="Mangal" pitchFamily="18" charset="0"/>
              </a:rPr>
              <a:t>То академик, то герой,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ru-RU" sz="2600" b="1" i="1">
                <a:latin typeface="Mangal" pitchFamily="18" charset="0"/>
              </a:rPr>
              <a:t>То мореплаватель, то плотник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ru-RU" sz="2600" b="1" i="1">
                <a:latin typeface="Mangal" pitchFamily="18" charset="0"/>
              </a:rPr>
              <a:t>Он всеобъемлющей душой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ru-RU" sz="2600" b="1" i="1">
                <a:latin typeface="Mangal" pitchFamily="18" charset="0"/>
              </a:rPr>
              <a:t>На троне вечный был работник.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ru-RU" sz="2600" b="1" i="1">
                <a:latin typeface="Mangal" pitchFamily="18" charset="0"/>
              </a:rPr>
              <a:t>        А.С.Пушкин</a:t>
            </a:r>
          </a:p>
        </p:txBody>
      </p:sp>
      <p:pic>
        <p:nvPicPr>
          <p:cNvPr id="6" name="Picture 4" descr="img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176" y="147456"/>
            <a:ext cx="2664396" cy="418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971550" y="188913"/>
            <a:ext cx="7416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Работа в группах</a:t>
            </a:r>
            <a:endParaRPr lang="en-US" sz="3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Найди пару</a:t>
            </a:r>
            <a:endParaRPr lang="en-US" sz="3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611188" y="2276475"/>
            <a:ext cx="29559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отсутствие выхода к морю</a:t>
            </a:r>
            <a:endParaRPr 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684213" y="3284538"/>
            <a:ext cx="2008187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отсутствие флота</a:t>
            </a:r>
            <a:endParaRPr 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611188" y="4221163"/>
            <a:ext cx="37909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слабое развитие промышленности</a:t>
            </a:r>
            <a:endParaRPr 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6" name="Прямоугольник 6"/>
          <p:cNvSpPr>
            <a:spLocks noChangeArrowheads="1"/>
          </p:cNvSpPr>
          <p:nvPr/>
        </p:nvSpPr>
        <p:spPr bwMode="auto">
          <a:xfrm>
            <a:off x="684213" y="5373688"/>
            <a:ext cx="262096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мало грамотных людей</a:t>
            </a:r>
            <a:endParaRPr 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7" name="Прямоугольник 7"/>
          <p:cNvSpPr>
            <a:spLocks noChangeArrowheads="1"/>
          </p:cNvSpPr>
          <p:nvPr/>
        </p:nvSpPr>
        <p:spPr bwMode="auto">
          <a:xfrm>
            <a:off x="5003800" y="2205038"/>
            <a:ext cx="3960813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трудности в ведении торговли  и культурном обмене между странами</a:t>
            </a:r>
            <a:endParaRPr 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8" name="Прямоугольник 8"/>
          <p:cNvSpPr>
            <a:spLocks noChangeArrowheads="1"/>
          </p:cNvSpPr>
          <p:nvPr/>
        </p:nvSpPr>
        <p:spPr bwMode="auto">
          <a:xfrm>
            <a:off x="5076825" y="3141663"/>
            <a:ext cx="35988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защита границ, изучение новых земель</a:t>
            </a:r>
            <a:endParaRPr 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9" name="Прямоугольник 9"/>
          <p:cNvSpPr>
            <a:spLocks noChangeArrowheads="1"/>
          </p:cNvSpPr>
          <p:nvPr/>
        </p:nvSpPr>
        <p:spPr bwMode="auto">
          <a:xfrm>
            <a:off x="5040313" y="4149725"/>
            <a:ext cx="410368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обучение специалистов  за границей, распространение образования в России</a:t>
            </a:r>
            <a:endParaRPr 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50" name="Прямоугольник 10"/>
          <p:cNvSpPr>
            <a:spLocks noChangeArrowheads="1"/>
          </p:cNvSpPr>
          <p:nvPr/>
        </p:nvSpPr>
        <p:spPr bwMode="auto">
          <a:xfrm>
            <a:off x="5076825" y="5229225"/>
            <a:ext cx="35274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отставание от более развитых   европейских стран</a:t>
            </a:r>
            <a:endParaRPr 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635375" y="2492375"/>
            <a:ext cx="1368425" cy="73025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492500" y="3429000"/>
            <a:ext cx="1366838" cy="7143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470847">
            <a:off x="3922713" y="5022850"/>
            <a:ext cx="1368425" cy="7143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9672166">
            <a:off x="3430588" y="5113338"/>
            <a:ext cx="1662112" cy="46037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3924300" y="188913"/>
            <a:ext cx="3744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Культура России  </a:t>
            </a:r>
            <a:r>
              <a:rPr lang="en-US" b="1"/>
              <a:t>XV</a:t>
            </a:r>
            <a:r>
              <a:rPr lang="ru-RU" b="1"/>
              <a:t>—</a:t>
            </a:r>
            <a:r>
              <a:rPr lang="en-US" b="1"/>
              <a:t>XVII </a:t>
            </a:r>
            <a:endParaRPr lang="ru-RU" b="1"/>
          </a:p>
        </p:txBody>
      </p:sp>
      <p:pic>
        <p:nvPicPr>
          <p:cNvPr id="11267" name="Picture 2" descr="C:\Users\Ирана\Desktop\0021-019-Arkhitektur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273070">
            <a:off x="323850" y="549275"/>
            <a:ext cx="1655763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1268" name="Picture 3" descr="C:\Users\Ирана\Desktop\Dormition_(Kremlin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81343">
            <a:off x="7066660" y="418499"/>
            <a:ext cx="16748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1269" name="Picture 6" descr="C:\Users\Ирана\Desktop\normal_theophanes-the-greek-virgin-of-the-don-late-14th-c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0512">
            <a:off x="2195513" y="549275"/>
            <a:ext cx="17399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1270" name="Picture 5" descr="C:\Users\Ирана\Desktop\krutitskoe-podvore-pamyatnik-arhitekturi-xvii-veka_741407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364198">
            <a:off x="4211638" y="692150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1271" name="Прямоугольник 6"/>
          <p:cNvSpPr>
            <a:spLocks noChangeArrowheads="1"/>
          </p:cNvSpPr>
          <p:nvPr/>
        </p:nvSpPr>
        <p:spPr bwMode="auto">
          <a:xfrm>
            <a:off x="395288" y="3789363"/>
            <a:ext cx="4657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Культура европейских стран  </a:t>
            </a:r>
            <a:r>
              <a:rPr lang="en-US" b="1"/>
              <a:t>XV</a:t>
            </a:r>
            <a:r>
              <a:rPr lang="ru-RU" b="1"/>
              <a:t>—</a:t>
            </a:r>
            <a:r>
              <a:rPr lang="en-US" b="1"/>
              <a:t>XVII </a:t>
            </a:r>
            <a:endParaRPr lang="ru-RU" b="1"/>
          </a:p>
        </p:txBody>
      </p:sp>
      <p:pic>
        <p:nvPicPr>
          <p:cNvPr id="11272" name="Picture 14" descr="http://yesilcimen.com/aresim/h97tw6p_romanesk_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94321">
            <a:off x="6875463" y="4076700"/>
            <a:ext cx="1914525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1273" name="Picture 12" descr="http://i73.mindmix.ru/18/48/74818/82/1040282/solsbury1al2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366134">
            <a:off x="323850" y="4221163"/>
            <a:ext cx="19526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1275" name="Picture 20" descr="http://img1.liveinternet.ru/images/attach/c/4/81/908/81908843_large_4000579_The_Nativity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78709">
            <a:off x="2577768" y="4151875"/>
            <a:ext cx="194468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1276" name="Прямоугольник 11"/>
          <p:cNvSpPr>
            <a:spLocks noChangeArrowheads="1"/>
          </p:cNvSpPr>
          <p:nvPr/>
        </p:nvSpPr>
        <p:spPr bwMode="auto">
          <a:xfrm>
            <a:off x="900113" y="3068638"/>
            <a:ext cx="7920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До </a:t>
            </a:r>
            <a:r>
              <a:rPr lang="en-US" sz="2000" b="1">
                <a:solidFill>
                  <a:srgbClr val="FF0000"/>
                </a:solidFill>
              </a:rPr>
              <a:t>XVIII</a:t>
            </a:r>
            <a:r>
              <a:rPr lang="ru-RU" sz="2000" b="1">
                <a:solidFill>
                  <a:srgbClr val="FF0000"/>
                </a:solidFill>
              </a:rPr>
              <a:t> века культура России и Европы сильно отличалась</a:t>
            </a:r>
            <a:endParaRPr lang="ru-RU" sz="2000">
              <a:solidFill>
                <a:srgbClr val="FF0000"/>
              </a:solidFill>
            </a:endParaRPr>
          </a:p>
        </p:txBody>
      </p:sp>
      <p:pic>
        <p:nvPicPr>
          <p:cNvPr id="13" name="Picture 8" descr="http://ru.inter-pix.com/db/landscapes/europe/germany/b-58004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1158654">
            <a:off x="4938231" y="4096401"/>
            <a:ext cx="15841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3851275" y="260350"/>
            <a:ext cx="367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Культура России  </a:t>
            </a:r>
            <a:r>
              <a:rPr lang="en-US" b="1"/>
              <a:t>XV</a:t>
            </a:r>
            <a:r>
              <a:rPr lang="ru-RU" b="1"/>
              <a:t>—</a:t>
            </a:r>
            <a:r>
              <a:rPr lang="en-US" b="1"/>
              <a:t>XVII</a:t>
            </a:r>
            <a:r>
              <a:rPr lang="en-US"/>
              <a:t> </a:t>
            </a:r>
            <a:endParaRPr lang="ru-RU"/>
          </a:p>
        </p:txBody>
      </p:sp>
      <p:pic>
        <p:nvPicPr>
          <p:cNvPr id="12291" name="Picture 2" descr="C:\Users\Ирана\Desktop\0021-019-Arkhitektur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333205">
            <a:off x="323850" y="549275"/>
            <a:ext cx="1655763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2292" name="Picture 3" descr="C:\Users\Ирана\Desktop\Dormition_(Kremlin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81694">
            <a:off x="7066764" y="418570"/>
            <a:ext cx="16748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2293" name="Picture 6" descr="C:\Users\Ирана\Desktop\normal_theophanes-the-greek-virgin-of-the-don-late-14th-c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86088">
            <a:off x="2195513" y="549275"/>
            <a:ext cx="17399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2294" name="Picture 5" descr="C:\Users\Ирана\Desktop\krutitskoe-podvore-pamyatnik-arhitekturi-xvii-veka_741407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203283">
            <a:off x="4211638" y="692150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2295" name="Прямоугольник 6"/>
          <p:cNvSpPr>
            <a:spLocks noChangeArrowheads="1"/>
          </p:cNvSpPr>
          <p:nvPr/>
        </p:nvSpPr>
        <p:spPr bwMode="auto">
          <a:xfrm>
            <a:off x="395288" y="3500438"/>
            <a:ext cx="3355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Культура России </a:t>
            </a:r>
            <a:r>
              <a:rPr lang="en-US" b="1"/>
              <a:t>XVIII</a:t>
            </a:r>
            <a:r>
              <a:rPr lang="ru-RU" b="1"/>
              <a:t>—</a:t>
            </a:r>
            <a:r>
              <a:rPr lang="en-US" b="1"/>
              <a:t>XIX</a:t>
            </a:r>
            <a:r>
              <a:rPr lang="en-US"/>
              <a:t> </a:t>
            </a:r>
            <a:endParaRPr lang="ru-RU"/>
          </a:p>
        </p:txBody>
      </p:sp>
      <p:pic>
        <p:nvPicPr>
          <p:cNvPr id="12296" name="Picture 3" descr="C:\Users\Ирана\Desktop\1340706436_gorod_11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335387">
            <a:off x="309318" y="4011644"/>
            <a:ext cx="21050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2297" name="Picture 9" descr="C:\Users\Ирана\Desktop\0_14a316_25bab9a3_L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258384">
            <a:off x="5158161" y="4972243"/>
            <a:ext cx="2364996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2298" name="Picture 19" descr="C:\Users\Ирана\Desktop\1340782417_040_17208_gorod_4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406005">
            <a:off x="2332558" y="4370297"/>
            <a:ext cx="1779783" cy="242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2299" name="Picture 4" descr="C:\Users\Ирана\Desktop\1340706439_gorod_117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426811">
            <a:off x="7086191" y="3454604"/>
            <a:ext cx="1721582" cy="233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2300" name="Picture 8" descr="C:\Users\Ирана\Desktop\08_19_59869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319777">
            <a:off x="3567221" y="3681921"/>
            <a:ext cx="24257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2301" name="Прямоугольник 17"/>
          <p:cNvSpPr>
            <a:spLocks noChangeArrowheads="1"/>
          </p:cNvSpPr>
          <p:nvPr/>
        </p:nvSpPr>
        <p:spPr bwMode="auto">
          <a:xfrm>
            <a:off x="0" y="29972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После </a:t>
            </a:r>
            <a:r>
              <a:rPr lang="en-US" sz="2000" b="1">
                <a:solidFill>
                  <a:srgbClr val="FF0000"/>
                </a:solidFill>
              </a:rPr>
              <a:t>XVIII</a:t>
            </a:r>
            <a:r>
              <a:rPr lang="ru-RU" sz="2000" b="1">
                <a:solidFill>
                  <a:srgbClr val="FF0000"/>
                </a:solidFill>
              </a:rPr>
              <a:t> века культура России становится похожа на европейскую</a:t>
            </a:r>
            <a:endParaRPr lang="ru-RU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755650" y="476250"/>
            <a:ext cx="77771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endParaRPr lang="en-US" sz="3200" b="1" i="1">
              <a:solidFill>
                <a:srgbClr val="CC00FF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3200" b="1" i="1">
                <a:solidFill>
                  <a:srgbClr val="FF0000"/>
                </a:solidFill>
              </a:rPr>
              <a:t>Проблемный вопрос</a:t>
            </a:r>
          </a:p>
          <a:p>
            <a:pPr algn="ctr">
              <a:buFont typeface="Arial" charset="0"/>
              <a:buNone/>
            </a:pPr>
            <a:endParaRPr lang="en-US" sz="3200" b="1" i="1">
              <a:solidFill>
                <a:srgbClr val="CC00FF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3200" b="1" i="1"/>
              <a:t>Можно ли сказать, что после </a:t>
            </a:r>
            <a:r>
              <a:rPr lang="en-US" sz="3200" b="1" i="1"/>
              <a:t>XVIII</a:t>
            </a:r>
            <a:r>
              <a:rPr lang="ru-RU" sz="3200" b="1" i="1"/>
              <a:t> века  Россия отказалась от своей культуры и приняла европейскую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2627313" y="333375"/>
            <a:ext cx="36020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Предположения</a:t>
            </a: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611188" y="1268413"/>
            <a:ext cx="8208962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onstantia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Россия отказалась от своей культуры и переняла европейскую.</a:t>
            </a:r>
          </a:p>
          <a:p>
            <a:pPr eaLnBrk="0" hangingPunct="0"/>
            <a:endParaRPr lang="ru-RU" sz="32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Россия не отказалась от своей культур и не приняла европейскую.</a:t>
            </a:r>
          </a:p>
          <a:p>
            <a:pPr eaLnBrk="0" hangingPunct="0"/>
            <a:endParaRPr lang="ru-RU" sz="320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Россия частично отказалась от своей культуры и частично приняла европейскую.</a:t>
            </a:r>
            <a:endParaRPr lang="ru-RU" sz="3200"/>
          </a:p>
          <a:p>
            <a:pPr eaLnBrk="0" hangingPunct="0"/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612</TotalTime>
  <Words>395</Words>
  <Application>Microsoft Office PowerPoint</Application>
  <PresentationFormat>Экран (4:3)</PresentationFormat>
  <Paragraphs>124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Бумажная</vt:lpstr>
      <vt:lpstr>«Как  Россия  у  Европы  «училась»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ЛИТЕРАТУРА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 Россия  у  Европы  «училась»</dc:title>
  <dc:creator>Admin</dc:creator>
  <cp:lastModifiedBy>Ирана</cp:lastModifiedBy>
  <cp:revision>66</cp:revision>
  <dcterms:created xsi:type="dcterms:W3CDTF">2009-01-10T20:27:22Z</dcterms:created>
  <dcterms:modified xsi:type="dcterms:W3CDTF">2013-03-26T13:44:51Z</dcterms:modified>
</cp:coreProperties>
</file>