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958"/>
    <a:srgbClr val="7D0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8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60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8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60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609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10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DAF7C90-E23C-4DC3-8E04-2E6F96101DB5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0ED721-10A8-40CD-BF90-8BF91DCDB2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A2E59-C349-48CF-A6EB-D744A930C56A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EF5B3-0AF7-4DF5-AFC8-B8E1946212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327BFF-8A16-493C-826A-A4E56976A70A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3370B-2542-46FB-8A91-60B976B289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7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6FE-CB6F-41C9-AF5C-557B1B85790B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F2EC-960F-4947-BAD3-0036E8168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2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6FDF-8120-485B-988B-D0D0D03BA1D5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AE2B-BB4A-42FD-8E09-8EDF91ACC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59C-3449-44CF-8CB8-1483E45C23E8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7DDA-237F-4913-A2BB-6C05D7440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BB74-8088-42C0-B291-5A826A5FFE86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EDC9-AAAC-47B8-ACA7-0EF447021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2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FCDE-CED7-4EEB-A4B1-EE971FB0994A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D8E7-C9C0-4E4C-8CE8-D7CB6CCF3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0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773E-D488-42F9-86C9-0592B28C5B2C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5F2E-B326-4432-92AF-45AA6CDE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6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763D-BFE4-4558-B3A6-38DBA8E815F4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9265-2665-4C9C-8F1E-5F5EB42D8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0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73C175-2DC0-451E-B403-94CFA39DCC3D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2AD9-C356-4983-80AC-48A433E4A4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0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0C529-8D38-4999-B8F5-31844A2A5318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1C62E-8549-4879-94B3-E32EEA79F9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8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5AB0A-128D-4497-A143-CC0AFC8CB525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6D4FA-6515-4BDD-ACC6-339C150083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DF4D7-DF3D-40ED-99BC-4DFE6128B031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B3838-57BE-4822-B374-171480F82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86482-6572-4735-8A76-F434A0970E98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0088-1A07-4610-85C1-4D13FB19C1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C0BAFE-A927-491B-B014-924E0A70DE0A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E5C7-3F25-4449-9150-2610F9C195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2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57255-EFA1-453A-A605-2FB095212F8D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1F87-9902-40B8-914E-FAB4602732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6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F507D-8DDE-41C1-8493-03FA171404E3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3784D-2319-48CF-A705-DE206132A7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5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50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06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50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0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50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0FA0C25-9831-4188-9E6A-AC55C3E470A9}" type="datetimeFigureOut">
              <a:rPr lang="ru-RU"/>
              <a:pPr/>
              <a:t>25.11.2013</a:t>
            </a:fld>
            <a:endParaRPr lang="ru-RU"/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FBD967-3492-4D87-983F-A684AB5596D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76BDB5-B159-44C1-A782-A059BD479E6A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315C1-E2B1-482C-9BC4-2FA667FB7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rgbClr val="770958"/>
                </a:solidFill>
                <a:latin typeface="Franklin Gothic Heavy" pitchFamily="34" charset="0"/>
              </a:rPr>
              <a:t>И с т о р и я </a:t>
            </a:r>
            <a:br>
              <a:rPr lang="ru-RU" b="1">
                <a:solidFill>
                  <a:srgbClr val="770958"/>
                </a:solidFill>
                <a:latin typeface="Franklin Gothic Heavy" pitchFamily="34" charset="0"/>
              </a:rPr>
            </a:br>
            <a:r>
              <a:rPr lang="ru-RU" b="1">
                <a:solidFill>
                  <a:srgbClr val="770958"/>
                </a:solidFill>
                <a:latin typeface="Franklin Gothic Heavy" pitchFamily="34" charset="0"/>
              </a:rPr>
              <a:t>письменности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7244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из опыта работы </a:t>
            </a:r>
          </a:p>
          <a:p>
            <a:pPr>
              <a:lnSpc>
                <a:spcPct val="80000"/>
              </a:lnSpc>
            </a:pPr>
            <a:r>
              <a:rPr lang="ru-RU" sz="2000"/>
              <a:t>Ухарских Т.В.</a:t>
            </a:r>
          </a:p>
          <a:p>
            <a:pPr>
              <a:lnSpc>
                <a:spcPct val="80000"/>
              </a:lnSpc>
            </a:pPr>
            <a:r>
              <a:rPr lang="ru-RU" sz="2000"/>
              <a:t>учителя начальных классов</a:t>
            </a:r>
          </a:p>
          <a:p>
            <a:pPr>
              <a:lnSpc>
                <a:spcPct val="80000"/>
              </a:lnSpc>
            </a:pPr>
            <a:r>
              <a:rPr lang="ru-RU" sz="2000"/>
              <a:t>МАОУСОШ №1 ст. Выселки </a:t>
            </a:r>
          </a:p>
          <a:p>
            <a:pPr>
              <a:lnSpc>
                <a:spcPct val="80000"/>
              </a:lnSpc>
            </a:pPr>
            <a:r>
              <a:rPr lang="ru-RU" sz="2000"/>
              <a:t>Краснодарского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Documents and Settings\учитель\Рабочий стол\проекты\р исунки\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600200"/>
            <a:ext cx="343535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356100" y="1557338"/>
            <a:ext cx="4635500" cy="4767262"/>
          </a:xfrm>
        </p:spPr>
        <p:txBody>
          <a:bodyPr/>
          <a:lstStyle/>
          <a:p>
            <a:r>
              <a:rPr lang="ru-RU" sz="2800"/>
              <a:t> </a:t>
            </a:r>
            <a:r>
              <a:rPr lang="ru-RU" sz="2800" b="1"/>
              <a:t>Были буквы «фита, юс большой, юс малый».</a:t>
            </a:r>
          </a:p>
          <a:p>
            <a:r>
              <a:rPr lang="ru-RU" sz="2800" b="1"/>
              <a:t>Буквы могли обозначать и цифры, для этого ставился значок.</a:t>
            </a:r>
          </a:p>
          <a:p>
            <a:r>
              <a:rPr lang="ru-RU" sz="2800" b="1"/>
              <a:t>Произошли изменения.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4191000" cy="4724400"/>
          </a:xfrm>
        </p:spPr>
        <p:txBody>
          <a:bodyPr>
            <a:normAutofit/>
          </a:bodyPr>
          <a:lstStyle/>
          <a:p>
            <a:endParaRPr lang="ru-RU" sz="280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    </a:t>
            </a:r>
            <a:r>
              <a:rPr lang="ru-RU" b="1">
                <a:solidFill>
                  <a:srgbClr val="770958"/>
                </a:solidFill>
              </a:rPr>
              <a:t>Ты эти буквы заучи.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770958"/>
                </a:solidFill>
              </a:rPr>
              <a:t>  Их три десятка с лишком,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770958"/>
                </a:solidFill>
              </a:rPr>
              <a:t>  А для тебя они  - ключи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770958"/>
                </a:solidFill>
              </a:rPr>
              <a:t>  Ко всем хорошим книжкам.</a:t>
            </a:r>
          </a:p>
          <a:p>
            <a:pPr>
              <a:buFontTx/>
              <a:buNone/>
            </a:pPr>
            <a:r>
              <a:rPr lang="ru-RU" sz="2800"/>
              <a:t>                            С.Маршак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357188" y="1643063"/>
            <a:ext cx="4071937" cy="40005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25" y="3000375"/>
            <a:ext cx="1571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sz="2400" b="1">
                <a:solidFill>
                  <a:srgbClr val="7D030F"/>
                </a:solidFill>
              </a:rPr>
              <a:t>В   Л       Р      О  </a:t>
            </a:r>
            <a:r>
              <a:rPr lang="ru-RU" sz="2400" b="1">
                <a:solidFill>
                  <a:srgbClr val="7D030F"/>
                </a:solidFill>
                <a:latin typeface="Arial" charset="0"/>
              </a:rPr>
              <a:t>А И О Д з  Х   э</a:t>
            </a:r>
            <a:r>
              <a:rPr lang="ru-RU" sz="2400" b="1">
                <a:solidFill>
                  <a:srgbClr val="7D030F"/>
                </a:solidFill>
              </a:rPr>
              <a:t>      </a:t>
            </a:r>
          </a:p>
          <a:p>
            <a:endParaRPr lang="ru-RU" sz="2400" b="1">
              <a:solidFill>
                <a:srgbClr val="7D03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971536"/>
          </a:xfrm>
          <a:noFill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40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40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40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>
              <a:buFontTx/>
              <a:buNone/>
            </a:pPr>
            <a:endParaRPr lang="ru-RU" sz="2800"/>
          </a:p>
        </p:txBody>
      </p:sp>
      <p:sp>
        <p:nvSpPr>
          <p:cNvPr id="13315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  </a:t>
            </a:r>
          </a:p>
        </p:txBody>
      </p:sp>
      <p:pic>
        <p:nvPicPr>
          <p:cNvPr id="1026" name="Picture 2" descr="C:\Documents and Settings\учитель\Рабочий стол\проекты\р исунки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435768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787900" y="2492375"/>
            <a:ext cx="4176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Первые сообщения люди</a:t>
            </a:r>
          </a:p>
          <a:p>
            <a:r>
              <a:rPr lang="ru-RU" sz="2400" b="1">
                <a:solidFill>
                  <a:schemeClr val="tx2"/>
                </a:solidFill>
              </a:rPr>
              <a:t> начали передавать еще </a:t>
            </a:r>
          </a:p>
          <a:p>
            <a:r>
              <a:rPr lang="ru-RU" sz="2400" b="1">
                <a:solidFill>
                  <a:schemeClr val="tx2"/>
                </a:solidFill>
              </a:rPr>
              <a:t> в каменном веке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учитель\Рабочий стол\проекты\р исунки\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388" y="1600200"/>
            <a:ext cx="3425825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 u="sng"/>
              <a:t>Иероглифы Древнего Египта</a:t>
            </a:r>
          </a:p>
          <a:p>
            <a:endParaRPr lang="ru-RU" sz="2800" b="1" u="sng"/>
          </a:p>
          <a:p>
            <a:pPr>
              <a:buFontTx/>
              <a:buNone/>
            </a:pPr>
            <a:r>
              <a:rPr lang="ru-RU" sz="2800"/>
              <a:t>    </a:t>
            </a:r>
            <a:r>
              <a:rPr lang="ru-RU" sz="2800" b="1"/>
              <a:t>Писали красными и черными чернилами, в которые окунали острую палочку.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учитель\Рабочий стол\проекты\р исунки\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625" y="1600200"/>
            <a:ext cx="343535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</a:t>
            </a:r>
            <a:r>
              <a:rPr lang="ru-RU" b="1" u="sng">
                <a:latin typeface="Eras Bold ITC" pitchFamily="34" charset="0"/>
              </a:rPr>
              <a:t>Древний Вавилон</a:t>
            </a:r>
          </a:p>
          <a:p>
            <a:pPr>
              <a:buFontTx/>
              <a:buNone/>
            </a:pPr>
            <a:endParaRPr lang="ru-RU" b="1" u="sng"/>
          </a:p>
          <a:p>
            <a:pPr>
              <a:buFontTx/>
              <a:buNone/>
            </a:pPr>
            <a:r>
              <a:rPr lang="ru-RU" b="1">
                <a:latin typeface="Algerian" pitchFamily="82" charset="0"/>
              </a:rPr>
              <a:t>Писали на табличках из глины-</a:t>
            </a:r>
          </a:p>
          <a:p>
            <a:pPr>
              <a:buFontTx/>
              <a:buNone/>
            </a:pPr>
            <a:r>
              <a:rPr lang="ru-RU" b="1">
                <a:latin typeface="Algerian" pitchFamily="82" charset="0"/>
              </a:rPr>
              <a:t>       </a:t>
            </a:r>
            <a:r>
              <a:rPr lang="ru-RU" b="1"/>
              <a:t>           </a:t>
            </a:r>
            <a:r>
              <a:rPr lang="ru-RU" b="1">
                <a:latin typeface="Algerian" pitchFamily="82" charset="0"/>
              </a:rPr>
              <a:t>клинопись</a:t>
            </a:r>
            <a:r>
              <a:rPr lang="ru-RU" sz="2800" b="1">
                <a:latin typeface="Algerian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учитель\Рабочий стол\проекты\р исунки\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625" y="1600200"/>
            <a:ext cx="343535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</a:t>
            </a:r>
            <a:r>
              <a:rPr lang="ru-RU" b="1" u="sng">
                <a:latin typeface="Franklin Gothic Heavy" pitchFamily="34" charset="0"/>
              </a:rPr>
              <a:t>Америка</a:t>
            </a:r>
          </a:p>
          <a:p>
            <a:pPr>
              <a:buFontTx/>
              <a:buNone/>
            </a:pPr>
            <a:endParaRPr lang="ru-RU" b="1" u="sng">
              <a:latin typeface="Franklin Gothic Heavy" pitchFamily="34" charset="0"/>
            </a:endParaRPr>
          </a:p>
          <a:p>
            <a:pPr>
              <a:buFontTx/>
              <a:buNone/>
            </a:pPr>
            <a:r>
              <a:rPr lang="ru-RU" sz="2800"/>
              <a:t> </a:t>
            </a:r>
            <a:r>
              <a:rPr lang="ru-RU" sz="2800" b="1">
                <a:latin typeface="Eras Bold ITC" pitchFamily="34" charset="0"/>
              </a:rPr>
              <a:t>Их иероглифы похожи на рисунки.</a:t>
            </a:r>
          </a:p>
          <a:p>
            <a:pPr>
              <a:buFontTx/>
              <a:buNone/>
            </a:pPr>
            <a:r>
              <a:rPr lang="ru-RU" sz="2800" b="1">
                <a:latin typeface="Eras Bold ITC" pitchFamily="34" charset="0"/>
              </a:rPr>
              <a:t>Обозначали слоги, целые слова и имели специальные пометки.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учитель\Рабочий стол\проекты\р исунки\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425" y="1600200"/>
            <a:ext cx="384175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</a:t>
            </a:r>
            <a:r>
              <a:rPr lang="ru-RU" sz="3600" b="1" u="sng">
                <a:latin typeface="Arial Black" pitchFamily="34" charset="0"/>
              </a:rPr>
              <a:t>Китай</a:t>
            </a:r>
          </a:p>
          <a:p>
            <a:pPr>
              <a:buFontTx/>
              <a:buNone/>
            </a:pPr>
            <a:endParaRPr lang="ru-RU" sz="3600" b="1" u="sng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sz="2800"/>
              <a:t>    </a:t>
            </a:r>
            <a:r>
              <a:rPr lang="ru-RU" b="1">
                <a:latin typeface="Algerian" pitchFamily="82" charset="0"/>
              </a:rPr>
              <a:t>Сначала писали иероглифами, а после изобрели свой алфавит.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учитель\Рабочий стол\проекты\р исунки\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625" y="1600200"/>
            <a:ext cx="343535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</a:t>
            </a:r>
            <a:r>
              <a:rPr lang="ru-RU" u="sng">
                <a:latin typeface="Eras Bold ITC" pitchFamily="34" charset="0"/>
              </a:rPr>
              <a:t>Создатели первого алфавита – финикийцы.</a:t>
            </a:r>
            <a:endParaRPr lang="ru-RU" u="sng"/>
          </a:p>
          <a:p>
            <a:pPr>
              <a:buFontTx/>
              <a:buNone/>
            </a:pPr>
            <a:endParaRPr lang="ru-RU" u="sng"/>
          </a:p>
          <a:p>
            <a:pPr>
              <a:buFontTx/>
              <a:buNone/>
            </a:pPr>
            <a:r>
              <a:rPr lang="ru-RU" sz="2800" b="1">
                <a:latin typeface="Forte" pitchFamily="66" charset="0"/>
              </a:rPr>
              <a:t>Финикийский алфавит</a:t>
            </a:r>
          </a:p>
          <a:p>
            <a:pPr>
              <a:buFontTx/>
              <a:buNone/>
            </a:pPr>
            <a:endParaRPr lang="ru-RU" sz="2800" b="1">
              <a:latin typeface="Forte" pitchFamily="66" charset="0"/>
            </a:endParaRPr>
          </a:p>
          <a:p>
            <a:pPr>
              <a:buFontTx/>
              <a:buNone/>
            </a:pPr>
            <a:endParaRPr lang="ru-RU" sz="2800" b="1">
              <a:latin typeface="Forte" pitchFamily="66" charset="0"/>
            </a:endParaRPr>
          </a:p>
          <a:p>
            <a:pPr>
              <a:buFontTx/>
              <a:buNone/>
            </a:pPr>
            <a:r>
              <a:rPr lang="ru-RU" sz="2800" b="1"/>
              <a:t>а</a:t>
            </a:r>
            <a:r>
              <a:rPr lang="ru-RU" sz="2800" b="1">
                <a:latin typeface="Forte" pitchFamily="66" charset="0"/>
              </a:rPr>
              <a:t>рамейский    греческий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969669" y="4544219"/>
            <a:ext cx="78581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7381875" y="4508500"/>
            <a:ext cx="85725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 descr="C:\Documents and Settings\учитель\Рабочий стол\проекты\р исунки\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625" y="1600200"/>
            <a:ext cx="343535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</a:t>
            </a:r>
            <a:r>
              <a:rPr lang="ru-RU" sz="3600" b="1" u="sng">
                <a:latin typeface="Franklin Gothic Demi" pitchFamily="34" charset="0"/>
              </a:rPr>
              <a:t>Греческий алфавит:</a:t>
            </a:r>
            <a:r>
              <a:rPr lang="ru-RU" sz="2800"/>
              <a:t> </a:t>
            </a:r>
          </a:p>
          <a:p>
            <a:pPr>
              <a:buFontTx/>
              <a:buNone/>
            </a:pPr>
            <a:r>
              <a:rPr lang="ru-RU" sz="2800" b="1"/>
              <a:t>придумали специальные буквы для гласных звуков.</a:t>
            </a:r>
          </a:p>
          <a:p>
            <a:pPr>
              <a:buFontTx/>
              <a:buNone/>
            </a:pPr>
            <a:r>
              <a:rPr lang="ru-RU" sz="2800" b="1"/>
              <a:t>Писали слева направо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noFill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ИСТОРИЯ  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ПИСЬМЕННОСТИ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Documents and Settings\учитель\Рабочий стол\проекты\р исунки\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600200"/>
            <a:ext cx="3435350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4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</a:t>
            </a:r>
            <a:r>
              <a:rPr lang="ru-RU" sz="2800" b="1">
                <a:latin typeface="Eras Bold ITC" pitchFamily="34" charset="0"/>
              </a:rPr>
              <a:t>Болгарский священник Кирилл  со своими учениками- Мефодием и другими – создал азбуку.</a:t>
            </a:r>
          </a:p>
          <a:p>
            <a:pPr>
              <a:buFontTx/>
              <a:buNone/>
            </a:pPr>
            <a:endParaRPr lang="ru-RU" sz="2800" b="1">
              <a:latin typeface="Eras Bold ITC" pitchFamily="34" charset="0"/>
            </a:endParaRPr>
          </a:p>
          <a:p>
            <a:pPr>
              <a:buFontTx/>
              <a:buNone/>
            </a:pPr>
            <a:r>
              <a:rPr lang="ru-RU" sz="2800">
                <a:latin typeface="Eras Bold ITC" pitchFamily="34" charset="0"/>
              </a:rPr>
              <a:t>Глаголица   </a:t>
            </a:r>
            <a:r>
              <a:rPr lang="ru-RU" sz="2800" b="1" i="1">
                <a:latin typeface="Eras Bold ITC" pitchFamily="34" charset="0"/>
              </a:rPr>
              <a:t>Кириллица</a:t>
            </a:r>
          </a:p>
          <a:p>
            <a:pPr>
              <a:buFontTx/>
              <a:buNone/>
            </a:pPr>
            <a:endParaRPr lang="ru-RU" sz="2800">
              <a:latin typeface="Eras Bold ITC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5219700" y="4797425"/>
            <a:ext cx="35718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7776369" y="4760119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214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Franklin Gothic Book</vt:lpstr>
      <vt:lpstr>Arial</vt:lpstr>
      <vt:lpstr>Franklin Gothic Medium</vt:lpstr>
      <vt:lpstr>Wingdings 2</vt:lpstr>
      <vt:lpstr>Calibri</vt:lpstr>
      <vt:lpstr>Wingdings</vt:lpstr>
      <vt:lpstr>Franklin Gothic Heavy</vt:lpstr>
      <vt:lpstr>Eras Bold ITC</vt:lpstr>
      <vt:lpstr>Algerian</vt:lpstr>
      <vt:lpstr>Arial Black</vt:lpstr>
      <vt:lpstr>Forte</vt:lpstr>
      <vt:lpstr>Franklin Gothic Demi</vt:lpstr>
      <vt:lpstr>Вершина горы</vt:lpstr>
      <vt:lpstr>1_Трек</vt:lpstr>
      <vt:lpstr>И с т о р и я  письменности</vt:lpstr>
      <vt:lpstr>ИСТОРИЯ    ПИСЬМЕННОСТИ</vt:lpstr>
      <vt:lpstr>ИСТОРИЯ    ПИСЬМЕННОСТИ</vt:lpstr>
      <vt:lpstr>ИСТОРИЯ    ПИСЬМЕННОСТИ</vt:lpstr>
      <vt:lpstr>ИСТОРИЯ    ПИСЬМЕННОСТИ</vt:lpstr>
      <vt:lpstr>ИСТОРИЯ    ПИСЬМЕННОСТИ</vt:lpstr>
      <vt:lpstr>ИСТОРИЯ    ПИСЬМЕННОСТИ</vt:lpstr>
      <vt:lpstr>ИСТОРИЯ    ПИСЬМЕННОСТИ</vt:lpstr>
      <vt:lpstr>ИСТОРИЯ    ПИСЬМЕННОСТИ</vt:lpstr>
      <vt:lpstr>ИСТОРИЯ    ПИСЬМЕННОСТИ</vt:lpstr>
      <vt:lpstr>История письменности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  ПИСЬМЕННОСТИ</dc:title>
  <dc:creator>учитель</dc:creator>
  <cp:lastModifiedBy>Елена</cp:lastModifiedBy>
  <cp:revision>6</cp:revision>
  <dcterms:created xsi:type="dcterms:W3CDTF">2008-10-29T16:26:51Z</dcterms:created>
  <dcterms:modified xsi:type="dcterms:W3CDTF">2013-11-24T17:34:42Z</dcterms:modified>
</cp:coreProperties>
</file>