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05" r:id="rId3"/>
    <p:sldId id="306" r:id="rId4"/>
    <p:sldId id="307" r:id="rId5"/>
    <p:sldId id="260" r:id="rId6"/>
    <p:sldId id="261" r:id="rId7"/>
    <p:sldId id="308" r:id="rId8"/>
    <p:sldId id="309" r:id="rId9"/>
    <p:sldId id="310" r:id="rId10"/>
    <p:sldId id="279" r:id="rId11"/>
    <p:sldId id="282" r:id="rId12"/>
    <p:sldId id="284" r:id="rId13"/>
    <p:sldId id="291" r:id="rId14"/>
    <p:sldId id="311" r:id="rId15"/>
    <p:sldId id="29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36"/>
    <a:srgbClr val="00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23.03.2016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>
                    <a:shade val="50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D2D2F7B-791F-4BBB-AF81-3892F0DEB942}" type="datetimeFigureOut">
              <a:rPr lang="ru-RU" smtClean="0"/>
              <a:t>23.03.2016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A0F46A-A5E9-40DE-98CF-61837E594C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ont.ws/uploads/posts2/133273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124744"/>
            <a:ext cx="5013262" cy="350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85141" y="332656"/>
            <a:ext cx="4104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66"/>
                </a:solidFill>
              </a:rPr>
              <a:t>Классный час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5013176"/>
            <a:ext cx="7128792" cy="13952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000036"/>
                </a:solidFill>
                <a:latin typeface="Times New Roman" pitchFamily="18" charset="0"/>
                <a:cs typeface="Times New Roman" pitchFamily="18" charset="0"/>
              </a:rPr>
              <a:t>Составила: учитель начальных классов </a:t>
            </a:r>
          </a:p>
          <a:p>
            <a:r>
              <a:rPr lang="ru-RU" sz="2800" b="1" dirty="0" smtClean="0">
                <a:solidFill>
                  <a:srgbClr val="000036"/>
                </a:solidFill>
                <a:latin typeface="Times New Roman" pitchFamily="18" charset="0"/>
                <a:cs typeface="Times New Roman" pitchFamily="18" charset="0"/>
              </a:rPr>
              <a:t>Булавина И.Г</a:t>
            </a:r>
            <a:r>
              <a:rPr lang="ru-RU" b="1" dirty="0" smtClean="0">
                <a:solidFill>
                  <a:srgbClr val="000036"/>
                </a:solidFill>
              </a:rPr>
              <a:t>.</a:t>
            </a:r>
          </a:p>
          <a:p>
            <a:r>
              <a:rPr lang="ru-RU" b="1" dirty="0" smtClean="0">
                <a:solidFill>
                  <a:srgbClr val="000036"/>
                </a:solidFill>
              </a:rPr>
              <a:t>Санкт- Петербург, 2016 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99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6076" y="1067545"/>
            <a:ext cx="6089912" cy="4567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4648" y="5665603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Дворец графини </a:t>
            </a:r>
            <a:r>
              <a:rPr lang="ru-RU" sz="3200" b="1" dirty="0" smtClean="0"/>
              <a:t>Паниной 19 века</a:t>
            </a:r>
            <a:endParaRPr lang="ru-RU" sz="3200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434113"/>
            <a:ext cx="8136904" cy="690825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Достопримечательности Крыма.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25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0"/>
            <a:ext cx="6906344" cy="5179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37321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Массандровский </a:t>
            </a:r>
            <a:r>
              <a:rPr lang="ru-RU" sz="3600" b="1" dirty="0"/>
              <a:t>дворец.</a:t>
            </a:r>
          </a:p>
        </p:txBody>
      </p:sp>
    </p:spTree>
    <p:extLst>
      <p:ext uri="{BB962C8B-B14F-4D97-AF65-F5344CB8AC3E}">
        <p14:creationId xmlns:p14="http://schemas.microsoft.com/office/powerpoint/2010/main" val="375769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744" y="81464"/>
            <a:ext cx="809625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8720" y="5585731"/>
            <a:ext cx="746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Крым. Ласточкино гнездо.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7764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8720" y="5877271"/>
            <a:ext cx="746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Собор Святого Александра Невского</a:t>
            </a:r>
            <a:endParaRPr lang="ru-RU" sz="3200" b="1" dirty="0"/>
          </a:p>
        </p:txBody>
      </p:sp>
      <p:pic>
        <p:nvPicPr>
          <p:cNvPr id="2050" name="Picture 2" descr="http://pocrovalushta.ucoz.ru/_pu/2/246448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056784" cy="529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16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560840" cy="567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588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1650"/>
            <a:ext cx="7704856" cy="12241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В Крыму  находится  </a:t>
            </a:r>
            <a:r>
              <a:rPr lang="ru-RU" sz="3200" dirty="0">
                <a:solidFill>
                  <a:srgbClr val="FF0000"/>
                </a:solidFill>
              </a:rPr>
              <a:t>международный </a:t>
            </a:r>
            <a:r>
              <a:rPr lang="ru-RU" sz="3200" dirty="0" smtClean="0">
                <a:solidFill>
                  <a:srgbClr val="FF0000"/>
                </a:solidFill>
              </a:rPr>
              <a:t>детский  лагерь – Артек.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2054" name="Picture 6" descr="http://2yalta.com/photo/136550/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5080" y="3140968"/>
            <a:ext cx="4759047" cy="313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ravel-cards.ru/kurort/819/20304_819.b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08" y="3717032"/>
            <a:ext cx="3384376" cy="230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67544" y="177300"/>
            <a:ext cx="7704856" cy="122413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В Крыму  находится  международный детский  лагерь – Артек.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www.1tvam.ru/images/stories/14042823.jp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4F8F7"/>
              </a:clrFrom>
              <a:clrTo>
                <a:srgbClr val="F4F8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429084"/>
            <a:ext cx="5616624" cy="146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9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440071"/>
            <a:ext cx="5328592" cy="393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9672" y="116632"/>
            <a:ext cx="49707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>
                <a:solidFill>
                  <a:srgbClr val="000036"/>
                </a:solidFill>
              </a:rPr>
              <a:t>Крым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973650" y="5295053"/>
            <a:ext cx="54066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66"/>
                </a:solidFill>
              </a:rPr>
              <a:t>Крымский полуостров</a:t>
            </a:r>
            <a:endParaRPr lang="ru-RU" sz="36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4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36912"/>
            <a:ext cx="842493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60" lvl="0"/>
            <a:r>
              <a:rPr lang="ru-RU" sz="2400" b="1" dirty="0">
                <a:solidFill>
                  <a:srgbClr val="000036"/>
                </a:solidFill>
              </a:rPr>
              <a:t>С античных времён за полуостровом закрепилось название </a:t>
            </a:r>
            <a:r>
              <a:rPr lang="ru-RU" sz="3200" b="1" dirty="0">
                <a:solidFill>
                  <a:srgbClr val="000036"/>
                </a:solidFill>
              </a:rPr>
              <a:t>Таврика</a:t>
            </a:r>
            <a:r>
              <a:rPr lang="ru-RU" sz="2400" b="1" dirty="0">
                <a:solidFill>
                  <a:srgbClr val="000036"/>
                </a:solidFill>
              </a:rPr>
              <a:t>, произошедшее от имени древнейших племён </a:t>
            </a:r>
            <a:r>
              <a:rPr lang="ru-RU" sz="3200" b="1" dirty="0">
                <a:solidFill>
                  <a:srgbClr val="000036"/>
                </a:solidFill>
              </a:rPr>
              <a:t>тавров</a:t>
            </a:r>
            <a:r>
              <a:rPr lang="ru-RU" sz="2400" b="1" dirty="0">
                <a:solidFill>
                  <a:srgbClr val="000036"/>
                </a:solidFill>
              </a:rPr>
              <a:t>, населявших южную часть Крыма. Современное название «Крым» стало широко использоваться только после XIII века, предположительно по названию города «</a:t>
            </a:r>
            <a:r>
              <a:rPr lang="ru-RU" sz="2400" b="1" dirty="0" err="1">
                <a:solidFill>
                  <a:srgbClr val="000036"/>
                </a:solidFill>
              </a:rPr>
              <a:t>Къырым</a:t>
            </a:r>
            <a:r>
              <a:rPr lang="ru-RU" sz="2400" b="1" dirty="0">
                <a:solidFill>
                  <a:srgbClr val="000036"/>
                </a:solidFill>
              </a:rPr>
              <a:t>». С XV века Крымский полуостров стали называть Таврией, а после его присоединения в 1783 году к России — Тавридой. </a:t>
            </a:r>
          </a:p>
        </p:txBody>
      </p:sp>
      <p:pic>
        <p:nvPicPr>
          <p:cNvPr id="1026" name="Picture 2" descr="C:\Users\Гость\Desktop\0-k-gQRzD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47276"/>
            <a:ext cx="516255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38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512628"/>
            <a:ext cx="5472608" cy="608472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>
                <a:solidFill>
                  <a:srgbClr val="000036"/>
                </a:solidFill>
              </a:rPr>
              <a:t>В Крыму возникают сотни греческих поселений — полисов. Античные греки создают великие историко-литературные памятники о Крыме. 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rgbClr val="000036"/>
                </a:solidFill>
              </a:rPr>
              <a:t>В I веке в Крыму пытаются обосноваться римляне. </a:t>
            </a:r>
            <a:r>
              <a:rPr lang="ru-RU" sz="2400" b="1" dirty="0" smtClean="0">
                <a:solidFill>
                  <a:srgbClr val="000036"/>
                </a:solidFill>
              </a:rPr>
              <a:t>В </a:t>
            </a:r>
            <a:r>
              <a:rPr lang="ru-RU" sz="2400" b="1" dirty="0">
                <a:solidFill>
                  <a:srgbClr val="000036"/>
                </a:solidFill>
              </a:rPr>
              <a:t>Римский период в Крыму начинает распространятся христианство</a:t>
            </a:r>
            <a:r>
              <a:rPr lang="ru-RU" sz="2400" b="1" dirty="0" smtClean="0">
                <a:solidFill>
                  <a:srgbClr val="000036"/>
                </a:solidFill>
              </a:rPr>
              <a:t>.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rgbClr val="000036"/>
                </a:solidFill>
              </a:rPr>
              <a:t>В IX веке в Крым попадает Кирилл - создатель </a:t>
            </a:r>
            <a:r>
              <a:rPr lang="ru-RU" sz="2400" b="1" dirty="0" smtClean="0">
                <a:solidFill>
                  <a:srgbClr val="000036"/>
                </a:solidFill>
              </a:rPr>
              <a:t>славянской  азбуки -кириллицы</a:t>
            </a:r>
            <a:r>
              <a:rPr lang="ru-RU" sz="2400" b="1" dirty="0">
                <a:solidFill>
                  <a:srgbClr val="000036"/>
                </a:solidFill>
              </a:rPr>
              <a:t>. 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rgbClr val="000036"/>
                </a:solidFill>
              </a:rPr>
              <a:t>В 988 году здесь принимает крещение русский князь </a:t>
            </a:r>
            <a:r>
              <a:rPr lang="ru-RU" sz="2400" b="1" dirty="0" smtClean="0">
                <a:solidFill>
                  <a:srgbClr val="000036"/>
                </a:solidFill>
              </a:rPr>
              <a:t>Владимир</a:t>
            </a:r>
            <a:r>
              <a:rPr lang="ru-RU" sz="2400" dirty="0" smtClean="0"/>
              <a:t>.</a:t>
            </a:r>
            <a:endParaRPr lang="ru-RU" sz="2400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100767"/>
            <a:ext cx="2880320" cy="3564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43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8280920" cy="3096344"/>
          </a:xfrm>
        </p:spPr>
        <p:txBody>
          <a:bodyPr>
            <a:normAutofit/>
          </a:bodyPr>
          <a:lstStyle/>
          <a:p>
            <a:pPr marL="4572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36"/>
                </a:solidFill>
              </a:rPr>
              <a:t>В 1222 году  Крым  завоёвывает </a:t>
            </a:r>
            <a:r>
              <a:rPr lang="ru-RU" b="1" dirty="0">
                <a:solidFill>
                  <a:srgbClr val="000036"/>
                </a:solidFill>
              </a:rPr>
              <a:t>Т</a:t>
            </a:r>
            <a:r>
              <a:rPr lang="ru-RU" b="1" dirty="0" smtClean="0">
                <a:solidFill>
                  <a:srgbClr val="000036"/>
                </a:solidFill>
              </a:rPr>
              <a:t>урция. Буквально </a:t>
            </a:r>
            <a:r>
              <a:rPr lang="ru-RU" b="1" dirty="0">
                <a:solidFill>
                  <a:srgbClr val="000036"/>
                </a:solidFill>
              </a:rPr>
              <a:t>на следующий год в Крым вторгаются </a:t>
            </a:r>
            <a:r>
              <a:rPr lang="ru-RU" b="1" dirty="0" smtClean="0">
                <a:solidFill>
                  <a:srgbClr val="000036"/>
                </a:solidFill>
              </a:rPr>
              <a:t>татаро-монголы .</a:t>
            </a:r>
          </a:p>
          <a:p>
            <a:pPr marL="4572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36"/>
                </a:solidFill>
              </a:rPr>
              <a:t>Степной </a:t>
            </a:r>
            <a:r>
              <a:rPr lang="ru-RU" b="1" dirty="0">
                <a:solidFill>
                  <a:srgbClr val="000036"/>
                </a:solidFill>
              </a:rPr>
              <a:t>Крым </a:t>
            </a:r>
            <a:r>
              <a:rPr lang="ru-RU" b="1" dirty="0" smtClean="0">
                <a:solidFill>
                  <a:srgbClr val="000036"/>
                </a:solidFill>
              </a:rPr>
              <a:t>становится частью</a:t>
            </a:r>
            <a:r>
              <a:rPr lang="ru-RU" b="1" dirty="0">
                <a:solidFill>
                  <a:srgbClr val="000036"/>
                </a:solidFill>
              </a:rPr>
              <a:t> Золотой Орды. </a:t>
            </a:r>
            <a:endParaRPr lang="ru-RU" b="1" dirty="0" smtClean="0">
              <a:solidFill>
                <a:srgbClr val="000036"/>
              </a:solidFill>
            </a:endParaRPr>
          </a:p>
          <a:p>
            <a:pPr marL="4572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36"/>
                </a:solidFill>
              </a:rPr>
              <a:t>После </a:t>
            </a:r>
            <a:r>
              <a:rPr lang="ru-RU" b="1" dirty="0">
                <a:solidFill>
                  <a:srgbClr val="000036"/>
                </a:solidFill>
              </a:rPr>
              <a:t>распада Золотой </a:t>
            </a:r>
            <a:r>
              <a:rPr lang="ru-RU" b="1" dirty="0" smtClean="0">
                <a:solidFill>
                  <a:srgbClr val="000036"/>
                </a:solidFill>
              </a:rPr>
              <a:t>Орды </a:t>
            </a:r>
            <a:r>
              <a:rPr lang="ru-RU" b="1" dirty="0">
                <a:solidFill>
                  <a:srgbClr val="000036"/>
                </a:solidFill>
              </a:rPr>
              <a:t>в</a:t>
            </a:r>
            <a:r>
              <a:rPr lang="ru-RU" b="1" dirty="0" smtClean="0">
                <a:solidFill>
                  <a:srgbClr val="000036"/>
                </a:solidFill>
              </a:rPr>
              <a:t> </a:t>
            </a:r>
            <a:r>
              <a:rPr lang="ru-RU" b="1" dirty="0">
                <a:solidFill>
                  <a:srgbClr val="000036"/>
                </a:solidFill>
              </a:rPr>
              <a:t>1478 году Крымское ханство </a:t>
            </a:r>
            <a:r>
              <a:rPr lang="ru-RU" b="1" dirty="0" smtClean="0">
                <a:solidFill>
                  <a:srgbClr val="000036"/>
                </a:solidFill>
              </a:rPr>
              <a:t> снова  становится частью Турции –</a:t>
            </a:r>
          </a:p>
          <a:p>
            <a:pPr marL="4572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000036"/>
                </a:solidFill>
              </a:rPr>
              <a:t>Османской </a:t>
            </a:r>
            <a:r>
              <a:rPr lang="ru-RU" b="1" dirty="0">
                <a:solidFill>
                  <a:srgbClr val="000036"/>
                </a:solidFill>
              </a:rPr>
              <a:t>империи.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2924944"/>
            <a:ext cx="4897816" cy="346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8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25314"/>
            <a:ext cx="4392488" cy="5976664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ru-RU" sz="1900" b="1" dirty="0" smtClean="0">
                <a:solidFill>
                  <a:srgbClr val="000036"/>
                </a:solidFill>
              </a:rPr>
              <a:t>С </a:t>
            </a:r>
            <a:r>
              <a:rPr lang="ru-RU" sz="1900" b="1" dirty="0">
                <a:solidFill>
                  <a:srgbClr val="000036"/>
                </a:solidFill>
              </a:rPr>
              <a:t>конца XV </a:t>
            </a:r>
            <a:r>
              <a:rPr lang="ru-RU" sz="1900" b="1" dirty="0" smtClean="0">
                <a:solidFill>
                  <a:srgbClr val="000036"/>
                </a:solidFill>
              </a:rPr>
              <a:t>века из  Крымского Ханства совершались </a:t>
            </a:r>
            <a:r>
              <a:rPr lang="ru-RU" sz="1900" b="1" dirty="0">
                <a:solidFill>
                  <a:srgbClr val="000036"/>
                </a:solidFill>
              </a:rPr>
              <a:t>постоянные набеги на Русское государство и Польшу. Основная цель набегов — захват </a:t>
            </a:r>
            <a:r>
              <a:rPr lang="ru-RU" sz="1900" b="1" dirty="0" smtClean="0">
                <a:solidFill>
                  <a:srgbClr val="000036"/>
                </a:solidFill>
              </a:rPr>
              <a:t>рабов из русских людей. Русско-турецкая </a:t>
            </a:r>
            <a:r>
              <a:rPr lang="ru-RU" sz="1900" b="1" dirty="0">
                <a:solidFill>
                  <a:srgbClr val="000036"/>
                </a:solidFill>
              </a:rPr>
              <a:t>война </a:t>
            </a:r>
            <a:r>
              <a:rPr lang="ru-RU" sz="1900" b="1" dirty="0" smtClean="0">
                <a:solidFill>
                  <a:srgbClr val="000036"/>
                </a:solidFill>
              </a:rPr>
              <a:t>1768-1774 </a:t>
            </a:r>
            <a:r>
              <a:rPr lang="ru-RU" sz="1900" b="1" dirty="0">
                <a:solidFill>
                  <a:srgbClr val="000036"/>
                </a:solidFill>
              </a:rPr>
              <a:t>годов, положила конец османскому господству </a:t>
            </a:r>
            <a:r>
              <a:rPr lang="ru-RU" sz="1900" b="1" dirty="0" smtClean="0">
                <a:solidFill>
                  <a:srgbClr val="000036"/>
                </a:solidFill>
              </a:rPr>
              <a:t>в Крыму  и  по мирному </a:t>
            </a:r>
            <a:r>
              <a:rPr lang="ru-RU" sz="1900" b="1" dirty="0">
                <a:solidFill>
                  <a:srgbClr val="000036"/>
                </a:solidFill>
              </a:rPr>
              <a:t>договору 1774 года османы отказались от претензий на Крым. На территорию Крыма вошли русские войска Суворова, вблизи развалин древнего Херсонеса заложен был город Севастополь. </a:t>
            </a:r>
            <a:endParaRPr lang="ru-RU" sz="1900" b="1" dirty="0" smtClean="0">
              <a:solidFill>
                <a:srgbClr val="000036"/>
              </a:solidFill>
            </a:endParaRPr>
          </a:p>
          <a:p>
            <a:pPr marL="45720" indent="0" algn="just">
              <a:buNone/>
            </a:pPr>
            <a:r>
              <a:rPr lang="ru-RU" sz="1900" b="1" dirty="0" smtClean="0">
                <a:solidFill>
                  <a:srgbClr val="000036"/>
                </a:solidFill>
              </a:rPr>
              <a:t>8 </a:t>
            </a:r>
            <a:r>
              <a:rPr lang="ru-RU" sz="1900" b="1" dirty="0">
                <a:solidFill>
                  <a:srgbClr val="000036"/>
                </a:solidFill>
              </a:rPr>
              <a:t>апреля 1783 года Екатерина II издала манифест о принятии "полуострова Крымского", а также Кубанской стороны в состав России.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2940" y="111839"/>
            <a:ext cx="1769846" cy="2302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V="1">
            <a:off x="5508104" y="2630487"/>
            <a:ext cx="33956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33956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5765775" y="5590520"/>
            <a:ext cx="2880320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2400" b="1" dirty="0" smtClean="0">
                <a:solidFill>
                  <a:srgbClr val="000036"/>
                </a:solidFill>
              </a:rPr>
              <a:t>Екатерина </a:t>
            </a:r>
            <a:r>
              <a:rPr lang="en-US" sz="2400" b="1" dirty="0" smtClean="0">
                <a:solidFill>
                  <a:srgbClr val="000036"/>
                </a:solidFill>
              </a:rPr>
              <a:t>II</a:t>
            </a:r>
            <a:endParaRPr lang="ru-RU" sz="2400" b="1" dirty="0">
              <a:solidFill>
                <a:srgbClr val="000036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749" y="2847181"/>
            <a:ext cx="2153037" cy="2778081"/>
          </a:xfrm>
          <a:prstGeom prst="rect">
            <a:avLst/>
          </a:prstGeom>
        </p:spPr>
      </p:pic>
      <p:sp>
        <p:nvSpPr>
          <p:cNvPr id="13" name="Объект 2"/>
          <p:cNvSpPr txBox="1">
            <a:spLocks/>
          </p:cNvSpPr>
          <p:nvPr/>
        </p:nvSpPr>
        <p:spPr>
          <a:xfrm>
            <a:off x="5652120" y="2414463"/>
            <a:ext cx="2827084" cy="4320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Font typeface="Georgia" pitchFamily="18" charset="0"/>
              <a:buNone/>
            </a:pPr>
            <a:r>
              <a:rPr lang="ru-RU" sz="2400" b="1" dirty="0" smtClean="0">
                <a:solidFill>
                  <a:srgbClr val="000036"/>
                </a:solidFill>
              </a:rPr>
              <a:t>А. В. Суворов</a:t>
            </a:r>
            <a:endParaRPr lang="ru-RU" sz="2400" b="1" dirty="0">
              <a:solidFill>
                <a:srgbClr val="0000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352928" cy="208823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b="1" dirty="0">
                <a:solidFill>
                  <a:srgbClr val="000066"/>
                </a:solidFill>
              </a:rPr>
              <a:t>Во время Великой Отечественной войны немецкие войска осенью 1941 г оккупировали Крым. Лишь Севастополь  продолжал героически обороняться, сдерживать армию врага в течение 250 дней. </a:t>
            </a:r>
          </a:p>
          <a:p>
            <a:pPr marL="45720" indent="0">
              <a:buNone/>
            </a:pPr>
            <a:r>
              <a:rPr lang="ru-RU" b="1" dirty="0" smtClean="0">
                <a:solidFill>
                  <a:srgbClr val="000066"/>
                </a:solidFill>
              </a:rPr>
              <a:t>Полуостров </a:t>
            </a:r>
            <a:r>
              <a:rPr lang="ru-RU" b="1" dirty="0">
                <a:solidFill>
                  <a:srgbClr val="000066"/>
                </a:solidFill>
              </a:rPr>
              <a:t>был </a:t>
            </a:r>
            <a:r>
              <a:rPr lang="ru-RU" b="1" dirty="0" smtClean="0">
                <a:solidFill>
                  <a:srgbClr val="000066"/>
                </a:solidFill>
              </a:rPr>
              <a:t>освобождён </a:t>
            </a:r>
            <a:r>
              <a:rPr lang="ru-RU" b="1" dirty="0">
                <a:solidFill>
                  <a:srgbClr val="000066"/>
                </a:solidFill>
              </a:rPr>
              <a:t>от фашистских оккупантов лишь в 1944 году.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028" name="Picture 4" descr="http://genegan.ru/ftt/20/boy_vov_moryachki_1920x10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636912"/>
            <a:ext cx="5040560" cy="319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98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404664"/>
            <a:ext cx="5400600" cy="5832648"/>
          </a:xfrm>
        </p:spPr>
        <p:txBody>
          <a:bodyPr/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000036"/>
                </a:solidFill>
              </a:rPr>
              <a:t>Подарок  Хрущева.</a:t>
            </a:r>
          </a:p>
          <a:p>
            <a:pPr marL="45720" indent="0">
              <a:buNone/>
            </a:pPr>
            <a:r>
              <a:rPr lang="ru-RU" sz="2800" b="1" dirty="0" smtClean="0">
                <a:solidFill>
                  <a:srgbClr val="000036"/>
                </a:solidFill>
              </a:rPr>
              <a:t>Когда </a:t>
            </a:r>
            <a:r>
              <a:rPr lang="ru-RU" sz="2800" b="1" dirty="0">
                <a:solidFill>
                  <a:srgbClr val="000036"/>
                </a:solidFill>
              </a:rPr>
              <a:t>в 1954 году готовились отметить 300-летие воссоединения Украины с Россией, Хрущев решил передать Крымскую область Украине.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000036"/>
                </a:solidFill>
              </a:rPr>
              <a:t>Так, Крым вошел в состав Украинской ССР (1954-1991).</a:t>
            </a:r>
          </a:p>
          <a:p>
            <a:pPr marL="45720" indent="0">
              <a:buNone/>
            </a:pPr>
            <a:r>
              <a:rPr lang="ru-RU" sz="2800" b="1" dirty="0">
                <a:solidFill>
                  <a:srgbClr val="000036"/>
                </a:solidFill>
              </a:rPr>
              <a:t>В составе независимой </a:t>
            </a:r>
            <a:r>
              <a:rPr lang="ru-RU" sz="2800" b="1" dirty="0" smtClean="0">
                <a:solidFill>
                  <a:srgbClr val="000036"/>
                </a:solidFill>
              </a:rPr>
              <a:t>Украины  Крым   был с 1991 по 2014 годы.</a:t>
            </a:r>
            <a:endParaRPr lang="ru-RU" sz="2800" b="1" dirty="0">
              <a:solidFill>
                <a:srgbClr val="000036"/>
              </a:solidFill>
            </a:endParaRP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1026" name="Picture 2" descr="http://tvtorrent.ru/pictures/max/1/571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553488"/>
            <a:ext cx="2987570" cy="239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35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50401" cy="690825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Крым вернулся в Россию!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980728"/>
            <a:ext cx="8568952" cy="2448271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ru-RU" sz="2900" b="1" dirty="0">
                <a:solidFill>
                  <a:srgbClr val="000036"/>
                </a:solidFill>
              </a:rPr>
              <a:t>В </a:t>
            </a:r>
            <a:r>
              <a:rPr lang="ru-RU" sz="2900" b="1" dirty="0" smtClean="0">
                <a:solidFill>
                  <a:srgbClr val="000036"/>
                </a:solidFill>
              </a:rPr>
              <a:t>2014 году </a:t>
            </a:r>
            <a:r>
              <a:rPr lang="ru-RU" sz="2900" b="1" dirty="0">
                <a:solidFill>
                  <a:srgbClr val="000036"/>
                </a:solidFill>
              </a:rPr>
              <a:t>на Украине </a:t>
            </a:r>
            <a:r>
              <a:rPr lang="ru-RU" sz="2900" b="1" dirty="0" smtClean="0">
                <a:solidFill>
                  <a:srgbClr val="000036"/>
                </a:solidFill>
              </a:rPr>
              <a:t>путём военного   переворота  отстранили  от  власти   законного президента. </a:t>
            </a:r>
          </a:p>
          <a:p>
            <a:pPr marL="45720" indent="0">
              <a:buNone/>
            </a:pPr>
            <a:r>
              <a:rPr lang="ru-RU" sz="2900" b="1" dirty="0" smtClean="0">
                <a:solidFill>
                  <a:srgbClr val="000036"/>
                </a:solidFill>
              </a:rPr>
              <a:t>В </a:t>
            </a:r>
            <a:r>
              <a:rPr lang="ru-RU" sz="2900" b="1" dirty="0">
                <a:solidFill>
                  <a:srgbClr val="000036"/>
                </a:solidFill>
              </a:rPr>
              <a:t>связи с этим Республика Крым и Севастополь 11 марта приняли декларацию о независимости и 16 марта провели референдум. 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0036"/>
                </a:solidFill>
              </a:rPr>
              <a:t>В ходе голосования, 96 % жителей высказалось за воссоединение с Россией.</a:t>
            </a:r>
          </a:p>
          <a:p>
            <a:pPr marL="45720" indent="0">
              <a:buNone/>
            </a:pPr>
            <a:r>
              <a:rPr lang="ru-RU" sz="2900" b="1" dirty="0">
                <a:solidFill>
                  <a:srgbClr val="000036"/>
                </a:solidFill>
              </a:rPr>
              <a:t>18 марта 2014 года в Кремле был подписан договор о вступлении Крыма и Севастополя в состав РФ.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590392"/>
            <a:ext cx="3672408" cy="27436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3824313"/>
            <a:ext cx="3816424" cy="228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7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440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Крым вернулся в Россию!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Крыму  находится  международный детский  лагерь – Артек.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Крым- «жемчужина России»</dc:title>
  <dc:creator>123</dc:creator>
  <cp:lastModifiedBy>Гость</cp:lastModifiedBy>
  <cp:revision>51</cp:revision>
  <dcterms:created xsi:type="dcterms:W3CDTF">2014-03-29T17:53:46Z</dcterms:created>
  <dcterms:modified xsi:type="dcterms:W3CDTF">2016-03-23T15:56:03Z</dcterms:modified>
</cp:coreProperties>
</file>