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74" r:id="rId2"/>
    <p:sldId id="256" r:id="rId3"/>
    <p:sldId id="276" r:id="rId4"/>
    <p:sldId id="257" r:id="rId5"/>
    <p:sldId id="286" r:id="rId6"/>
    <p:sldId id="289" r:id="rId7"/>
    <p:sldId id="280" r:id="rId8"/>
    <p:sldId id="281" r:id="rId9"/>
    <p:sldId id="287" r:id="rId10"/>
    <p:sldId id="288" r:id="rId11"/>
    <p:sldId id="260" r:id="rId12"/>
    <p:sldId id="279" r:id="rId13"/>
    <p:sldId id="266" r:id="rId14"/>
    <p:sldId id="267" r:id="rId15"/>
    <p:sldId id="269" r:id="rId16"/>
    <p:sldId id="268" r:id="rId17"/>
    <p:sldId id="270" r:id="rId18"/>
    <p:sldId id="272" r:id="rId19"/>
    <p:sldId id="273" r:id="rId20"/>
    <p:sldId id="271" r:id="rId21"/>
    <p:sldId id="275" r:id="rId22"/>
    <p:sldId id="290" r:id="rId23"/>
    <p:sldId id="265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CE5A24-9D9A-4519-A7BD-E09CF02E6DE1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39194-BFBA-43A3-AA08-255303A939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e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2714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Обобщающий урок по теме:</a:t>
            </a:r>
            <a:b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Производная функции</a:t>
            </a: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1</a:t>
            </a:fld>
            <a:endParaRPr 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14876" y="4071942"/>
            <a:ext cx="2973372" cy="2151044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у</a:t>
              </a:r>
              <a:endParaRPr lang="ru-RU" sz="2400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643438" y="5143512"/>
            <a:ext cx="3143272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5072066" y="5143512"/>
            <a:ext cx="214314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939990" y="4259766"/>
            <a:ext cx="2560968" cy="1427356"/>
          </a:xfrm>
          <a:custGeom>
            <a:avLst/>
            <a:gdLst>
              <a:gd name="connsiteX0" fmla="*/ 0 w 2453269"/>
              <a:gd name="connsiteY0" fmla="*/ 1405054 h 1427356"/>
              <a:gd name="connsiteX1" fmla="*/ 423747 w 2453269"/>
              <a:gd name="connsiteY1" fmla="*/ 289932 h 1427356"/>
              <a:gd name="connsiteX2" fmla="*/ 869795 w 2453269"/>
              <a:gd name="connsiteY2" fmla="*/ 1360449 h 1427356"/>
              <a:gd name="connsiteX3" fmla="*/ 1572322 w 2453269"/>
              <a:gd name="connsiteY3" fmla="*/ 11151 h 1427356"/>
              <a:gd name="connsiteX4" fmla="*/ 2453269 w 2453269"/>
              <a:gd name="connsiteY4" fmla="*/ 1427356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69" h="1427356">
                <a:moveTo>
                  <a:pt x="0" y="1405054"/>
                </a:moveTo>
                <a:cubicBezTo>
                  <a:pt x="139390" y="851210"/>
                  <a:pt x="278781" y="297366"/>
                  <a:pt x="423747" y="289932"/>
                </a:cubicBezTo>
                <a:cubicBezTo>
                  <a:pt x="568713" y="282498"/>
                  <a:pt x="678366" y="1406913"/>
                  <a:pt x="869795" y="1360449"/>
                </a:cubicBezTo>
                <a:cubicBezTo>
                  <a:pt x="1061224" y="1313986"/>
                  <a:pt x="1308410" y="0"/>
                  <a:pt x="1572322" y="11151"/>
                </a:cubicBezTo>
                <a:cubicBezTo>
                  <a:pt x="1836234" y="22302"/>
                  <a:pt x="2144751" y="724829"/>
                  <a:pt x="2453269" y="142735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5107785" y="4536289"/>
            <a:ext cx="1928826" cy="10001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86512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38" idx="5"/>
          </p:cNvCxnSpPr>
          <p:nvPr/>
        </p:nvCxnSpPr>
        <p:spPr>
          <a:xfrm rot="16200000" flipH="1">
            <a:off x="6086993" y="4801117"/>
            <a:ext cx="663866" cy="20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286512" y="5143512"/>
          <a:ext cx="368302" cy="32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Формула" r:id="rId3" imgW="164880" imgH="228600" progId="Equation.3">
                  <p:embed/>
                </p:oleObj>
              </mc:Choice>
              <mc:Fallback>
                <p:oleObj name="Формула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5143512"/>
                        <a:ext cx="368302" cy="32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4786314" y="4143380"/>
          <a:ext cx="1071570" cy="34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143380"/>
                        <a:ext cx="1071570" cy="346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21"/>
          <p:cNvGrpSpPr>
            <a:grpSpLocks/>
          </p:cNvGrpSpPr>
          <p:nvPr/>
        </p:nvGrpSpPr>
        <p:grpSpPr bwMode="auto">
          <a:xfrm rot="20109287">
            <a:off x="1089818" y="4675240"/>
            <a:ext cx="2087563" cy="1125537"/>
            <a:chOff x="476" y="3385"/>
            <a:chExt cx="1315" cy="709"/>
          </a:xfrm>
        </p:grpSpPr>
        <p:grpSp>
          <p:nvGrpSpPr>
            <p:cNvPr id="55" name="Group 20"/>
            <p:cNvGrpSpPr>
              <a:grpSpLocks/>
            </p:cNvGrpSpPr>
            <p:nvPr/>
          </p:nvGrpSpPr>
          <p:grpSpPr bwMode="auto">
            <a:xfrm>
              <a:off x="612" y="3521"/>
              <a:ext cx="1134" cy="412"/>
              <a:chOff x="612" y="3521"/>
              <a:chExt cx="1134" cy="412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104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b="1" dirty="0"/>
                  <a:t>Lim </a:t>
                </a:r>
                <a:endParaRPr lang="ru-RU" altLang="ru-RU" b="1" dirty="0"/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1156" y="3702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b="1">
                    <a:cs typeface="Arial" charset="0"/>
                  </a:rPr>
                  <a:t>  </a:t>
                </a:r>
                <a:r>
                  <a:rPr lang="el-GR" altLang="ru-RU" b="1">
                    <a:cs typeface="Arial" charset="0"/>
                  </a:rPr>
                  <a:t>Δ</a:t>
                </a:r>
                <a:r>
                  <a:rPr lang="en-US" altLang="ru-RU" b="1">
                    <a:cs typeface="Arial" charset="0"/>
                  </a:rPr>
                  <a:t>x</a:t>
                </a:r>
                <a:endParaRPr lang="el-GR" altLang="ru-RU" b="1">
                  <a:cs typeface="Arial" charset="0"/>
                </a:endParaRPr>
              </a:p>
            </p:txBody>
          </p:sp>
          <p:sp>
            <p:nvSpPr>
              <p:cNvPr id="62" name="Line 9"/>
              <p:cNvSpPr>
                <a:spLocks noChangeShapeType="1"/>
              </p:cNvSpPr>
              <p:nvPr/>
            </p:nvSpPr>
            <p:spPr bwMode="auto">
              <a:xfrm>
                <a:off x="1383" y="3657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>
                <a:off x="1020" y="3838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19"/>
            <p:cNvGrpSpPr>
              <a:grpSpLocks/>
            </p:cNvGrpSpPr>
            <p:nvPr/>
          </p:nvGrpSpPr>
          <p:grpSpPr bwMode="auto">
            <a:xfrm>
              <a:off x="476" y="3385"/>
              <a:ext cx="1315" cy="709"/>
              <a:chOff x="476" y="3385"/>
              <a:chExt cx="1315" cy="709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1156" y="3385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b="1">
                    <a:cs typeface="Arial" charset="0"/>
                  </a:rPr>
                  <a:t> </a:t>
                </a:r>
                <a:r>
                  <a:rPr lang="el-GR" altLang="ru-RU" b="1">
                    <a:cs typeface="Arial" charset="0"/>
                  </a:rPr>
                  <a:t>Δ</a:t>
                </a:r>
                <a:r>
                  <a:rPr lang="en-US" altLang="ru-RU" b="1">
                    <a:cs typeface="Arial" charset="0"/>
                  </a:rPr>
                  <a:t>y</a:t>
                </a:r>
                <a:endParaRPr lang="el-GR" altLang="ru-RU" b="1">
                  <a:cs typeface="Arial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476" y="3748"/>
                <a:ext cx="99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ru-RU" sz="1200" b="1"/>
                  <a:t>Δ</a:t>
                </a:r>
                <a:r>
                  <a:rPr lang="en-US" altLang="ru-RU" sz="1200" b="1"/>
                  <a:t>x</a:t>
                </a:r>
                <a:endParaRPr lang="el-GR" altLang="ru-RU" sz="1200" b="1"/>
              </a:p>
              <a:p>
                <a:pPr algn="ctr">
                  <a:spcBef>
                    <a:spcPct val="50000"/>
                  </a:spcBef>
                </a:pPr>
                <a:endParaRPr lang="ru-RU" altLang="ru-RU" sz="1200" b="1"/>
              </a:p>
            </p:txBody>
          </p:sp>
          <p:sp>
            <p:nvSpPr>
              <p:cNvPr id="59" name="Text Box 17"/>
              <p:cNvSpPr txBox="1">
                <a:spLocks noChangeArrowheads="1"/>
              </p:cNvSpPr>
              <p:nvPr/>
            </p:nvSpPr>
            <p:spPr bwMode="auto">
              <a:xfrm>
                <a:off x="1020" y="3748"/>
                <a:ext cx="3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400"/>
                  <a:t>0</a:t>
                </a:r>
                <a:endParaRPr lang="ru-RU" altLang="ru-RU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2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99482"/>
            <a:ext cx="284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Ответы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70660"/>
              </p:ext>
            </p:extLst>
          </p:nvPr>
        </p:nvGraphicFramePr>
        <p:xfrm>
          <a:off x="755577" y="1772817"/>
          <a:ext cx="6768751" cy="20768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70649"/>
                <a:gridCol w="942484"/>
                <a:gridCol w="856805"/>
                <a:gridCol w="942484"/>
                <a:gridCol w="942484"/>
                <a:gridCol w="1113845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Задания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А5</a:t>
                      </a:r>
                      <a:endParaRPr lang="ru-RU" sz="2400" dirty="0"/>
                    </a:p>
                  </a:txBody>
                  <a:tcPr/>
                </a:tc>
              </a:tr>
              <a:tr h="570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570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</a:t>
                      </a:r>
                      <a:r>
                        <a:rPr lang="ru-RU" sz="2400" baseline="0" dirty="0" smtClean="0"/>
                        <a:t>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181" y="3861048"/>
            <a:ext cx="23252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0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51520" y="1163653"/>
                <a:ext cx="8496944" cy="5289683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№ 1. Найти производную функции: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а)  </a:t>
                </a:r>
                <a:r>
                  <a:rPr lang="ru-RU" i="1" dirty="0">
                    <a:solidFill>
                      <a:schemeClr val="tx1"/>
                    </a:solidFill>
                  </a:rPr>
                  <a:t>f (x)</a:t>
                </a:r>
                <a:r>
                  <a:rPr lang="ru-RU" dirty="0">
                    <a:solidFill>
                      <a:schemeClr val="tx1"/>
                    </a:solidFill>
                  </a:rPr>
                  <a:t> = 4</a:t>
                </a:r>
                <a:r>
                  <a:rPr lang="ru-RU" i="1" dirty="0">
                    <a:solidFill>
                      <a:schemeClr val="tx1"/>
                    </a:solidFill>
                  </a:rPr>
                  <a:t>х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ru-RU" dirty="0">
                    <a:solidFill>
                      <a:schemeClr val="tx1"/>
                    </a:solidFill>
                  </a:rPr>
                  <a:t> + 5</a:t>
                </a:r>
                <a:r>
                  <a:rPr lang="ru-RU" i="1" dirty="0">
                    <a:solidFill>
                      <a:schemeClr val="tx1"/>
                    </a:solidFill>
                  </a:rPr>
                  <a:t>х</a:t>
                </a:r>
                <a:r>
                  <a:rPr lang="ru-RU" dirty="0">
                    <a:solidFill>
                      <a:schemeClr val="tx1"/>
                    </a:solidFill>
                  </a:rPr>
                  <a:t> + 8;                              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 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б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) </a:t>
                </a:r>
                <a:r>
                  <a:rPr lang="ru-RU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f (x)=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2х+5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4572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№ 2. Найти производную функции 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f (x)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</a:rPr>
                  <a:t>и значение производной в точке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х</a:t>
                </a:r>
                <a:r>
                  <a:rPr lang="ru-RU" b="1" i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ru-RU" b="1" i="1" dirty="0">
                    <a:solidFill>
                      <a:schemeClr val="tx1"/>
                    </a:solidFill>
                  </a:rPr>
                  <a:t>=1: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                                   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№ 3. Найти значения переменной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х</a:t>
                </a:r>
                <a:r>
                  <a:rPr lang="ru-RU" b="1" dirty="0">
                    <a:solidFill>
                      <a:schemeClr val="tx1"/>
                    </a:solidFill>
                  </a:rPr>
                  <a:t>, при   которых верно равенство: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f´ (x)=0.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</a:rPr>
                  <a:t>                          </a:t>
                </a:r>
                <a:r>
                  <a:rPr lang="ru-RU" b="1" i="1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f (x</a:t>
                </a:r>
                <a:r>
                  <a:rPr lang="ru-RU" b="1" dirty="0">
                    <a:solidFill>
                      <a:schemeClr val="tx1"/>
                    </a:solidFill>
                  </a:rPr>
                  <a:t>)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=( х-3)</a:t>
                </a:r>
                <a:r>
                  <a:rPr lang="ru-RU" dirty="0">
                    <a:solidFill>
                      <a:schemeClr val="tx1"/>
                    </a:solidFill>
                  </a:rPr>
                  <a:t>·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х</a:t>
                </a:r>
                <a:r>
                  <a:rPr lang="ru-RU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ru-RU" b="1" i="1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ru-RU" altLang="ru-RU" sz="2300" b="1" dirty="0" smtClean="0">
                    <a:solidFill>
                      <a:schemeClr val="tx1"/>
                    </a:solidFill>
                  </a:rPr>
                  <a:t>№4  Составить </a:t>
                </a:r>
                <a:r>
                  <a:rPr lang="ru-RU" altLang="ru-RU" sz="2300" b="1" dirty="0">
                    <a:solidFill>
                      <a:schemeClr val="tx1"/>
                    </a:solidFill>
                  </a:rPr>
                  <a:t>уравнение касательной к графику функции </a:t>
                </a:r>
                <a:r>
                  <a:rPr lang="en-US" altLang="ru-RU" sz="2300" b="1" dirty="0">
                    <a:solidFill>
                      <a:schemeClr val="tx1"/>
                    </a:solidFill>
                  </a:rPr>
                  <a:t>f(x)=x²-3x+5 </a:t>
                </a:r>
                <a:r>
                  <a:rPr lang="ru-RU" altLang="ru-RU" sz="2300" b="1" dirty="0">
                    <a:solidFill>
                      <a:schemeClr val="tx1"/>
                    </a:solidFill>
                  </a:rPr>
                  <a:t>в точке с абсциссой а = -1.</a:t>
                </a:r>
              </a:p>
              <a:p>
                <a:pPr marL="45720" indent="0">
                  <a:buNone/>
                </a:pPr>
                <a:endParaRPr lang="ru-RU" sz="23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51520" y="1163653"/>
                <a:ext cx="8496944" cy="5289683"/>
              </a:xfrm>
              <a:blipFill rotWithShape="1">
                <a:blip r:embed="rId3"/>
                <a:stretch>
                  <a:fillRect l="-430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9439"/>
              </p:ext>
            </p:extLst>
          </p:nvPr>
        </p:nvGraphicFramePr>
        <p:xfrm>
          <a:off x="2051720" y="3429000"/>
          <a:ext cx="2592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Формула" r:id="rId4" imgW="1637589" imgH="266584" progId="Equation.3">
                  <p:embed/>
                </p:oleObj>
              </mc:Choice>
              <mc:Fallback>
                <p:oleObj name="Формула" r:id="rId4" imgW="1637589" imgH="266584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429000"/>
                        <a:ext cx="25922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3326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Потренируемся: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8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ЕГЭ 2011 В-8</a:t>
            </a:r>
            <a:endParaRPr lang="ru-RU" sz="6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67176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19672" y="90872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70" y="20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821637" y="3393281"/>
            <a:ext cx="4786346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48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30003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11628146">
            <a:off x="3588238" y="460069"/>
            <a:ext cx="4298821" cy="3651894"/>
          </a:xfrm>
          <a:prstGeom prst="arc">
            <a:avLst>
              <a:gd name="adj1" fmla="val 16200000"/>
              <a:gd name="adj2" fmla="val 28213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857356" y="2000240"/>
            <a:ext cx="3857652" cy="200026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643306" y="2857496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43372" y="3714752"/>
            <a:ext cx="142876" cy="11715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75856" y="2060848"/>
            <a:ext cx="72008" cy="14401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4" idx="1"/>
          </p:cNvCxnSpPr>
          <p:nvPr/>
        </p:nvCxnSpPr>
        <p:spPr>
          <a:xfrm rot="16200000" flipH="1" flipV="1">
            <a:off x="2450354" y="2917084"/>
            <a:ext cx="1671193" cy="9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75856" y="3789040"/>
            <a:ext cx="86751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3059832" y="2204864"/>
            <a:ext cx="204054" cy="157391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Левая фигурная скобка 53"/>
          <p:cNvSpPr/>
          <p:nvPr/>
        </p:nvSpPr>
        <p:spPr>
          <a:xfrm rot="16200000">
            <a:off x="3638461" y="3570451"/>
            <a:ext cx="210894" cy="792088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643306" y="41433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Дуга 58"/>
          <p:cNvSpPr/>
          <p:nvPr/>
        </p:nvSpPr>
        <p:spPr>
          <a:xfrm rot="14748305">
            <a:off x="3998623" y="3505417"/>
            <a:ext cx="428628" cy="50006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5616311">
            <a:off x="3679986" y="3154878"/>
            <a:ext cx="437831" cy="31250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28992" y="3071810"/>
          <a:ext cx="422928" cy="28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071810"/>
                        <a:ext cx="422928" cy="282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43306" y="3500438"/>
          <a:ext cx="3571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500438"/>
                        <a:ext cx="357188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43608" y="188640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-99392"/>
            <a:ext cx="349188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касательная  к этому графику, проведённая в точке с абсциссой -1. Найдите значение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-1.</a:t>
            </a:r>
          </a:p>
          <a:p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87363" y="5857875"/>
          <a:ext cx="24542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Формула" r:id="rId7" imgW="812520" imgH="228600" progId="Equation.3">
                  <p:embed/>
                </p:oleObj>
              </mc:Choice>
              <mc:Fallback>
                <p:oleObj name="Формула" r:id="rId7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5857875"/>
                        <a:ext cx="245427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86182" y="5643578"/>
          <a:ext cx="1609725" cy="107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Формула" r:id="rId9" imgW="533160" imgH="393480" progId="Equation.3">
                  <p:embed/>
                </p:oleObj>
              </mc:Choice>
              <mc:Fallback>
                <p:oleObj name="Формула" r:id="rId9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643578"/>
                        <a:ext cx="1609725" cy="1071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72198" y="5857892"/>
          <a:ext cx="22225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11" imgW="736560" imgH="228600" progId="Equation.3">
                  <p:embed/>
                </p:oleObj>
              </mc:Choice>
              <mc:Fallback>
                <p:oleObj name="Формула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5857892"/>
                        <a:ext cx="22225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Овал 63"/>
          <p:cNvSpPr/>
          <p:nvPr/>
        </p:nvSpPr>
        <p:spPr>
          <a:xfrm>
            <a:off x="2771800" y="126876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429124" y="442913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331640" y="2996952"/>
            <a:ext cx="316835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28926" y="4536290"/>
            <a:ext cx="1643074" cy="3571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Дуга 74"/>
          <p:cNvSpPr/>
          <p:nvPr/>
        </p:nvSpPr>
        <p:spPr>
          <a:xfrm rot="14748305">
            <a:off x="4336111" y="4223555"/>
            <a:ext cx="495015" cy="51271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2500298" y="1428736"/>
            <a:ext cx="298323" cy="3143272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3565029" y="4075931"/>
            <a:ext cx="285753" cy="1584177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643306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023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429256" y="3714752"/>
          <a:ext cx="3603626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Формула" r:id="rId13" imgW="1193760" imgH="203040" progId="Equation.3">
                  <p:embed/>
                </p:oleObj>
              </mc:Choice>
              <mc:Fallback>
                <p:oleObj name="Формула" r:id="rId13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714752"/>
                        <a:ext cx="3603626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0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/>
      <p:bldP spid="53" grpId="0" animBg="1"/>
      <p:bldP spid="54" grpId="0" animBg="1"/>
      <p:bldP spid="55" grpId="0"/>
      <p:bldP spid="59" grpId="0" animBg="1"/>
      <p:bldP spid="60" grpId="0" animBg="1"/>
      <p:bldP spid="62" grpId="0" animBg="1"/>
      <p:bldP spid="64" grpId="0" animBg="1"/>
      <p:bldP spid="66" grpId="0" animBg="1"/>
      <p:bldP spid="75" grpId="0" animBg="1"/>
      <p:bldP spid="63" grpId="0" animBg="1"/>
      <p:bldP spid="67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4388"/>
          <a:stretch>
            <a:fillRect/>
          </a:stretch>
        </p:blipFill>
        <p:spPr bwMode="auto">
          <a:xfrm>
            <a:off x="642910" y="78579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26885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5400000">
            <a:off x="3250397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83768" y="5661248"/>
          <a:ext cx="6453192" cy="7109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71093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552" y="5661248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714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48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53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43608" y="2492896"/>
            <a:ext cx="7244878" cy="3788494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788024" y="2492896"/>
          <a:ext cx="21034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492896"/>
                        <a:ext cx="21034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158" y="85723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Формула" r:id="rId5" imgW="596880" imgH="203040" progId="Equation.3">
                  <p:embed/>
                </p:oleObj>
              </mc:Choice>
              <mc:Fallback>
                <p:oleObj name="Формула" r:id="rId5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5286375"/>
                        <a:ext cx="205898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27584" y="3933056"/>
            <a:ext cx="75608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7625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9593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11760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59632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71600" y="6211669"/>
            <a:ext cx="21366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6480212" y="4545124"/>
            <a:ext cx="36724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71600" y="2708920"/>
            <a:ext cx="144016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44408" y="3573016"/>
            <a:ext cx="109344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0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104" y="4005064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25922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№4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29000"/>
            <a:ext cx="25922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Задание №5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1988840"/>
          <a:ext cx="5760640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27784" y="5445224"/>
          <a:ext cx="5760640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4960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5293"/>
            <a:ext cx="6249988" cy="6096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altLang="ru-RU" sz="3600" dirty="0" smtClean="0"/>
              <a:t>   </a:t>
            </a:r>
            <a:r>
              <a:rPr lang="uk-UA" altLang="ru-RU" sz="4000" dirty="0">
                <a:solidFill>
                  <a:schemeClr val="accent1">
                    <a:lumMod val="75000"/>
                  </a:schemeClr>
                </a:solidFill>
              </a:rPr>
              <a:t>Задача № 1 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" y="2438400"/>
            <a:ext cx="449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1200" b="1">
              <a:latin typeface="Arial" charset="0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73075" y="371475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b="1">
                <a:latin typeface="Arial" charset="0"/>
                <a:cs typeface="Times New Roman" pitchFamily="18" charset="0"/>
              </a:rPr>
              <a:t> </a:t>
            </a:r>
            <a:endParaRPr lang="ru-RU" altLang="ru-RU">
              <a:latin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28600" y="1117600"/>
            <a:ext cx="89154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dirty="0">
                <a:cs typeface="Times New Roman" pitchFamily="18" charset="0"/>
              </a:rPr>
              <a:t>Материальная точка движется прямолинейно по закону  </a:t>
            </a:r>
            <a:endParaRPr lang="en-US" altLang="ru-RU" sz="2400" b="1" dirty="0">
              <a:cs typeface="Times New Roman" pitchFamily="18" charset="0"/>
            </a:endParaRPr>
          </a:p>
          <a:p>
            <a:r>
              <a:rPr lang="en-US" altLang="ru-RU" sz="2400" dirty="0">
                <a:latin typeface="Verdana" pitchFamily="34" charset="0"/>
              </a:rPr>
              <a:t>x (t) = 6 t² - 48 t +17</a:t>
            </a:r>
            <a:r>
              <a:rPr lang="uk-UA" altLang="ru-RU" sz="2400" dirty="0">
                <a:latin typeface="Verdana" pitchFamily="34" charset="0"/>
              </a:rPr>
              <a:t>, </a:t>
            </a:r>
            <a:r>
              <a:rPr lang="uk-UA" altLang="ru-RU" sz="2400" dirty="0" err="1">
                <a:latin typeface="Verdana" pitchFamily="34" charset="0"/>
              </a:rPr>
              <a:t>где</a:t>
            </a:r>
            <a:r>
              <a:rPr lang="ru-RU" altLang="ru-RU" sz="2400" dirty="0">
                <a:latin typeface="Verdana" pitchFamily="34" charset="0"/>
              </a:rPr>
              <a:t> Х – расстояние от точки отсчета в метрах, </a:t>
            </a:r>
            <a:r>
              <a:rPr lang="en-US" altLang="ru-RU" sz="2400" dirty="0">
                <a:latin typeface="Verdana" pitchFamily="34" charset="0"/>
              </a:rPr>
              <a:t>t – </a:t>
            </a:r>
            <a:r>
              <a:rPr lang="ru-RU" altLang="ru-RU" sz="2400" dirty="0">
                <a:latin typeface="Verdana" pitchFamily="34" charset="0"/>
              </a:rPr>
              <a:t>время в секундах, измеренное с начала движения. Найдите ее скорость (в метрах в секунду) в момент времени </a:t>
            </a:r>
            <a:r>
              <a:rPr lang="en-US" altLang="ru-RU" sz="2400" dirty="0">
                <a:latin typeface="Verdana" pitchFamily="34" charset="0"/>
              </a:rPr>
              <a:t>t =9c.</a:t>
            </a:r>
          </a:p>
          <a:p>
            <a:endParaRPr lang="en-US" altLang="ru-RU" sz="2400" dirty="0">
              <a:latin typeface="Verdana" pitchFamily="34" charset="0"/>
            </a:endParaRPr>
          </a:p>
          <a:p>
            <a:pPr eaLnBrk="0" hangingPunct="0">
              <a:buFontTx/>
              <a:buAutoNum type="arabicPeriod"/>
            </a:pPr>
            <a:endParaRPr lang="ru-RU" altLang="ru-RU" dirty="0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600200" y="1295400"/>
            <a:ext cx="457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200" b="1">
                <a:latin typeface="Arial" charset="0"/>
                <a:cs typeface="Times New Roman" pitchFamily="18" charset="0"/>
              </a:rPr>
              <a:t> </a:t>
            </a:r>
            <a:endParaRPr lang="ru-RU" altLang="ru-RU" sz="1600">
              <a:latin typeface="Arial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876800" y="1885950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200" b="1">
                <a:latin typeface="Arial" charset="0"/>
                <a:cs typeface="Times New Roman" pitchFamily="18" charset="0"/>
              </a:rPr>
              <a:t> .</a:t>
            </a:r>
            <a:endParaRPr lang="ru-RU" altLang="ru-RU">
              <a:latin typeface="Arial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228600" y="4038600"/>
            <a:ext cx="868680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 dirty="0">
                <a:latin typeface="Arial" charset="0"/>
                <a:cs typeface="Times New Roman" pitchFamily="18" charset="0"/>
              </a:rPr>
              <a:t>Материальная точка движется прямолинейно по закону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en-US" altLang="ru-RU" sz="2400" b="1" dirty="0">
                <a:latin typeface="Arial" charset="0"/>
                <a:cs typeface="Times New Roman" pitchFamily="18" charset="0"/>
              </a:rPr>
              <a:t> 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 (t)=t² -13t + 23.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где х – расстояние от точки отсчета в метрах,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 –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время в секундах, измеренное с начала движения. В какой момент времени (в секундах) ее скорость была равна 3 м/с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en-US" alt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ru-RU" altLang="ru-RU" b="1" dirty="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457200" y="4876800"/>
            <a:ext cx="849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>
                <a:latin typeface="Arial" charset="0"/>
              </a:rPr>
              <a:t>          </a:t>
            </a:r>
            <a:endParaRPr lang="ru-RU" altLang="ru-RU" sz="1600">
              <a:latin typeface="Arial" charset="0"/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743200" y="3200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Задача № 2</a:t>
            </a:r>
            <a:endParaRPr lang="ru-RU" altLang="ru-RU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57200" y="762000"/>
            <a:ext cx="8001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cs typeface="Times New Roman" pitchFamily="18" charset="0"/>
              </a:rPr>
              <a:t>Решение</a:t>
            </a:r>
            <a:endParaRPr lang="ru-RU" altLang="ru-RU" sz="2000"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altLang="ru-RU" sz="2400">
                <a:cs typeface="Times New Roman" pitchFamily="18" charset="0"/>
              </a:rPr>
              <a:t>Найдем производную функции </a:t>
            </a:r>
            <a:r>
              <a:rPr lang="en-US" altLang="ru-RU" sz="2400">
                <a:cs typeface="Times New Roman" pitchFamily="18" charset="0"/>
              </a:rPr>
              <a:t> x (t) = 6 t</a:t>
            </a:r>
            <a:r>
              <a:rPr lang="en-US" altLang="ru-RU" sz="2400">
                <a:ea typeface="Times New Roman" pitchFamily="18" charset="0"/>
              </a:rPr>
              <a:t>² - 48 t +17</a:t>
            </a:r>
          </a:p>
          <a:p>
            <a:pPr eaLnBrk="0" hangingPunct="0">
              <a:buFontTx/>
              <a:buAutoNum type="arabicPeriod"/>
            </a:pPr>
            <a:endParaRPr lang="en-US" altLang="ru-RU" sz="2400"/>
          </a:p>
          <a:p>
            <a:pPr eaLnBrk="0" hangingPunct="0"/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x’ (t) = 12t – 48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2547938"/>
            <a:ext cx="227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>
                <a:latin typeface="Arial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57200" y="2362200"/>
            <a:ext cx="6096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>
                <a:latin typeface="Arial" charset="0"/>
                <a:cs typeface="Times New Roman" pitchFamily="18" charset="0"/>
              </a:rPr>
              <a:t>2. </a:t>
            </a:r>
            <a:r>
              <a:rPr lang="ru-RU" altLang="ru-RU" sz="2400">
                <a:latin typeface="Arial" charset="0"/>
                <a:cs typeface="Times New Roman" pitchFamily="18" charset="0"/>
              </a:rPr>
              <a:t>Найдем значение производной в точке</a:t>
            </a:r>
            <a:r>
              <a:rPr lang="en-US" altLang="ru-RU" sz="2400">
                <a:latin typeface="Arial" charset="0"/>
                <a:cs typeface="Times New Roman" pitchFamily="18" charset="0"/>
              </a:rPr>
              <a:t> </a:t>
            </a:r>
            <a:endParaRPr lang="ru-RU" altLang="ru-RU" sz="2400">
              <a:latin typeface="Arial" charset="0"/>
              <a:cs typeface="Times New Roman" pitchFamily="18" charset="0"/>
            </a:endParaRPr>
          </a:p>
          <a:p>
            <a:r>
              <a:rPr lang="en-US" altLang="ru-RU" sz="2400">
                <a:latin typeface="Arial" charset="0"/>
                <a:cs typeface="Times New Roman" pitchFamily="18" charset="0"/>
              </a:rPr>
              <a:t> t = 9</a:t>
            </a:r>
            <a:r>
              <a:rPr lang="ru-RU" altLang="ru-RU" sz="2400">
                <a:latin typeface="Arial" charset="0"/>
                <a:cs typeface="Times New Roman" pitchFamily="18" charset="0"/>
              </a:rPr>
              <a:t> </a:t>
            </a:r>
            <a:endParaRPr lang="en-US" altLang="ru-RU" sz="24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altLang="ru-RU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/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x’ (9) = 12 x 9 – 48</a:t>
            </a:r>
          </a:p>
          <a:p>
            <a:pPr eaLnBrk="0" hangingPunct="0"/>
            <a:endParaRPr lang="en-US" altLang="ru-RU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/>
            <a:endParaRPr lang="en-US" altLang="ru-RU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/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x’ (9) = 60</a:t>
            </a:r>
            <a:endParaRPr lang="en-US" altLang="ru-RU" sz="2400">
              <a:latin typeface="Arial" charset="0"/>
              <a:cs typeface="Times New Roman" pitchFamily="18" charset="0"/>
            </a:endParaRPr>
          </a:p>
          <a:p>
            <a:endParaRPr lang="ru-RU" altLang="ru-RU" sz="2400">
              <a:latin typeface="Arial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771900"/>
            <a:ext cx="227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>
                <a:latin typeface="Arial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45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981200" y="5668317"/>
            <a:ext cx="3212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400" dirty="0">
                <a:latin typeface="Arial" charset="0"/>
                <a:cs typeface="Times New Roman" pitchFamily="18" charset="0"/>
              </a:rPr>
              <a:t>Ответ: </a:t>
            </a:r>
            <a:r>
              <a:rPr lang="ru-RU" altLang="ru-RU" sz="2400" dirty="0" smtClean="0">
                <a:latin typeface="Arial" charset="0"/>
                <a:cs typeface="Times New Roman" pitchFamily="18" charset="0"/>
              </a:rPr>
              <a:t>60 </a:t>
            </a:r>
            <a:r>
              <a:rPr lang="ru-RU" altLang="ru-RU" dirty="0" smtClean="0">
                <a:latin typeface="Arial" charset="0"/>
                <a:cs typeface="Times New Roman" pitchFamily="18" charset="0"/>
              </a:rPr>
              <a:t>м/с</a:t>
            </a:r>
            <a:r>
              <a:rPr lang="ru-RU" altLang="ru-RU" dirty="0">
                <a:latin typeface="Arial" charset="0"/>
                <a:cs typeface="Times New Roman" pitchFamily="18" charset="0"/>
              </a:rPr>
              <a:t>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123728" y="228600"/>
            <a:ext cx="3070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Задача  </a:t>
            </a:r>
            <a:r>
              <a:rPr lang="uk-UA" alt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№ 1</a:t>
            </a:r>
            <a:endParaRPr lang="ru-RU" alt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4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6781800" cy="1411288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4000" dirty="0"/>
              <a:t>Задача № 2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1628800"/>
            <a:ext cx="6400800" cy="4248472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ru-RU" altLang="ru-RU" sz="2400" b="1" dirty="0"/>
              <a:t>Решение.</a:t>
            </a:r>
            <a:endParaRPr lang="ru-RU" altLang="ru-RU" sz="2400" dirty="0"/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dirty="0"/>
              <a:t>Если нам известна скорость точки в некий момент времени, следовательно нам известно значение производной в точке </a:t>
            </a:r>
            <a:r>
              <a:rPr lang="en-US" altLang="ru-RU" sz="2400" dirty="0"/>
              <a:t>t</a:t>
            </a:r>
            <a:r>
              <a:rPr lang="ru-RU" altLang="ru-RU" sz="2400" dirty="0"/>
              <a:t> 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dirty="0"/>
              <a:t>Найдем производную функции</a:t>
            </a:r>
            <a:r>
              <a:rPr lang="en-US" altLang="ru-RU" sz="2400" dirty="0"/>
              <a:t>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sz="2400" dirty="0"/>
              <a:t>x (t)=t² -13t + 23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sz="2400" dirty="0"/>
              <a:t> x’ (t) = 2t – 13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dirty="0"/>
              <a:t>По условию, скорость точки равна 3 м/с, значит, значение производной в момент времени </a:t>
            </a:r>
            <a:r>
              <a:rPr lang="en-US" altLang="ru-RU" sz="2400" dirty="0"/>
              <a:t>t</a:t>
            </a:r>
            <a:r>
              <a:rPr lang="ru-RU" altLang="ru-RU" sz="2400" dirty="0"/>
              <a:t> равно 3.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dirty="0"/>
              <a:t>Получаем уравнение: </a:t>
            </a:r>
            <a:r>
              <a:rPr lang="en-US" altLang="ru-RU" sz="2400" dirty="0"/>
              <a:t>x’ (t) = 2t – 13 =3</a:t>
            </a:r>
            <a:endParaRPr lang="ru-RU" altLang="ru-RU" sz="2400" dirty="0"/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dirty="0"/>
              <a:t>Отсюда  </a:t>
            </a:r>
            <a:r>
              <a:rPr lang="en-US" altLang="ru-RU" sz="2400" dirty="0"/>
              <a:t>t =8</a:t>
            </a:r>
            <a:r>
              <a:rPr lang="ru-RU" altLang="ru-RU" sz="2400" dirty="0"/>
              <a:t>с.</a:t>
            </a:r>
            <a:endParaRPr lang="ru-RU" altLang="ru-RU" sz="2400" b="1" dirty="0"/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sz="2400" b="1" dirty="0"/>
              <a:t>Ответ: 8</a:t>
            </a:r>
            <a:r>
              <a:rPr lang="uk-UA" altLang="ru-RU" sz="2400" b="1" dirty="0"/>
              <a:t>с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595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980728"/>
            <a:ext cx="59766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Девиз урока: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/>
              <a:t>	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мне, и 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забуду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,и 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запомню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Дай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действовать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самому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И я научусь.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dirty="0"/>
              <a:t>			</a:t>
            </a:r>
            <a:r>
              <a:rPr lang="ru-RU" sz="2400" i="1" dirty="0"/>
              <a:t>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33912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920880" cy="5760640"/>
          </a:xfrm>
          <a:solidFill>
            <a:srgbClr val="B0F8A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самостоятельно следующие  задания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20" y="620688"/>
            <a:ext cx="23252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4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936104"/>
          </a:xfrm>
          <a:ln>
            <a:noFill/>
          </a:ln>
          <a:effectLst/>
        </p:spPr>
        <p:txBody>
          <a:bodyPr/>
          <a:lstStyle/>
          <a:p>
            <a:pPr marL="0" indent="0" algn="l">
              <a:buNone/>
            </a:pPr>
            <a:r>
              <a:rPr lang="ru-RU" dirty="0">
                <a:latin typeface="Arial" charset="0"/>
                <a:cs typeface="Arial" charset="0"/>
              </a:rPr>
              <a:t>Самостоятельная работа</a:t>
            </a:r>
            <a:endParaRPr lang="ru-RU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3641292"/>
              </p:ext>
            </p:extLst>
          </p:nvPr>
        </p:nvGraphicFramePr>
        <p:xfrm>
          <a:off x="395535" y="1592409"/>
          <a:ext cx="4104456" cy="4285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1692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16100" algn="l"/>
                          <a:tab pos="33528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1. </a:t>
                      </a:r>
                      <a:r>
                        <a:rPr lang="ru-RU" sz="1600" dirty="0">
                          <a:effectLst/>
                        </a:rPr>
                        <a:t>Точка движется прямолинейно по </a:t>
                      </a:r>
                      <a:r>
                        <a:rPr lang="ru-RU" sz="1600">
                          <a:effectLst/>
                        </a:rPr>
                        <a:t>закону </a:t>
                      </a:r>
                      <a:r>
                        <a:rPr lang="ru-RU" sz="1600" smtClean="0">
                          <a:effectLst/>
                        </a:rPr>
                        <a:t>  </a:t>
                      </a:r>
                      <a:r>
                        <a:rPr lang="en-US" sz="1600" smtClean="0">
                          <a:effectLst/>
                        </a:rPr>
                        <a:t>S</a:t>
                      </a:r>
                      <a:r>
                        <a:rPr lang="ru-RU" sz="160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)= 2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– 0,5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 + 3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ru-RU" sz="1600">
                          <a:effectLst/>
                        </a:rPr>
                        <a:t>    </a:t>
                      </a:r>
                      <a:r>
                        <a:rPr lang="ru-RU" sz="1600" smtClean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ru-RU" sz="1600" dirty="0">
                          <a:effectLst/>
                        </a:rPr>
                        <a:t> – путь в </a:t>
                      </a:r>
                      <a:r>
                        <a:rPr lang="ru-RU" sz="1600">
                          <a:effectLst/>
                        </a:rPr>
                        <a:t>метрах</a:t>
                      </a:r>
                      <a:r>
                        <a:rPr lang="ru-RU" sz="1600" smtClean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 – время в секундах). Вычислить скорость движения точки в момент времени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>
                          <a:effectLst/>
                        </a:rPr>
                        <a:t>=1с</a:t>
                      </a:r>
                      <a:r>
                        <a:rPr lang="ru-RU" sz="1600" smtClean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11" marR="41111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>
                          <a:effectLst/>
                        </a:rPr>
                        <a:t>Найти производную сложной </a:t>
                      </a:r>
                      <a:r>
                        <a:rPr lang="ru-RU" sz="1600" dirty="0" smtClean="0">
                          <a:effectLst/>
                        </a:rPr>
                        <a:t>функции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)= (3 – </a:t>
                      </a:r>
                      <a:r>
                        <a:rPr lang="ru-RU" sz="1600" dirty="0" smtClean="0">
                          <a:effectLst/>
                        </a:rPr>
                        <a:t>2х)</a:t>
                      </a:r>
                      <a:r>
                        <a:rPr lang="ru-RU" sz="16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ru-RU" sz="1600" dirty="0">
                        <a:effectLst/>
                      </a:endParaRPr>
                    </a:p>
                  </a:txBody>
                  <a:tcPr marL="41111" marR="41111" marT="0" marB="0"/>
                </a:tc>
              </a:tr>
              <a:tr h="1656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3. </a:t>
                      </a:r>
                      <a:r>
                        <a:rPr lang="ru-RU" sz="1600" dirty="0">
                          <a:effectLst/>
                        </a:rPr>
                        <a:t>Найти угловой коэффициент касательной, проведенной к графику функции   у= 3х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– 2х + 1   в его точке с </a:t>
                      </a:r>
                      <a:r>
                        <a:rPr lang="ru-RU" sz="1600">
                          <a:effectLst/>
                        </a:rPr>
                        <a:t>абсциссой </a:t>
                      </a:r>
                      <a:r>
                        <a:rPr lang="ru-RU" sz="1600" smtClean="0">
                          <a:effectLst/>
                        </a:rPr>
                        <a:t>х</a:t>
                      </a:r>
                      <a:r>
                        <a:rPr lang="ru-RU" sz="1600" baseline="-25000" smtClean="0">
                          <a:effectLst/>
                        </a:rPr>
                        <a:t>0</a:t>
                      </a:r>
                      <a:r>
                        <a:rPr lang="ru-RU" sz="1600" smtClean="0">
                          <a:effectLst/>
                        </a:rPr>
                        <a:t> =1.</a:t>
                      </a:r>
                    </a:p>
                  </a:txBody>
                  <a:tcPr marL="41111" marR="41111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5996023"/>
              </p:ext>
            </p:extLst>
          </p:nvPr>
        </p:nvGraphicFramePr>
        <p:xfrm>
          <a:off x="4644008" y="1566084"/>
          <a:ext cx="4320480" cy="4311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</a:tblGrid>
              <a:tr h="1707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6100" algn="l"/>
                          <a:tab pos="33528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1. </a:t>
                      </a:r>
                      <a:r>
                        <a:rPr lang="ru-RU" sz="1600" dirty="0">
                          <a:effectLst/>
                        </a:rPr>
                        <a:t>Точка движется прямолинейно по закону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6100" algn="l"/>
                          <a:tab pos="33528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S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)= 2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– 0,5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 + 3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    </a:t>
                      </a:r>
                      <a:r>
                        <a:rPr lang="ru-RU" sz="1600" dirty="0" smtClean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ru-RU" sz="1600" dirty="0">
                          <a:effectLst/>
                        </a:rPr>
                        <a:t> – путь в метрах,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6100" algn="l"/>
                          <a:tab pos="33528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t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время в секундах). Вычислить скорость движения точки в момент времени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= 2с.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6100" algn="l"/>
                          <a:tab pos="3352800" algn="l"/>
                        </a:tabLst>
                      </a:pPr>
                      <a:endParaRPr lang="ru-RU" sz="1600" dirty="0">
                        <a:effectLst/>
                      </a:endParaRPr>
                    </a:p>
                  </a:txBody>
                  <a:tcPr marL="42230" marR="4223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>
                          <a:effectLst/>
                        </a:rPr>
                        <a:t>Найти производную сложной функции 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)= (4х – </a:t>
                      </a:r>
                      <a:r>
                        <a:rPr lang="ru-RU" sz="1600" dirty="0" smtClean="0">
                          <a:effectLst/>
                        </a:rPr>
                        <a:t>9)</a:t>
                      </a:r>
                      <a:r>
                        <a:rPr lang="ru-RU" sz="1600" baseline="30000" dirty="0" smtClean="0">
                          <a:effectLst/>
                        </a:rPr>
                        <a:t>7</a:t>
                      </a:r>
                    </a:p>
                  </a:txBody>
                  <a:tcPr marL="42230" marR="42230" marT="0" marB="0"/>
                </a:tc>
              </a:tr>
              <a:tr h="166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3. </a:t>
                      </a:r>
                      <a:r>
                        <a:rPr lang="ru-RU" sz="1600" dirty="0">
                          <a:effectLst/>
                        </a:rPr>
                        <a:t>Найти угловой коэффициент касательной, проведенной к графику функции   у= 3х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 – 2х + 1   в его точке с абсциссой </a:t>
                      </a:r>
                      <a:r>
                        <a:rPr lang="ru-RU" sz="1600" dirty="0" smtClean="0">
                          <a:effectLst/>
                        </a:rPr>
                        <a:t>х</a:t>
                      </a:r>
                      <a:r>
                        <a:rPr lang="ru-RU" sz="1600" baseline="-25000" dirty="0" smtClean="0">
                          <a:effectLst/>
                        </a:rPr>
                        <a:t>0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= 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ru-RU" sz="1600" dirty="0">
                        <a:effectLst/>
                      </a:endParaRPr>
                    </a:p>
                  </a:txBody>
                  <a:tcPr marL="42230" marR="4223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19675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96413" y="119675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19491"/>
              </p:ext>
            </p:extLst>
          </p:nvPr>
        </p:nvGraphicFramePr>
        <p:xfrm>
          <a:off x="1524000" y="1397000"/>
          <a:ext cx="6432376" cy="34721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08094"/>
                <a:gridCol w="1608094"/>
                <a:gridCol w="1608094"/>
                <a:gridCol w="1608094"/>
              </a:tblGrid>
              <a:tr h="57869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 3</a:t>
                      </a:r>
                      <a:endParaRPr lang="ru-RU" dirty="0"/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-6 (3 –2х)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(4х - 9)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(5 + 2х)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(3х – 7)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 (31 - 2х)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33265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5967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1885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00570"/>
            <a:ext cx="170022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AutoShape 35"/>
          <p:cNvSpPr>
            <a:spLocks noChangeArrowheads="1"/>
          </p:cNvSpPr>
          <p:nvPr/>
        </p:nvSpPr>
        <p:spPr bwMode="auto">
          <a:xfrm rot="1049460">
            <a:off x="4853009" y="2865819"/>
            <a:ext cx="4202040" cy="1970531"/>
          </a:xfrm>
          <a:prstGeom prst="cloudCallout">
            <a:avLst>
              <a:gd name="adj1" fmla="val -34640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Ну кто придумал эту математику !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1049460">
            <a:off x="3228114" y="345830"/>
            <a:ext cx="3960735" cy="1515894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У меня всё получилось!!!</a:t>
            </a:r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20124042">
            <a:off x="989824" y="2398475"/>
            <a:ext cx="4316839" cy="157828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Надо решить ещё пару примеров.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8572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7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74989">
            <a:off x="0" y="3717032"/>
            <a:ext cx="9358378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работу!</a:t>
            </a:r>
            <a:endParaRPr lang="ru-RU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36655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75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00338" y="0"/>
            <a:ext cx="3470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44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Цели урока:</a:t>
            </a:r>
            <a:r>
              <a:rPr lang="ru-RU" altLang="ru-RU" sz="4400" b="1">
                <a:latin typeface="Arial" charset="0"/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640763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3200" b="1" u="sng" dirty="0">
                <a:solidFill>
                  <a:srgbClr val="000066"/>
                </a:solidFill>
              </a:rPr>
              <a:t>Обучающие:</a:t>
            </a:r>
            <a:r>
              <a:rPr lang="ru-RU" altLang="ru-RU" sz="2400" b="1" dirty="0"/>
              <a:t>  систематизировать знания и умения по теме «Производная»: формулы и правила дифференцирования, геометрический и физический смысл производной</a:t>
            </a:r>
            <a:endParaRPr lang="ru-RU" altLang="ru-RU" sz="2400" b="1" u="sng" dirty="0"/>
          </a:p>
          <a:p>
            <a:pPr>
              <a:buFontTx/>
              <a:buChar char="•"/>
            </a:pPr>
            <a:r>
              <a:rPr lang="ru-RU" altLang="ru-RU" sz="3200" b="1" u="sng" dirty="0" smtClean="0">
                <a:solidFill>
                  <a:srgbClr val="000066"/>
                </a:solidFill>
              </a:rPr>
              <a:t>Развивающие:</a:t>
            </a:r>
            <a:r>
              <a:rPr lang="ru-RU" altLang="ru-RU" sz="2400" b="1" u="sng" dirty="0" smtClean="0"/>
              <a:t> </a:t>
            </a:r>
            <a:r>
              <a:rPr lang="ru-RU" altLang="ru-RU" sz="2400" b="1" dirty="0" smtClean="0"/>
              <a:t> развивать творческую и мыслительную деятельность учащихся, способность к «видению» проблемы, формировать умения чётко и ясно излагать свои мысли.</a:t>
            </a:r>
            <a:endParaRPr lang="ru-RU" altLang="ru-RU" sz="2400" b="1" u="sng" dirty="0" smtClean="0"/>
          </a:p>
          <a:p>
            <a:pPr>
              <a:buFontTx/>
              <a:buChar char="•"/>
            </a:pPr>
            <a:r>
              <a:rPr lang="ru-RU" altLang="ru-RU" sz="3200" b="1" u="sng" dirty="0" smtClean="0">
                <a:solidFill>
                  <a:srgbClr val="000066"/>
                </a:solidFill>
              </a:rPr>
              <a:t>Воспитательные:</a:t>
            </a:r>
            <a:r>
              <a:rPr lang="ru-RU" altLang="ru-RU" sz="2400" b="1" dirty="0" smtClean="0"/>
              <a:t> воспитывать умение работать с имеющейся информацией, слушать товарищей, точно, однозначно и лаконично формулировать свои ответы</a:t>
            </a:r>
            <a:endParaRPr lang="ru-RU" altLang="ru-RU" sz="2400" b="1" dirty="0"/>
          </a:p>
        </p:txBody>
      </p:sp>
      <p:pic>
        <p:nvPicPr>
          <p:cNvPr id="36868" name="Picture 4" descr="69r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476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r2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8316913" y="609282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3271"/>
      </p:ext>
    </p:extLst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9429" y="260649"/>
            <a:ext cx="7924800" cy="115212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5400" b="1" dirty="0" smtClean="0"/>
              <a:t>Повторение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179512" y="1484784"/>
                <a:ext cx="8568952" cy="4641379"/>
              </a:xfrm>
            </p:spPr>
            <p:txBody>
              <a:bodyPr>
                <a:normAutofit/>
              </a:bodyPr>
              <a:lstStyle/>
              <a:p>
                <a:pPr marL="536575" indent="-276225" eaLnBrk="1" hangingPunct="1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Что называется производной функции </a:t>
                </a:r>
                <a:r>
                  <a:rPr lang="en-US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f</a:t>
                </a: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(</a:t>
                </a:r>
                <a:r>
                  <a:rPr lang="en-US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) в точке х?</a:t>
                </a:r>
              </a:p>
              <a:p>
                <a:pPr marL="536575" indent="-276225" eaLnBrk="1" hangingPunct="1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В чем состоит геометрический смысл производной?</a:t>
                </a:r>
              </a:p>
              <a:p>
                <a:pPr marL="536575" indent="-276225" eaLnBrk="1" hangingPunct="1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Сформулировать правила дифференцирования суммы, произведения, частного.</a:t>
                </a:r>
              </a:p>
              <a:p>
                <a:pPr marL="536575" lvl="0" indent="-276225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alt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Запишите уравнение касательной. </a:t>
                </a:r>
              </a:p>
              <a:p>
                <a:pPr marL="536575" lvl="0" indent="-276225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Чему </a:t>
                </a:r>
                <a:r>
                  <a:rPr 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равна производная функции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ru-RU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ru-RU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536575" lvl="0" indent="-276225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Чему </a:t>
                </a:r>
                <a:r>
                  <a:rPr 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равна производная сложной функции?</a:t>
                </a:r>
              </a:p>
              <a:p>
                <a:pPr marL="536575" lvl="0" indent="-276225">
                  <a:buClr>
                    <a:schemeClr val="bg2">
                      <a:lumMod val="25000"/>
                    </a:schemeClr>
                  </a:buClr>
                  <a:buSzPct val="99000"/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Чему </a:t>
                </a:r>
                <a:r>
                  <a:rPr 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равна производная тригонометрических функций?</a:t>
                </a:r>
              </a:p>
              <a:p>
                <a:pPr marL="45720" indent="0" eaLnBrk="1" hangingPunct="1">
                  <a:buClr>
                    <a:schemeClr val="bg2">
                      <a:lumMod val="25000"/>
                    </a:schemeClr>
                  </a:buClr>
                  <a:buSzPct val="120000"/>
                  <a:buNone/>
                </a:pPr>
                <a:endParaRPr lang="ru-RU" altLang="ru-RU" sz="2400" dirty="0" smtClean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484784"/>
                <a:ext cx="8568952" cy="4641379"/>
              </a:xfrm>
              <a:blipFill rotWithShape="1">
                <a:blip r:embed="rId2"/>
                <a:stretch>
                  <a:fillRect t="-1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8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984002" y="0"/>
            <a:ext cx="45687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Расшифруйте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630256"/>
                  </p:ext>
                </p:extLst>
              </p:nvPr>
            </p:nvGraphicFramePr>
            <p:xfrm>
              <a:off x="928662" y="1643051"/>
              <a:ext cx="7215238" cy="3076051"/>
            </p:xfrm>
            <a:graphic>
              <a:graphicData uri="http://schemas.openxmlformats.org/drawingml/2006/table">
                <a:tbl>
                  <a:tblPr/>
                  <a:tblGrid>
                    <a:gridCol w="1723090"/>
                    <a:gridCol w="5492148"/>
                  </a:tblGrid>
                  <a:tr h="489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С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314700" algn="l"/>
                            </a:tabLst>
                            <a:defRPr/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314700" algn="l"/>
                            </a:tabLst>
                            <a:defRPr/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600" i="1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f(x)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18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oMath>
                          </a14:m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                                          </a:t>
                          </a:r>
                          <a:r>
                            <a:rPr lang="ru-RU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?</m:t>
                              </m:r>
                            </m:oMath>
                          </a14:m>
                          <a:endParaRPr lang="ru-RU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1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Ф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82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314700" algn="l"/>
                            </a:tabLst>
                            <a:defRPr/>
                          </a:pPr>
                          <a:r>
                            <a:rPr lang="ru-RU" sz="1600" i="1" dirty="0" smtClean="0"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ru-RU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 = х²+ х+1</a:t>
                          </a:r>
                          <a:r>
                            <a:rPr lang="ru-RU" sz="1600" i="1" dirty="0" smtClean="0"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                                         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?</m:t>
                              </m:r>
                            </m:oMath>
                          </a14:m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1600" i="1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f</a:t>
                          </a:r>
                          <a:r>
                            <a:rPr lang="ru-RU" sz="1600" i="1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630256"/>
                  </p:ext>
                </p:extLst>
              </p:nvPr>
            </p:nvGraphicFramePr>
            <p:xfrm>
              <a:off x="928662" y="1643051"/>
              <a:ext cx="7215238" cy="3076051"/>
            </p:xfrm>
            <a:graphic>
              <a:graphicData uri="http://schemas.openxmlformats.org/drawingml/2006/table">
                <a:tbl>
                  <a:tblPr/>
                  <a:tblGrid>
                    <a:gridCol w="1723090"/>
                    <a:gridCol w="5492148"/>
                  </a:tblGrid>
                  <a:tr h="489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С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314700" algn="l"/>
                            </a:tabLst>
                            <a:defRPr/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8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410" t="-84762" b="-320952"/>
                          </a:stretch>
                        </a:blipFill>
                      </a:tcPr>
                    </a:tc>
                  </a:tr>
                  <a:tr h="451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Ф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82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К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    </a:t>
                          </a:r>
                          <a:r>
                            <a:rPr lang="en-US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ru-RU" sz="1600" dirty="0">
                              <a:latin typeface="Calibri"/>
                              <a:ea typeface="Times New Roman"/>
                              <a:cs typeface="Times New Roman"/>
                            </a:rPr>
                            <a:t>  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И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410" t="-651667" b="-133333"/>
                          </a:stretch>
                        </a:blipFill>
                      </a:tcPr>
                    </a:tc>
                  </a:tr>
                  <a:tr h="3755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3314700" algn="l"/>
                            </a:tabLst>
                          </a:pPr>
                          <a:r>
                            <a:rPr lang="ru-RU" sz="2000" b="1" dirty="0">
                              <a:latin typeface="Calibri"/>
                              <a:ea typeface="Calibri"/>
                              <a:cs typeface="Times New Roman"/>
                            </a:rPr>
                            <a:t>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410" t="-727419" b="-290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4700" y="2843207"/>
            <a:ext cx="1609725" cy="276225"/>
          </a:xfrm>
          <a:prstGeom prst="rect">
            <a:avLst/>
          </a:prstGeom>
          <a:noFill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550" y="2800116"/>
            <a:ext cx="809625" cy="400050"/>
          </a:xfrm>
          <a:prstGeom prst="rect">
            <a:avLst/>
          </a:prstGeom>
          <a:noFill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4707" y="3281360"/>
            <a:ext cx="1485900" cy="276225"/>
          </a:xfrm>
          <a:prstGeom prst="rect">
            <a:avLst/>
          </a:prstGeom>
          <a:noFill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2" y="3238949"/>
            <a:ext cx="723900" cy="276225"/>
          </a:xfrm>
          <a:prstGeom prst="rect">
            <a:avLst/>
          </a:prstGeom>
          <a:noFill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733806"/>
            <a:ext cx="1790700" cy="276225"/>
          </a:xfrm>
          <a:prstGeom prst="rect">
            <a:avLst/>
          </a:prstGeo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2" y="3625621"/>
            <a:ext cx="723900" cy="276225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550" y="1752523"/>
            <a:ext cx="723900" cy="27622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2" y="4403763"/>
            <a:ext cx="723900" cy="276225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44315"/>
              </p:ext>
            </p:extLst>
          </p:nvPr>
        </p:nvGraphicFramePr>
        <p:xfrm>
          <a:off x="785782" y="4929198"/>
          <a:ext cx="7286678" cy="1357322"/>
        </p:xfrm>
        <a:graphic>
          <a:graphicData uri="http://schemas.openxmlformats.org/drawingml/2006/table">
            <a:tbl>
              <a:tblPr/>
              <a:tblGrid>
                <a:gridCol w="1040954"/>
                <a:gridCol w="1040954"/>
                <a:gridCol w="1040954"/>
                <a:gridCol w="1040954"/>
                <a:gridCol w="1040954"/>
                <a:gridCol w="1040954"/>
                <a:gridCol w="1040954"/>
              </a:tblGrid>
              <a:tr h="625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714612" y="1700808"/>
                <a:ext cx="1609725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r>
                        <a:rPr lang="en-US" i="1"/>
                        <m:t>(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)= </m:t>
                      </m:r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 i="1"/>
                            <m:t>5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12" y="1700808"/>
                <a:ext cx="1609725" cy="379656"/>
              </a:xfrm>
              <a:prstGeom prst="rect">
                <a:avLst/>
              </a:prstGeom>
              <a:blipFill rotWithShape="1">
                <a:blip r:embed="rId9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8160"/>
              </p:ext>
            </p:extLst>
          </p:nvPr>
        </p:nvGraphicFramePr>
        <p:xfrm>
          <a:off x="1304607" y="2255996"/>
          <a:ext cx="6795783" cy="297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203"/>
                <a:gridCol w="964943"/>
                <a:gridCol w="986244"/>
                <a:gridCol w="964943"/>
                <a:gridCol w="979144"/>
                <a:gridCol w="966363"/>
                <a:gridCol w="964943"/>
              </a:tblGrid>
              <a:tr h="148660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40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40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1,5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en-US" sz="4000">
                          <a:effectLst/>
                        </a:rPr>
                        <a:t>2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7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12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660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ф</a:t>
                      </a:r>
                      <a:endParaRPr lang="ru-RU" sz="40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 dirty="0">
                          <a:effectLst/>
                        </a:rPr>
                        <a:t>л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ю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к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ц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>
                          <a:effectLst/>
                        </a:rPr>
                        <a:t>и</a:t>
                      </a:r>
                      <a:endParaRPr lang="ru-RU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0" algn="l"/>
                        </a:tabLst>
                      </a:pPr>
                      <a:r>
                        <a:rPr lang="ru-RU" sz="4000" dirty="0">
                          <a:effectLst/>
                        </a:rPr>
                        <a:t>я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4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" b="8809"/>
          <a:stretch>
            <a:fillRect/>
          </a:stretch>
        </p:blipFill>
        <p:spPr bwMode="auto">
          <a:xfrm>
            <a:off x="5148263" y="2276475"/>
            <a:ext cx="38274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6327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Понятие "производная" возникло в связи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 необходимостью решения ряда задач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физики, механики и математики.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250825" y="1700213"/>
            <a:ext cx="4681538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Честь открытия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основных законов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математического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анализа принадлежит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английскому ученому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Ньютону и немецкому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математику Лейбницу.</a:t>
            </a: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468153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Лейбниц рассматривал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задачу о проведении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касательной к произвольной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кривой.</a:t>
            </a:r>
          </a:p>
        </p:txBody>
      </p:sp>
    </p:spTree>
    <p:extLst>
      <p:ext uri="{BB962C8B-B14F-4D97-AF65-F5344CB8AC3E}">
        <p14:creationId xmlns:p14="http://schemas.microsoft.com/office/powerpoint/2010/main" val="18635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 animBg="1"/>
      <p:bldP spid="48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118" y="2967335"/>
            <a:ext cx="6325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Тестовая работа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0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642</TotalTime>
  <Words>986</Words>
  <Application>Microsoft Office PowerPoint</Application>
  <PresentationFormat>Экран (4:3)</PresentationFormat>
  <Paragraphs>232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Воздушный поток</vt:lpstr>
      <vt:lpstr>Формула</vt:lpstr>
      <vt:lpstr>      Обобщающий урок по теме: «Производная функции».</vt:lpstr>
      <vt:lpstr>Презентация PowerPoint</vt:lpstr>
      <vt:lpstr>Презентация PowerPoint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Задача № 1 </vt:lpstr>
      <vt:lpstr>Презентация PowerPoint</vt:lpstr>
      <vt:lpstr>Задача № 2 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сияна</dc:creator>
  <cp:lastModifiedBy>сияна</cp:lastModifiedBy>
  <cp:revision>37</cp:revision>
  <dcterms:created xsi:type="dcterms:W3CDTF">2013-11-24T14:32:40Z</dcterms:created>
  <dcterms:modified xsi:type="dcterms:W3CDTF">2013-11-25T21:42:38Z</dcterms:modified>
</cp:coreProperties>
</file>