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4" r:id="rId25"/>
    <p:sldId id="285" r:id="rId26"/>
    <p:sldId id="286" r:id="rId27"/>
    <p:sldId id="287" r:id="rId28"/>
    <p:sldId id="289" r:id="rId29"/>
    <p:sldId id="290" r:id="rId30"/>
    <p:sldId id="292" r:id="rId31"/>
    <p:sldId id="294" r:id="rId32"/>
    <p:sldId id="295" r:id="rId33"/>
    <p:sldId id="296" r:id="rId34"/>
    <p:sldId id="297" r:id="rId35"/>
    <p:sldId id="298" r:id="rId36"/>
    <p:sldId id="300" r:id="rId37"/>
    <p:sldId id="302" r:id="rId38"/>
    <p:sldId id="303" r:id="rId39"/>
    <p:sldId id="304" r:id="rId40"/>
    <p:sldId id="30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D55C51-7213-4E77-AAB8-334C21183BBF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BA2B71-BDE3-4F26-9E8C-E9D203A31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Дошкольник: образование и развитие, особенности общения»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Младший дошкольный возраст: 3-4 года</a:t>
            </a: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Горбоносова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Анастасия Сергеевна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МАДОУ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№72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Новосибирска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Трёхлетний ребенок – неутомимый деятель. Он постоянно готов что-то строить, с удовольствием будет заниматься любым продуктивным трудом – лепит, клеить, рисовать.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формируется способность заранее представлять себе результат, который он хочет получить, и активно действовать в направлении получения этого результата.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Любые усилия, направленные на достижения результата, должны приносить удовлетворение. Это удовлетворение лежит в первую очередь в сфере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признания и одобрения достижений ребенка взрослым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результата и овладение способами деятельности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3 годам появляется способность оценивать результаты; дети уже могут огорчаться из-за того, что у них не получается задуманное.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Интерес к средствам и способам практических действий создает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уникальные возможности для становления ручной умелости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Появляется внутренний «мотор», который вызывает интерес к разным практическим средствам и способам действия и побуждает овладевать ими. Научившись клеить, ребенок может затем просто наклеивать одну бумажку на другую и наслаждаться своим умением.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Сознание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Накопленный сенсорный опыт ребенка позволяет ему строить обобщения, узнавать новые свойства окружающих предметов.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Полученный опыт должен получить свое речевое оформление через понятия – прилагательные. Это сложный процесс, который требует времени и профессионального внимания педагога.</a:t>
            </a:r>
          </a:p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 может расширять используемый детьми словарный запас, но не должен требовать от детей данного возраста развернутых и полных ответов. Это травмирует ребенка, его внимание переключается с выполнения мыслительных операций на речевое формулирование.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к себе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сознании ребенка появилось ядро – короткое и значительное слово «Я», к которому он может относить различные характеристики (мальчик, со светлыми волосами, у которого есть мама, папа, и т.п.)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этому ядру можно теперь относить и такие качества, как «умный», «большой», «хороший», «добрый» и др. Именно поэтому дети данного возраста так чувствительны к оценкам взрослых, так хотят вновь и вновь убедиться в своей значимости, умелости и могуществе.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Позиция помощника и защитника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пусть всего лишь в отношении игрушек, позволяет ребенку пережить добрые чувства и побуждает к реальным усилиям для достижения вымышленной цели.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к взрослому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Ведущим типом общения становится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ситуативно-деловое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означает, что взрослый теперь привлекает ребенка в первую очередь как партнер по интересной совместной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к сверстникам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Сверстник из занимательного объекта теперь начинает превращаться в партнера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 носит на данном возрастном этапе преимущественно индивидуальный характер. Игровые компании из 2-3 детей неустойчивы и быстро распадаются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впервые начинает сравнивать себя со сверстниками и заимствовать игровой опыт других детей, подражая им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Начинают появляться индивидуальные симпатии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Усложнение отношений между детьми предъявляет очень серьезные требования к организации групповой жизни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к сверстникам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Причины конфликтов между детьми: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личных планов в условиях группы, где еще 15-20 столь же «самостоятельных граждан» собираются реализовывать свои намерения, достаточно часто наталкивается на противодействие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опыт детей и их речевые возможности недостаточны для самостоятельного достижения компромиссов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возрасте пока еще отсутствует реальная база для полноценного сотрудничества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Выражена ревность к вниманию взрослого и неумение занять себя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Нормы жизни группы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525658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Основная группа запретов должна быть немногочисленна и касается основных принципов совместной жизни:</a:t>
            </a:r>
          </a:p>
          <a:p>
            <a:pPr lvl="1">
              <a:buFont typeface="Wingdings" pitchFamily="2" charset="2"/>
              <a:buChar char="v"/>
            </a:pPr>
            <a:r>
              <a:rPr lang="ru-RU" sz="1700" dirty="0" smtClean="0"/>
              <a:t>Личной физической неприкосновенности каждого – нельзя бить и обижать других детей, нельзя причинять боль живым существам</a:t>
            </a:r>
          </a:p>
          <a:p>
            <a:pPr lvl="1">
              <a:buFont typeface="Wingdings" pitchFamily="2" charset="2"/>
              <a:buChar char="v"/>
            </a:pPr>
            <a:r>
              <a:rPr lang="ru-RU" sz="1700" dirty="0" smtClean="0"/>
              <a:t>Уважения к деятельности и ее результатам – нельзя портить чужую работу (рисунки, поделки, постройки)</a:t>
            </a:r>
          </a:p>
          <a:p>
            <a:pPr lvl="1">
              <a:buFont typeface="Wingdings" pitchFamily="2" charset="2"/>
              <a:buChar char="v"/>
            </a:pPr>
            <a:r>
              <a:rPr lang="ru-RU" sz="1700" dirty="0" smtClean="0"/>
              <a:t>Уважения к собственности – нельзя брать и использовать без разрешения личные вещи других детей и взрослых</a:t>
            </a:r>
          </a:p>
          <a:p>
            <a:r>
              <a:rPr lang="ru-RU" sz="2000" dirty="0" smtClean="0"/>
              <a:t>Однако подобная безаппеляционность уместна только в отношении данного узкого круга норм. Множество других правил и ограничений, которые направлены на то, чтобы упорядочить жизнь (не выбрасывать вещи, не ломать игрушки и т.п.), следует вводить по формуле «Не надо, потому что…». Относительно всех подобных правил необходимо объяснять детям, почему именно нежелательно их нарушать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Добрые традиции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568863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Равно доброжелательное отношение ко всем группе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Создавайте ситуации, в которых вы сами распределяете поровну между всеми детьми привлекательные для них маленькие подарки: красивые фантики, ленточки, камешки или ракушки и т.п.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Отмечайте дня рождения детей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Желательно выработать единый сценарий, ритуал, который будет одинаково воспроизводиться при чествовании каждого ребенка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«Круг хороших воспоминаний»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Это мысленное возвращение к прошедшему дня с целью отметить, как положительно отличился каждый ребенок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«Утро радостных встреч»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Каждый, включая воспитателя, рассказывает всей группе о том интересном, что произошло в его жизни за пределами детского сада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Праздники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Традиционными общими праздниками являются: осенний праздник урожая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Осенины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Масленица, встреча весны Веснянка, общегражданский праздник Новый год, творческие праздники в соответствии с программой работы группы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 возраста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период от 2,5 до 3,5 лет ребенок переживает «кризис трех лет». Он начинает осознавать себя отдельным человеческим существом, имеющим собственную волю. Его поведение – череда «я хочу!» и «я не хочу!», «я буду!» и «я не буду!».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данного возраста требуют уважения к себе, своим намерениям и воле. Их упрямство имеет целью продемонстрировать себе и окружающим, что эта воля у них есть.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правила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имеет право: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свои вкусы, привычки, настроение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свободы участия в занятиях до 6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защиту его чести и достоинства со стороны взрослых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уважение со стороны всех взрослых и других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отдых и расслабление, на время для досуга, проводимого по собственному усмотрению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участие в планировании жизни группы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обращение за помощью, поддержкой, защитой ко всем взрослым, работающим в организации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индивидуальный психологический и педагогический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правила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Ребенку категорически не разрешается: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Бить и обижать других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Ломать результаты труда других детей или их личные вещи, в том числе принесенные из дома игрушки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Унижать, оскорблять других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Употреблять в речи бранные слова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Соблюдение запретов, обязательных для выполнения всеми детьми и взрослыми группы, способствует:</a:t>
            </a:r>
          </a:p>
          <a:p>
            <a:pPr lvl="2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Становлению произвольного контроля за своим поведением</a:t>
            </a:r>
          </a:p>
          <a:p>
            <a:pPr lvl="2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Снижение конфликтности жизни группы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процессе игры, на познавательных занятиях расширять представления детей о человеческой деятельности (покупка продуктов и приготовление еды, стирка и уборка, строительство, лечение болезней и др.)</a:t>
            </a:r>
          </a:p>
          <a:p>
            <a:r>
              <a:rPr lang="ru-RU" dirty="0" smtClean="0"/>
              <a:t>Предлагать детям задания и поручения, требующие выполнения нескольких последовательных действий</a:t>
            </a:r>
          </a:p>
          <a:p>
            <a:r>
              <a:rPr lang="ru-RU" dirty="0" smtClean="0"/>
              <a:t>Учить детей пользоваться различными орудиями в продуктивной деятельности (карандаш, кисть и т.д.)</a:t>
            </a:r>
          </a:p>
          <a:p>
            <a:r>
              <a:rPr lang="ru-RU" dirty="0" smtClean="0"/>
              <a:t>Развивать у детей навыки самообслуживания</a:t>
            </a:r>
          </a:p>
          <a:p>
            <a:r>
              <a:rPr lang="ru-RU" dirty="0" smtClean="0"/>
              <a:t>От лица игрового персонажа высказывать пожелания по усовершенствованию результата работы ребенка, мотивируя просьбу потребностями этого персонажа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Поддерживать стремление детей помогать по мере сил взрослым в их трудовой деятельности; обеспечивать детей необходимыми, соответствующими их возрастным возможностям, привлекательными орудиями труда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развивать диалогическую речь как способ общения; создавать условия для общения ребенка со сверстниками и взрослыми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Закреплять простейшие формы речевого этикета (приветствие, прощание, просьба, знакомство)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транслировать традиционную культуру (фольклор)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Рассказывать каждому ребенку о том, каким он был маленьким и каким стал теперь</a:t>
            </a:r>
          </a:p>
          <a:p>
            <a:r>
              <a:rPr lang="ru-RU" dirty="0" smtClean="0"/>
              <a:t>Рассказывать детям об их реальных и возможных в будущем достижениях</a:t>
            </a:r>
          </a:p>
          <a:p>
            <a:r>
              <a:rPr lang="ru-RU" dirty="0" smtClean="0"/>
              <a:t>Отмечать и публично поддерживать любые успехи детей</a:t>
            </a:r>
          </a:p>
          <a:p>
            <a:r>
              <a:rPr lang="ru-RU" dirty="0" smtClean="0"/>
              <a:t>Терпимо относиться к затруднениям ребенка, позволять ему действовать в своем темпе</a:t>
            </a:r>
          </a:p>
          <a:p>
            <a:r>
              <a:rPr lang="ru-RU" dirty="0" smtClean="0"/>
              <a:t>Стремиться найти подход к застенчивым, нерешительным, конфликтным, непопулярным детям</a:t>
            </a:r>
          </a:p>
          <a:p>
            <a:r>
              <a:rPr lang="ru-RU" dirty="0" smtClean="0"/>
              <a:t>Не критиковать прямо результаты деятельности детей, а также их самих; использовать в роли носителей критики только игровые персонажи, для которой создавались продукты детской деятельности</a:t>
            </a:r>
          </a:p>
          <a:p>
            <a:r>
              <a:rPr lang="ru-RU" dirty="0" smtClean="0"/>
              <a:t>Уважать и ценить каждого ребенка, независимо от его достижений, достоинств и недостатков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Поддерживать традицию коротко сообщать всей группе что-нибудь положительное о каждом ребенке</a:t>
            </a:r>
          </a:p>
          <a:p>
            <a:r>
              <a:rPr lang="ru-RU" dirty="0" smtClean="0"/>
              <a:t>Привлекать детей к поочередному выполнению коротких привлекательных заданий</a:t>
            </a:r>
          </a:p>
          <a:p>
            <a:r>
              <a:rPr lang="ru-RU" dirty="0" smtClean="0"/>
              <a:t>Помогать детям при столкновении их интересов по поводу игрушек</a:t>
            </a:r>
          </a:p>
          <a:p>
            <a:r>
              <a:rPr lang="ru-RU" dirty="0" smtClean="0"/>
              <a:t>Формировать представления о положительных и отрицательных действиях; организовывать коллективное одобрение/осуждение безличных, понятных детям хороших и плохих действий в форме игры, кукольного театра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Показывать пример бережного отношения к другим людям</a:t>
            </a:r>
          </a:p>
          <a:p>
            <a:r>
              <a:rPr lang="ru-RU" dirty="0" smtClean="0"/>
              <a:t>Проводить групповые мини-праздники с рукотворными предметами и материалами (мыльные пузыри, бумажные фантики и пр.)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Поддерживать элементарное экспериментирование с отдельными объектами</a:t>
            </a:r>
          </a:p>
          <a:p>
            <a:r>
              <a:rPr lang="ru-RU" dirty="0" smtClean="0"/>
              <a:t>Организовывать наблюдения за объектами и явлениями природы, рукотворными предметами</a:t>
            </a:r>
          </a:p>
          <a:p>
            <a:r>
              <a:rPr lang="ru-RU" dirty="0" smtClean="0"/>
              <a:t>Продолжать знакомить с предметным содержанием окружающего рукотворного мира (название, внешние признаки, назначение)</a:t>
            </a:r>
          </a:p>
          <a:p>
            <a:r>
              <a:rPr lang="ru-RU" dirty="0" smtClean="0"/>
              <a:t>Начать целенаправленно знакомить с различной деятельностью людей в обществе и дома</a:t>
            </a:r>
          </a:p>
          <a:p>
            <a:r>
              <a:rPr lang="ru-RU" dirty="0" smtClean="0"/>
              <a:t>В игровой форме начать знакомить со строением собственного тела</a:t>
            </a:r>
          </a:p>
          <a:p>
            <a:r>
              <a:rPr lang="ru-RU" dirty="0" smtClean="0"/>
              <a:t>Формировать представления о факторах, влияющих на здоровье (продукты питания, сон, прогулка, движение, гигиена и пр.)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Знакомить с отдельными представителями растительного и животного мира (внешние признаки и яркие характерные особенности)</a:t>
            </a:r>
          </a:p>
          <a:p>
            <a:r>
              <a:rPr lang="ru-RU" dirty="0" smtClean="0"/>
              <a:t>Знакомить с некоторыми природными материалами (дерево, глина), выделять их свойства и качества</a:t>
            </a:r>
          </a:p>
          <a:p>
            <a:r>
              <a:rPr lang="ru-RU" dirty="0" smtClean="0"/>
              <a:t>Привлекать детей к уходу за растениями</a:t>
            </a:r>
          </a:p>
          <a:p>
            <a:r>
              <a:rPr lang="ru-RU" dirty="0" smtClean="0"/>
              <a:t>Проводить мини-праздники с природным материалом</a:t>
            </a:r>
          </a:p>
          <a:p>
            <a:r>
              <a:rPr lang="ru-RU" dirty="0" smtClean="0"/>
              <a:t>Формировать позицию помощника и защитника по отношению к объектам природы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различать и называть простейшие геометрические фигуры: круг, квадрат, треугольник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различать и называть основные цвета: красный, синий, желтый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различать и называть признаки величины: большой – маленький, длинный – короткий, высокий – низкий и др.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осуществлять классификацию по одному признаку или свойству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осуществлять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сериацию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построение упорядоченного ряда по возрастанию или убыванию какого-либо признака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сравнивать предметы по одному признаку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Сохраняются яркость и непосредственность эмоций, легкая переключаемость. Эмоции детей сильны, но поверхностны.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 по-прежнему зависим от своего физического состояния.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Новыми источниками отрицательных эмоций становятся конфликты со взрослым по поводу волеизъявлений ребенка или конфликты со сверстниками по поводу обладания игрушками.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Теперь ребенок плачет не только, если упал и ушибся, но и бурно реагирует на неудачу в деятельности – например, упала башня из кубиков, которую он строил.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чаще ведут себя агрессивно, их настроение подвержено перепадам, они не склонны выражать сочувствие друг другу.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 это временное явление!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Учить различать количество в пределах трех без пересчета</a:t>
            </a:r>
          </a:p>
          <a:p>
            <a:r>
              <a:rPr lang="ru-RU" dirty="0" smtClean="0"/>
              <a:t>Учить порядку следования числительных в пределах пяти</a:t>
            </a:r>
          </a:p>
          <a:p>
            <a:r>
              <a:rPr lang="ru-RU" dirty="0" smtClean="0"/>
              <a:t>Знакомить с порядком следования сюжета</a:t>
            </a:r>
          </a:p>
          <a:p>
            <a:r>
              <a:rPr lang="ru-RU" dirty="0" smtClean="0"/>
              <a:t>Знакомить с названиями частей суток: утро, вечер, день, ночь</a:t>
            </a:r>
          </a:p>
          <a:p>
            <a:r>
              <a:rPr lang="ru-RU" dirty="0" smtClean="0"/>
              <a:t>Знакомить со словами «над, под, около, перед, за, в, спереди – сзади, вверху – внизу, далеко – близко и т.д.»</a:t>
            </a:r>
          </a:p>
          <a:p>
            <a:r>
              <a:rPr lang="ru-RU" dirty="0" smtClean="0"/>
              <a:t>Знакомить детей со сказками, песенками и </a:t>
            </a:r>
            <a:r>
              <a:rPr lang="ru-RU" dirty="0" err="1" smtClean="0"/>
              <a:t>потешками</a:t>
            </a:r>
            <a:r>
              <a:rPr lang="ru-RU" dirty="0" smtClean="0"/>
              <a:t> с циклическим сюжетом</a:t>
            </a:r>
          </a:p>
          <a:p>
            <a:r>
              <a:rPr lang="ru-RU" dirty="0" smtClean="0"/>
              <a:t>Поддерживать интерес к собиранию конструкций и созданию построек из различного материала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Продолжать развивать диалогическую речь</a:t>
            </a:r>
          </a:p>
          <a:p>
            <a:r>
              <a:rPr lang="ru-RU" dirty="0" smtClean="0"/>
              <a:t>Создавать условия для общения ребенка со сверстниками и взрослыми</a:t>
            </a:r>
          </a:p>
          <a:p>
            <a:r>
              <a:rPr lang="ru-RU" dirty="0" smtClean="0"/>
              <a:t>Знакомить со словами-обобщениями (игрушки, мебель, посуда, одежда и т.д.)</a:t>
            </a:r>
          </a:p>
          <a:p>
            <a:r>
              <a:rPr lang="ru-RU" dirty="0" smtClean="0"/>
              <a:t>Расширять словарь, обозначающий действия</a:t>
            </a:r>
          </a:p>
          <a:p>
            <a:r>
              <a:rPr lang="ru-RU" dirty="0" smtClean="0"/>
              <a:t>Упражнять детей в использовании определений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Упражнять в согласовании слов в роде, числе, лице и падеже</a:t>
            </a:r>
          </a:p>
          <a:p>
            <a:r>
              <a:rPr lang="ru-RU" dirty="0" smtClean="0"/>
              <a:t>Упражнять в правильном употреблении предлогов</a:t>
            </a:r>
          </a:p>
          <a:p>
            <a:r>
              <a:rPr lang="ru-RU" dirty="0" smtClean="0"/>
              <a:t>Упражнять в употреблении имен существительных в единственном и множественном числе</a:t>
            </a:r>
          </a:p>
          <a:p>
            <a:r>
              <a:rPr lang="ru-RU" dirty="0" smtClean="0"/>
              <a:t>Закреплять умение называть животных и их детенышей в единственном и множественном числе</a:t>
            </a:r>
          </a:p>
          <a:p>
            <a:r>
              <a:rPr lang="ru-RU" dirty="0" smtClean="0"/>
              <a:t>Рассказывать народные и авторские сказки, художественные произведения</a:t>
            </a:r>
          </a:p>
          <a:p>
            <a:r>
              <a:rPr lang="ru-RU" dirty="0" smtClean="0"/>
              <a:t>Рассматривать вместе со взрослыми книжки</a:t>
            </a:r>
          </a:p>
          <a:p>
            <a:r>
              <a:rPr lang="ru-RU" dirty="0" smtClean="0"/>
              <a:t>Разыгрывать известные детям произведения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Произносить, уточнять и закреплять произношение звуков родного языка</a:t>
            </a:r>
          </a:p>
          <a:p>
            <a:r>
              <a:rPr lang="ru-RU" dirty="0" smtClean="0"/>
              <a:t>Дифференцировать слова, близкие по слоговой структуре (с опорой на картинки): дом – кот, машина – барабан и др.</a:t>
            </a:r>
          </a:p>
          <a:p>
            <a:r>
              <a:rPr lang="ru-RU" dirty="0" smtClean="0"/>
              <a:t>Дифференцировать слова, близкие по звучанию (с опорой на картинки): дом – ком, удочка – уточка и др.</a:t>
            </a:r>
          </a:p>
          <a:p>
            <a:r>
              <a:rPr lang="ru-RU" dirty="0" smtClean="0"/>
              <a:t>Вырабатывать интонационную выразительность, правильный темп, силу голоса посредством игр-драматизаций, игровых сюжетов, чтения и воспроизведения простейших </a:t>
            </a:r>
            <a:r>
              <a:rPr lang="ru-RU" dirty="0" err="1" smtClean="0"/>
              <a:t>попевок</a:t>
            </a:r>
            <a:r>
              <a:rPr lang="ru-RU" dirty="0" smtClean="0"/>
              <a:t>, </a:t>
            </a:r>
            <a:r>
              <a:rPr lang="ru-RU" dirty="0" err="1" smtClean="0"/>
              <a:t>потешек</a:t>
            </a:r>
            <a:r>
              <a:rPr lang="ru-RU" dirty="0" smtClean="0"/>
              <a:t>, отрывков авторских произведений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Упражнять в умении задавать вопросы и отвечать на них</a:t>
            </a:r>
          </a:p>
          <a:p>
            <a:r>
              <a:rPr lang="ru-RU" dirty="0" smtClean="0"/>
              <a:t>Закреплять простейшие формы речевого этикета (приветствие, прощание, просьба, знакомство)</a:t>
            </a:r>
          </a:p>
          <a:p>
            <a:r>
              <a:rPr lang="ru-RU" dirty="0" smtClean="0"/>
              <a:t>Упражнять в воспроизведении простых коротких текстов с использованием различных театров</a:t>
            </a:r>
          </a:p>
          <a:p>
            <a:r>
              <a:rPr lang="ru-RU" dirty="0" smtClean="0"/>
              <a:t>Упражнять в дополнении высказываний перечислительным рядом с опорой на наглядность: «В лесу на полянке зайчик сидел (прыгал, бегал, слушал и др.)»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Знакомить с простейшими способами изобразительной деятельности в рисовании красками и кистью, мелками и карандашами; в лепке из глины, пластилина, иных пластичных материалов</a:t>
            </a:r>
          </a:p>
          <a:p>
            <a:r>
              <a:rPr lang="ru-RU" dirty="0" smtClean="0"/>
              <a:t>Учить петь</a:t>
            </a:r>
          </a:p>
          <a:p>
            <a:r>
              <a:rPr lang="ru-RU" dirty="0" smtClean="0"/>
              <a:t>Проводить игры и упражнения, направленные на сенсорное развитие в области восприятия звука</a:t>
            </a:r>
          </a:p>
          <a:p>
            <a:r>
              <a:rPr lang="ru-RU" dirty="0" smtClean="0"/>
              <a:t>Создавать условия для шумового ритмического </a:t>
            </a:r>
            <a:r>
              <a:rPr lang="ru-RU" dirty="0" err="1" smtClean="0"/>
              <a:t>музицирования</a:t>
            </a:r>
            <a:endParaRPr lang="ru-RU" dirty="0" smtClean="0"/>
          </a:p>
          <a:p>
            <a:r>
              <a:rPr lang="ru-RU" dirty="0" smtClean="0"/>
              <a:t>Развивать </a:t>
            </a:r>
            <a:r>
              <a:rPr lang="ru-RU" dirty="0" err="1" smtClean="0"/>
              <a:t>звуковысотный</a:t>
            </a:r>
            <a:r>
              <a:rPr lang="ru-RU" dirty="0" smtClean="0"/>
              <a:t> слух и чувство ритма</a:t>
            </a:r>
          </a:p>
          <a:p>
            <a:r>
              <a:rPr lang="ru-RU" dirty="0" smtClean="0"/>
              <a:t>Поощрять детей свободно выразительно двигаться под музыку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Рассказывать народные сказки о животных</a:t>
            </a:r>
          </a:p>
          <a:p>
            <a:r>
              <a:rPr lang="ru-RU" dirty="0" smtClean="0"/>
              <a:t>Знакомить с произведениями живописи, народно-прикладного искусства, музыки</a:t>
            </a:r>
          </a:p>
          <a:p>
            <a:r>
              <a:rPr lang="ru-RU" dirty="0" smtClean="0"/>
              <a:t>Знакомить с образом животных в скульптуре малых форм, живописи, книжной графике; в музыке</a:t>
            </a:r>
          </a:p>
          <a:p>
            <a:r>
              <a:rPr lang="ru-RU" dirty="0" smtClean="0"/>
              <a:t>Знакомить со звучанием и внешним видом различных музыкальных инструментов</a:t>
            </a:r>
          </a:p>
          <a:p>
            <a:r>
              <a:rPr lang="ru-RU" dirty="0" smtClean="0"/>
              <a:t>Использовать музыку как средство регуляции настроения детей, создания благоприятного эмоционального фона</a:t>
            </a:r>
          </a:p>
          <a:p>
            <a:r>
              <a:rPr lang="ru-RU" dirty="0" smtClean="0"/>
              <a:t>Обращать внимание детей на красоту природы</a:t>
            </a:r>
          </a:p>
          <a:p>
            <a:r>
              <a:rPr lang="ru-RU" dirty="0" smtClean="0"/>
              <a:t>Создавать условия для любования отдельными эстетическими предметами, объектами, музыкальными явлениями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Поддерживать потребность в самостоятельной двигательной активности</a:t>
            </a:r>
          </a:p>
          <a:p>
            <a:r>
              <a:rPr lang="ru-RU" dirty="0" smtClean="0"/>
              <a:t>Укреплять разные группы мышц способствую формированию правильной осанки</a:t>
            </a:r>
          </a:p>
          <a:p>
            <a:r>
              <a:rPr lang="ru-RU" dirty="0" smtClean="0"/>
              <a:t>Обеспечивать необходимый двигательный режим в течение дня: создавать условия для активного движения в группе, на участке; обогащать опыт детей подвижными играми, движениями под музыку</a:t>
            </a:r>
          </a:p>
          <a:p>
            <a:r>
              <a:rPr lang="ru-RU" dirty="0" smtClean="0"/>
              <a:t>Создавать условия для игр с мячом</a:t>
            </a:r>
          </a:p>
          <a:p>
            <a:r>
              <a:rPr lang="ru-RU" dirty="0" smtClean="0"/>
              <a:t>Обеспечивать безопасность жизнедеятельности, строго соблюдая санитарные нормы и правила охраны жизни и здоровья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Систематически проводить оздоровительные мероприятия с учетом состояния здоровья и уровнем физического развития каждого ребенка</a:t>
            </a:r>
          </a:p>
          <a:p>
            <a:r>
              <a:rPr lang="ru-RU" dirty="0" smtClean="0"/>
              <a:t>Обеспечивать рациональный режим дня, сбалансированное качественное питание, дневной сон, достаточное пребывание на свежем воздухе</a:t>
            </a:r>
          </a:p>
          <a:p>
            <a:r>
              <a:rPr lang="ru-RU" dirty="0" smtClean="0"/>
              <a:t>Развивать основные движения (ходьба, бег, лазанье, прыжки, метание) и физические качества (быстрота, гибкость, ловкость, сила, выносливость)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Совершенствовать культурно-гигиенические навыки, начинать формировать навыки культурного поведения</a:t>
            </a:r>
          </a:p>
          <a:p>
            <a:r>
              <a:rPr lang="ru-RU" dirty="0" smtClean="0"/>
              <a:t>Формировать начальные представления о правилах безопасного поведения; воспитывать осторожность поведения в быту, на природе, на улице</a:t>
            </a:r>
          </a:p>
          <a:p>
            <a:r>
              <a:rPr lang="ru-RU" dirty="0" smtClean="0"/>
              <a:t>Формировать ответственное отношение ребенка к своему здоровью и здоровью окружающих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Восприятие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Увеличивается острота зрения и способность цветоразличения. Некоторые признаки предметов (цвет, форма, размер) начинают выделяться как отдельные.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Появляется способность как бы обводить взглядом контуры предметов и способность зрительно разделить предмет на части.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выложенном на столе домике из четырех квадратов с большим треугольником сверху ребенок легко узнает облик крыши и стен. Однако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многие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 еще не могут выделить четыре квадрата, которые образуют стену, хотя граница между ними отчетливо видны. Эта особенность восприятия создает трудности при воспроизведении даже простых образцов.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Желаем успехов!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38287" y="1927225"/>
            <a:ext cx="53054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Способность детей управлять своим вниманием очень невелика.</a:t>
            </a:r>
          </a:p>
          <a:p>
            <a:r>
              <a:rPr lang="ru-RU" dirty="0" smtClean="0"/>
              <a:t>Переключение внимания словесной инструкции часто требует неоднократного повторения.</a:t>
            </a:r>
          </a:p>
          <a:p>
            <a:r>
              <a:rPr lang="ru-RU" dirty="0" smtClean="0"/>
              <a:t>Объем внимания не превышает одного объекта</a:t>
            </a:r>
          </a:p>
          <a:p>
            <a:r>
              <a:rPr lang="ru-RU" dirty="0" smtClean="0"/>
              <a:t>Устойчивость внимания возрастает, но по-прежнему зависит от степени заинтересованности ребенка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Память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Процессы памяти остаются непроизвольными, в них продолжает преобладать узнавание.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хорошо запоминают то, что им интересно, или то, что им понравилось: стихотворение, песенку, событие.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Речь продолжает оставаться ситуативной, но становится более сложной и развернутой.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Словарный запас увеличивается за год в среднем до 1500 слов (индивидуальные различия колеблются от 600 до 2300 слов)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Изменяется словарный состав речи: возрастает доля глаголов и прилагательных.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Длина предложений увеличивается, появляются сложные предложения.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звуковом отношении речь детей этого возраста далеко не совершенна: она нечётка, характеризуется общей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смягченностью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многие звуки не произносятся.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речи детей четвертого года жизни имеется еще одна особенность: занимаясь каким-либо дело, они часто сопровождают свои действия малопонятной для окружающих негромкой речью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приборматыванием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Такие «разговоры с собой» имеют огромное значение для развития детей: с их помощью ребенок пытается наметить и удержать в памяти поставленные им цели, строит новые планы, обдумывает пути их достижения, иногда он выполняет отдельные действия только на словах.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Мышление носит наглядно-образный характер: от манипулирования предметами ребенок способен перейти к манипулированию их образами.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сфера познавательной деятельности малыша по-прежнему сосредоточена на реальном предметном мире, непосредственно окружающем ребенка: он познает то, что видит перед собой в данный момент.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577</TotalTime>
  <Words>2619</Words>
  <Application>Microsoft Office PowerPoint</Application>
  <PresentationFormat>Экран (4:3)</PresentationFormat>
  <Paragraphs>214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Эркер</vt:lpstr>
      <vt:lpstr>Дошкольник: образование и развитие, особенности общения» Младший дошкольный возраст: 3-4 года</vt:lpstr>
      <vt:lpstr>Ключ возраста</vt:lpstr>
      <vt:lpstr>Эмоции</vt:lpstr>
      <vt:lpstr>Восприятие</vt:lpstr>
      <vt:lpstr>Внимание</vt:lpstr>
      <vt:lpstr>Память </vt:lpstr>
      <vt:lpstr>Речь</vt:lpstr>
      <vt:lpstr>Речь</vt:lpstr>
      <vt:lpstr>Мышление</vt:lpstr>
      <vt:lpstr>Деятельность</vt:lpstr>
      <vt:lpstr>Целеполагание</vt:lpstr>
      <vt:lpstr>Оценка результата и овладение способами деятельности</vt:lpstr>
      <vt:lpstr>Сознание</vt:lpstr>
      <vt:lpstr>Личность Отношение к себе</vt:lpstr>
      <vt:lpstr>Личность Отношение к взрослому</vt:lpstr>
      <vt:lpstr>Личность Отношение к сверстникам</vt:lpstr>
      <vt:lpstr>Личность Отношение к сверстникам</vt:lpstr>
      <vt:lpstr>Нормы жизни группы</vt:lpstr>
      <vt:lpstr>Добрые традиции</vt:lpstr>
      <vt:lpstr>Общие правила Ребенок имеет право:</vt:lpstr>
      <vt:lpstr>Общие правила Ребенку категорически не разрешается:</vt:lpstr>
      <vt:lpstr>Социально-коммуникативное развитие Что нужно делать:</vt:lpstr>
      <vt:lpstr>Социально-коммуникативное развитие Что нужно делать:</vt:lpstr>
      <vt:lpstr>Социально-коммуникативное развитие Что нужно делать:</vt:lpstr>
      <vt:lpstr>Социально-коммуникативное развитие Что нужно делать:</vt:lpstr>
      <vt:lpstr>Социально-коммуникативное развитие Что нужно делать:</vt:lpstr>
      <vt:lpstr>Познавательное развитие Что нужно делать:</vt:lpstr>
      <vt:lpstr>Познавательное развитие Что нужно делать:</vt:lpstr>
      <vt:lpstr>Познавательное развитие Что нужно делать:</vt:lpstr>
      <vt:lpstr>Познавательное развитие Что нужно делать:</vt:lpstr>
      <vt:lpstr>Речевое развитие Что нужно делать:</vt:lpstr>
      <vt:lpstr>Речевое развитие Что нужно делать:</vt:lpstr>
      <vt:lpstr>Речевое развитие Что нужно делать:</vt:lpstr>
      <vt:lpstr>Речевое развитие Что нужно делать:</vt:lpstr>
      <vt:lpstr>Художественно-эстетическое развитие Что нужно делать</vt:lpstr>
      <vt:lpstr>Художественно-эстетическое развитие Что нужно делать</vt:lpstr>
      <vt:lpstr>Физическое развитие Что нужно делать:</vt:lpstr>
      <vt:lpstr>Физическое развитие Что нужно делать:</vt:lpstr>
      <vt:lpstr>Физическое развитие Что нужно делать:</vt:lpstr>
      <vt:lpstr>СПАСИБО ЗА ВНИМАНИЕ! Желаем успехов!</vt:lpstr>
    </vt:vector>
  </TitlesOfParts>
  <Company>Level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Дошкольник: образование и развитие, особенности общения» Младший дошкольный возраст: 3-4 года</dc:title>
  <dc:creator>Installer</dc:creator>
  <cp:lastModifiedBy>User</cp:lastModifiedBy>
  <cp:revision>61</cp:revision>
  <dcterms:created xsi:type="dcterms:W3CDTF">2016-03-09T05:27:18Z</dcterms:created>
  <dcterms:modified xsi:type="dcterms:W3CDTF">2016-03-09T20:06:27Z</dcterms:modified>
</cp:coreProperties>
</file>