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  <p:sldMasterId id="2147483687" r:id="rId3"/>
    <p:sldMasterId id="2147483700" r:id="rId4"/>
  </p:sldMasterIdLst>
  <p:notesMasterIdLst>
    <p:notesMasterId r:id="rId27"/>
  </p:notesMasterIdLst>
  <p:sldIdLst>
    <p:sldId id="278" r:id="rId5"/>
    <p:sldId id="280" r:id="rId6"/>
    <p:sldId id="258" r:id="rId7"/>
    <p:sldId id="259" r:id="rId8"/>
    <p:sldId id="281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4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>
                <a:latin typeface="Arial"/>
              </a:rPr>
              <a:t>Для правки формата примечаний щёлкните мышью</a:t>
            </a:r>
            <a:endParaRPr/>
          </a:p>
        </p:txBody>
      </p:sp>
      <p:sp>
        <p:nvSpPr>
          <p:cNvPr id="18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>
                <a:latin typeface="Times New Roman"/>
              </a:rPr>
              <a:t>&lt;заголовок&gt;</a:t>
            </a:r>
            <a:endParaRPr/>
          </a:p>
        </p:txBody>
      </p:sp>
      <p:sp>
        <p:nvSpPr>
          <p:cNvPr id="18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18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18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DB244FAB-2059-48F2-80DC-1F47C5700D8A}" type="slidenum">
              <a:rPr lang="ru-RU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6955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7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2" name="Рисунок 71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3" name="Рисунок 72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8" name="Рисунок 107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9" name="Рисунок 108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44" name="Рисунок 14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45" name="Рисунок 14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4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80" name="Рисунок 17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81" name="Рисунок 18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Седьмой уровень структуры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>
                <a:latin typeface="Arial"/>
              </a:rPr>
              <a:t>Для правки текста заголовка щёлкните мышью</a:t>
            </a:r>
            <a:endParaRPr/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 sz="3200">
                <a:latin typeface="Arial"/>
              </a:rPr>
              <a:t>Для правки структуры щёлкните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 sz="2800">
                <a:latin typeface="Arial"/>
              </a:rPr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 sz="2400">
                <a:latin typeface="Arial"/>
              </a:rPr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 sz="2000"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 sz="2000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zhigulina.oksana@list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/>
          </p:nvPr>
        </p:nvSpPr>
        <p:spPr>
          <a:xfrm>
            <a:off x="457200" y="2996952"/>
            <a:ext cx="8229240" cy="25848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240" cy="1656184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учителя начальных классов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МКОУ «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Любимовская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СОШ» 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Большесолдатского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</a:t>
            </a:r>
            <a:b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Жигулиной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Оксаны Валерьевны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24944"/>
            <a:ext cx="4536504" cy="3022958"/>
          </a:xfrm>
          <a:prstGeom prst="rect">
            <a:avLst/>
          </a:prstGeom>
          <a:noFill/>
          <a:ln w="57150">
            <a:solidFill>
              <a:srgbClr val="FFC00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75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990720" y="-27000"/>
            <a:ext cx="662868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dirty="0">
                <a:solidFill>
                  <a:srgbClr val="FF0000"/>
                </a:solidFill>
                <a:latin typeface="Times New Roman"/>
              </a:rPr>
              <a:t>Достижения учителя</a:t>
            </a:r>
            <a:endParaRPr sz="3200" dirty="0"/>
          </a:p>
        </p:txBody>
      </p:sp>
      <p:sp>
        <p:nvSpPr>
          <p:cNvPr id="233" name="CustomShape 2"/>
          <p:cNvSpPr/>
          <p:nvPr/>
        </p:nvSpPr>
        <p:spPr>
          <a:xfrm>
            <a:off x="457200" y="1600200"/>
            <a:ext cx="403776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4" name="CustomShape 3"/>
          <p:cNvSpPr/>
          <p:nvPr/>
        </p:nvSpPr>
        <p:spPr>
          <a:xfrm>
            <a:off x="3962520" y="990720"/>
            <a:ext cx="4876200" cy="513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600" strike="noStrike">
                <a:solidFill>
                  <a:srgbClr val="000000"/>
                </a:solidFill>
                <a:latin typeface="Arial"/>
              </a:rPr>
              <a:t>Грамота Управления образования Аминистрации Большесолдатского района 2012 г.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600" strike="noStrike">
                <a:solidFill>
                  <a:srgbClr val="000000"/>
                </a:solidFill>
                <a:latin typeface="Arial"/>
              </a:rPr>
              <a:t>Диплом за подготовку призеров Всероссийского «Молодежного чемпионата по математике» 2014г.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600" strike="noStrike">
                <a:solidFill>
                  <a:srgbClr val="000000"/>
                </a:solidFill>
                <a:latin typeface="Arial"/>
              </a:rPr>
              <a:t>Диплом организатора Всероссийской предметной олимпиады 2014г.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600" strike="noStrike">
                <a:solidFill>
                  <a:srgbClr val="000000"/>
                </a:solidFill>
                <a:latin typeface="Arial"/>
              </a:rPr>
              <a:t>Благодарность за подготовку победителей Всероссийской предметной олимпиады 2014г.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600" strike="noStrike">
                <a:solidFill>
                  <a:srgbClr val="000000"/>
                </a:solidFill>
                <a:latin typeface="Arial"/>
              </a:rPr>
              <a:t>Диплом организатора VI Всероссийских предметных олимпиад «SAPIENTI SAT» 2015г.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600" strike="noStrike">
                <a:solidFill>
                  <a:srgbClr val="000000"/>
                </a:solidFill>
                <a:latin typeface="Arial"/>
              </a:rPr>
              <a:t>Благодарность за подготовку победителей</a:t>
            </a:r>
            <a:endParaRPr/>
          </a:p>
          <a:p>
            <a:pPr>
              <a:lnSpc>
                <a:spcPct val="100000"/>
              </a:lnSpc>
            </a:pPr>
            <a:r>
              <a:rPr lang="ru-RU" sz="1600" strike="noStrike">
                <a:solidFill>
                  <a:srgbClr val="000000"/>
                </a:solidFill>
                <a:latin typeface="Arial"/>
              </a:rPr>
              <a:t>      VI Всероссийских предметных олимпиад </a:t>
            </a:r>
            <a:endParaRPr/>
          </a:p>
          <a:p>
            <a:pPr>
              <a:lnSpc>
                <a:spcPct val="100000"/>
              </a:lnSpc>
            </a:pPr>
            <a:r>
              <a:rPr lang="ru-RU" sz="1600" strike="noStrike">
                <a:solidFill>
                  <a:srgbClr val="000000"/>
                </a:solidFill>
                <a:latin typeface="Arial"/>
              </a:rPr>
              <a:t>      «SAPIENTI SAT» 2015г.</a:t>
            </a:r>
            <a:endParaRPr/>
          </a:p>
          <a:p>
            <a:pPr>
              <a:lnSpc>
                <a:spcPct val="100000"/>
              </a:lnSpc>
            </a:pPr>
            <a:r>
              <a:rPr lang="ru-RU" sz="1600" strike="noStrike">
                <a:solidFill>
                  <a:srgbClr val="000000"/>
                </a:solidFill>
                <a:latin typeface="Arial"/>
              </a:rPr>
              <a:t>       Сертификат за участие в областном </a:t>
            </a:r>
            <a:endParaRPr/>
          </a:p>
          <a:p>
            <a:pPr>
              <a:lnSpc>
                <a:spcPct val="100000"/>
              </a:lnSpc>
            </a:pPr>
            <a:r>
              <a:rPr lang="ru-RU" sz="1600" strike="noStrike">
                <a:solidFill>
                  <a:srgbClr val="000000"/>
                </a:solidFill>
                <a:latin typeface="Arial"/>
              </a:rPr>
              <a:t>        художественно-благотворительном конкурсе</a:t>
            </a:r>
            <a:endParaRPr/>
          </a:p>
          <a:p>
            <a:pPr>
              <a:lnSpc>
                <a:spcPct val="100000"/>
              </a:lnSpc>
            </a:pPr>
            <a:r>
              <a:rPr lang="ru-RU" sz="1600" strike="noStrike">
                <a:solidFill>
                  <a:srgbClr val="000000"/>
                </a:solidFill>
                <a:latin typeface="Arial"/>
              </a:rPr>
              <a:t>        «Рождественский свет» 2016г.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35" name="Picture 2"/>
          <p:cNvPicPr/>
          <p:nvPr/>
        </p:nvPicPr>
        <p:blipFill>
          <a:blip r:embed="rId2"/>
          <a:stretch/>
        </p:blipFill>
        <p:spPr>
          <a:xfrm>
            <a:off x="533520" y="1219320"/>
            <a:ext cx="3351960" cy="2513880"/>
          </a:xfrm>
          <a:prstGeom prst="rect">
            <a:avLst/>
          </a:prstGeom>
          <a:ln w="38160">
            <a:solidFill>
              <a:srgbClr val="FF0000"/>
            </a:solidFill>
            <a:miter/>
          </a:ln>
        </p:spPr>
      </p:pic>
    </p:spTree>
  </p:cSld>
  <p:clrMapOvr>
    <a:masterClrMapping/>
  </p:clrMapOvr>
  <p:transition spd="slow" advTm="8000">
    <p:random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228600" y="274680"/>
            <a:ext cx="77716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strike="noStrike">
                <a:solidFill>
                  <a:srgbClr val="FF0000"/>
                </a:solidFill>
                <a:latin typeface="Arial Black"/>
              </a:rPr>
              <a:t>Победители конкурсов, олимпиад</a:t>
            </a:r>
            <a:endParaRPr/>
          </a:p>
        </p:txBody>
      </p:sp>
      <p:graphicFrame>
        <p:nvGraphicFramePr>
          <p:cNvPr id="237" name="Table 2"/>
          <p:cNvGraphicFramePr/>
          <p:nvPr>
            <p:extLst>
              <p:ext uri="{D42A27DB-BD31-4B8C-83A1-F6EECF244321}">
                <p14:modId xmlns:p14="http://schemas.microsoft.com/office/powerpoint/2010/main" val="4274743054"/>
              </p:ext>
            </p:extLst>
          </p:nvPr>
        </p:nvGraphicFramePr>
        <p:xfrm>
          <a:off x="609480" y="1066680"/>
          <a:ext cx="8229240" cy="4400280"/>
        </p:xfrm>
        <a:graphic>
          <a:graphicData uri="http://schemas.openxmlformats.org/drawingml/2006/table">
            <a:tbl>
              <a:tblPr/>
              <a:tblGrid>
                <a:gridCol w="914400"/>
                <a:gridCol w="609480"/>
                <a:gridCol w="1600200"/>
                <a:gridCol w="2361960"/>
                <a:gridCol w="1523880"/>
                <a:gridCol w="1219320"/>
              </a:tblGrid>
              <a:tr h="651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dirty="0">
                          <a:solidFill>
                            <a:srgbClr val="7030A0"/>
                          </a:solidFill>
                          <a:latin typeface="Arial"/>
                        </a:rPr>
                        <a:t>Учебный год</a:t>
                      </a:r>
                      <a:endParaRPr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dirty="0">
                          <a:solidFill>
                            <a:srgbClr val="7030A0"/>
                          </a:solidFill>
                          <a:latin typeface="Arial"/>
                        </a:rPr>
                        <a:t>       Класс</a:t>
                      </a:r>
                      <a:endParaRPr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dirty="0">
                          <a:solidFill>
                            <a:srgbClr val="7030A0"/>
                          </a:solidFill>
                          <a:latin typeface="Arial"/>
                        </a:rPr>
                        <a:t>Ф.И. учащихся</a:t>
                      </a:r>
                      <a:endParaRPr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dirty="0">
                          <a:solidFill>
                            <a:srgbClr val="7030A0"/>
                          </a:solidFill>
                          <a:latin typeface="Arial"/>
                        </a:rPr>
                        <a:t>Название мероприятия</a:t>
                      </a:r>
                      <a:endParaRPr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dirty="0">
                          <a:solidFill>
                            <a:srgbClr val="7030A0"/>
                          </a:solidFill>
                          <a:latin typeface="Arial"/>
                        </a:rPr>
                        <a:t>Уровень </a:t>
                      </a:r>
                      <a:endParaRPr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dirty="0">
                          <a:solidFill>
                            <a:srgbClr val="7030A0"/>
                          </a:solidFill>
                          <a:latin typeface="Arial"/>
                        </a:rPr>
                        <a:t>Занятое место</a:t>
                      </a:r>
                      <a:endParaRPr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456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       2014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Евтеев Александр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Пермский предметный чемпионат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Региональный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       1 место</a:t>
                      </a:r>
                      <a:endParaRPr/>
                    </a:p>
                  </a:txBody>
                  <a:tcPr/>
                </a:tc>
              </a:tr>
              <a:tr h="456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       2014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Медведева Ангелина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Пермский предметный чемпионат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Региональный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       2 место</a:t>
                      </a:r>
                      <a:endParaRPr/>
                    </a:p>
                  </a:txBody>
                  <a:tcPr/>
                </a:tc>
              </a:tr>
              <a:tr h="456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       2014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Кравцов Иван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Пермский предметный чемпионат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Региональный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       3 место</a:t>
                      </a:r>
                      <a:endParaRPr/>
                    </a:p>
                  </a:txBody>
                  <a:tcPr/>
                </a:tc>
              </a:tr>
              <a:tr h="456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       2015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Жижин Артем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Пермский чемпионат «Старт»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       3 место</a:t>
                      </a:r>
                      <a:endParaRPr/>
                    </a:p>
                  </a:txBody>
                  <a:tcPr/>
                </a:tc>
              </a:tr>
              <a:tr h="636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     2015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Жижин Артем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 VI Всероссийская предметная олимпиада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      «SAPIENTI SAT» 2015г.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Федеральный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      2 место</a:t>
                      </a:r>
                      <a:endParaRPr/>
                    </a:p>
                  </a:txBody>
                  <a:tcPr/>
                </a:tc>
              </a:tr>
              <a:tr h="636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     2015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Юрченко Денис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 VI Всероссийская предметная олимпиада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      «SAPIENTI SAT» 2015г.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Федеральный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      2 место</a:t>
                      </a:r>
                      <a:endParaRPr/>
                    </a:p>
                  </a:txBody>
                  <a:tcPr/>
                </a:tc>
              </a:tr>
              <a:tr h="638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     2015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Лукьянчикова Ксения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 VI Всероссийская предметная олимпиада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      «SAPIENTI SAT» 2015г.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Федеральный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      2 место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Tm="8000">
    <p:random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CustomShape 1"/>
          <p:cNvSpPr/>
          <p:nvPr/>
        </p:nvSpPr>
        <p:spPr>
          <a:xfrm>
            <a:off x="152280" y="274680"/>
            <a:ext cx="807660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strike="noStrike">
                <a:solidFill>
                  <a:srgbClr val="FF0000"/>
                </a:solidFill>
                <a:latin typeface="Arial Black"/>
              </a:rPr>
              <a:t>Победители конкурсов, олимпиад</a:t>
            </a:r>
            <a:endParaRPr/>
          </a:p>
        </p:txBody>
      </p:sp>
      <p:graphicFrame>
        <p:nvGraphicFramePr>
          <p:cNvPr id="239" name="Table 2"/>
          <p:cNvGraphicFramePr/>
          <p:nvPr>
            <p:extLst>
              <p:ext uri="{D42A27DB-BD31-4B8C-83A1-F6EECF244321}">
                <p14:modId xmlns:p14="http://schemas.microsoft.com/office/powerpoint/2010/main" val="3542613272"/>
              </p:ext>
            </p:extLst>
          </p:nvPr>
        </p:nvGraphicFramePr>
        <p:xfrm>
          <a:off x="457200" y="1066680"/>
          <a:ext cx="8381520" cy="4480560"/>
        </p:xfrm>
        <a:graphic>
          <a:graphicData uri="http://schemas.openxmlformats.org/drawingml/2006/table">
            <a:tbl>
              <a:tblPr/>
              <a:tblGrid>
                <a:gridCol w="923760"/>
                <a:gridCol w="766440"/>
                <a:gridCol w="1461960"/>
                <a:gridCol w="2768400"/>
                <a:gridCol w="1384200"/>
                <a:gridCol w="1076760"/>
              </a:tblGrid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dirty="0">
                          <a:solidFill>
                            <a:srgbClr val="7030A0"/>
                          </a:solidFill>
                          <a:latin typeface="Arial"/>
                        </a:rPr>
                        <a:t>Учебный год</a:t>
                      </a:r>
                      <a:endParaRPr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dirty="0">
                          <a:solidFill>
                            <a:srgbClr val="7030A0"/>
                          </a:solidFill>
                          <a:latin typeface="Arial"/>
                        </a:rPr>
                        <a:t>Класс </a:t>
                      </a:r>
                      <a:endParaRPr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dirty="0">
                          <a:solidFill>
                            <a:srgbClr val="7030A0"/>
                          </a:solidFill>
                          <a:latin typeface="Arial"/>
                        </a:rPr>
                        <a:t>Ф.И. учащихся</a:t>
                      </a:r>
                      <a:endParaRPr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dirty="0">
                          <a:solidFill>
                            <a:srgbClr val="7030A0"/>
                          </a:solidFill>
                          <a:latin typeface="Arial"/>
                        </a:rPr>
                        <a:t>Название мероприятия</a:t>
                      </a:r>
                      <a:endParaRPr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dirty="0">
                          <a:solidFill>
                            <a:srgbClr val="7030A0"/>
                          </a:solidFill>
                          <a:latin typeface="Arial"/>
                        </a:rPr>
                        <a:t>Уровень </a:t>
                      </a:r>
                      <a:endParaRPr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1" strike="noStrike" dirty="0">
                          <a:solidFill>
                            <a:srgbClr val="7030A0"/>
                          </a:solidFill>
                          <a:latin typeface="Arial"/>
                        </a:rPr>
                        <a:t>Занятое место</a:t>
                      </a:r>
                      <a:endParaRPr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822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Бурнатова Алина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 VI Всероссийская предметная олимпиада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      «SAPIENTI SAT» 2015г.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Федеральный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3 место</a:t>
                      </a:r>
                      <a:endParaRPr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Жижин Артем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Художественно-благотворительный конкурс «Рождественский свет»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1 место</a:t>
                      </a:r>
                      <a:endParaRPr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Бурнатова Алина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Художественно-благотворительный конкурс «Рождественский свет»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3 место</a:t>
                      </a:r>
                      <a:endParaRPr/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Поздняков Алексей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Художественно-благотворительный конкурс «Рождественский свет»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3 место</a:t>
                      </a:r>
                      <a:endParaRPr/>
                    </a:p>
                  </a:txBody>
                  <a:tcPr/>
                </a:tc>
              </a:tr>
              <a:tr h="639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Чернова Анастасия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Художественно-благотворительный конкурс «Рождественский свет»</a:t>
                      </a:r>
                      <a:endParaRPr dirty="0"/>
                    </a:p>
                    <a:p>
                      <a:pPr>
                        <a:lnSpc>
                          <a:spcPct val="100000"/>
                        </a:lnSpc>
                      </a:pPr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3 место</a:t>
                      </a:r>
                      <a:endParaRPr/>
                    </a:p>
                  </a:txBody>
                  <a:tcPr/>
                </a:tc>
              </a:tr>
              <a:tr h="642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2015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Юрченко Денис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Художественно-благотворительный конкурс «Рождественский свет»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>
                          <a:solidFill>
                            <a:srgbClr val="000000"/>
                          </a:solidFill>
                          <a:latin typeface="Arial"/>
                        </a:rPr>
                        <a:t>Муниципальный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 место</a:t>
                      </a:r>
                      <a:endParaRPr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Tm="8000">
    <p:random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304920" y="6094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strike="noStrike">
                <a:solidFill>
                  <a:srgbClr val="FF0000"/>
                </a:solidFill>
                <a:latin typeface="Arial Black"/>
              </a:rPr>
              <a:t>Победители конкурсов, олимпиад</a:t>
            </a:r>
            <a:endParaRPr/>
          </a:p>
        </p:txBody>
      </p:sp>
      <p:sp>
        <p:nvSpPr>
          <p:cNvPr id="24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2" name="Picture 4"/>
          <p:cNvPicPr/>
          <p:nvPr/>
        </p:nvPicPr>
        <p:blipFill>
          <a:blip r:embed="rId2"/>
          <a:stretch/>
        </p:blipFill>
        <p:spPr>
          <a:xfrm>
            <a:off x="609480" y="2286000"/>
            <a:ext cx="1726560" cy="2361600"/>
          </a:xfrm>
          <a:prstGeom prst="rect">
            <a:avLst/>
          </a:prstGeom>
          <a:ln w="9360">
            <a:noFill/>
          </a:ln>
        </p:spPr>
      </p:pic>
      <p:pic>
        <p:nvPicPr>
          <p:cNvPr id="243" name="Picture 5"/>
          <p:cNvPicPr/>
          <p:nvPr/>
        </p:nvPicPr>
        <p:blipFill>
          <a:blip r:embed="rId3"/>
          <a:stretch/>
        </p:blipFill>
        <p:spPr>
          <a:xfrm>
            <a:off x="1828800" y="2057400"/>
            <a:ext cx="1726560" cy="2361600"/>
          </a:xfrm>
          <a:prstGeom prst="rect">
            <a:avLst/>
          </a:prstGeom>
          <a:ln w="9360">
            <a:noFill/>
          </a:ln>
        </p:spPr>
      </p:pic>
      <p:pic>
        <p:nvPicPr>
          <p:cNvPr id="244" name="Picture 6"/>
          <p:cNvPicPr/>
          <p:nvPr/>
        </p:nvPicPr>
        <p:blipFill>
          <a:blip r:embed="rId4"/>
          <a:stretch/>
        </p:blipFill>
        <p:spPr>
          <a:xfrm>
            <a:off x="3200400" y="1752480"/>
            <a:ext cx="1724760" cy="2361600"/>
          </a:xfrm>
          <a:prstGeom prst="rect">
            <a:avLst/>
          </a:prstGeom>
          <a:ln w="9360">
            <a:noFill/>
          </a:ln>
        </p:spPr>
      </p:pic>
      <p:pic>
        <p:nvPicPr>
          <p:cNvPr id="245" name="Picture 7"/>
          <p:cNvPicPr/>
          <p:nvPr/>
        </p:nvPicPr>
        <p:blipFill>
          <a:blip r:embed="rId5"/>
          <a:stretch/>
        </p:blipFill>
        <p:spPr>
          <a:xfrm>
            <a:off x="4583160" y="1600200"/>
            <a:ext cx="1751760" cy="2208960"/>
          </a:xfrm>
          <a:prstGeom prst="rect">
            <a:avLst/>
          </a:prstGeom>
          <a:ln w="9360">
            <a:noFill/>
          </a:ln>
        </p:spPr>
      </p:pic>
      <p:pic>
        <p:nvPicPr>
          <p:cNvPr id="246" name="Picture 8"/>
          <p:cNvPicPr/>
          <p:nvPr/>
        </p:nvPicPr>
        <p:blipFill>
          <a:blip r:embed="rId6"/>
          <a:stretch/>
        </p:blipFill>
        <p:spPr>
          <a:xfrm>
            <a:off x="6095880" y="1523880"/>
            <a:ext cx="1675800" cy="2096280"/>
          </a:xfrm>
          <a:prstGeom prst="rect">
            <a:avLst/>
          </a:prstGeom>
          <a:ln w="9360">
            <a:noFill/>
          </a:ln>
        </p:spPr>
      </p:pic>
      <p:pic>
        <p:nvPicPr>
          <p:cNvPr id="247" name="Picture 3"/>
          <p:cNvPicPr/>
          <p:nvPr/>
        </p:nvPicPr>
        <p:blipFill>
          <a:blip r:embed="rId7"/>
          <a:stretch/>
        </p:blipFill>
        <p:spPr>
          <a:xfrm>
            <a:off x="2444760" y="3962520"/>
            <a:ext cx="1617120" cy="2324880"/>
          </a:xfrm>
          <a:prstGeom prst="rect">
            <a:avLst/>
          </a:prstGeom>
          <a:ln w="38160">
            <a:solidFill>
              <a:srgbClr val="7030A0"/>
            </a:solidFill>
            <a:miter/>
          </a:ln>
        </p:spPr>
      </p:pic>
      <p:pic>
        <p:nvPicPr>
          <p:cNvPr id="248" name="Picture 4"/>
          <p:cNvPicPr/>
          <p:nvPr/>
        </p:nvPicPr>
        <p:blipFill>
          <a:blip r:embed="rId8"/>
          <a:stretch/>
        </p:blipFill>
        <p:spPr>
          <a:xfrm>
            <a:off x="3849840" y="3633840"/>
            <a:ext cx="1680480" cy="2437560"/>
          </a:xfrm>
          <a:prstGeom prst="rect">
            <a:avLst/>
          </a:prstGeom>
          <a:ln w="38160">
            <a:solidFill>
              <a:srgbClr val="7030A0"/>
            </a:solidFill>
            <a:miter/>
          </a:ln>
        </p:spPr>
      </p:pic>
      <p:pic>
        <p:nvPicPr>
          <p:cNvPr id="249" name="Picture 5"/>
          <p:cNvPicPr/>
          <p:nvPr/>
        </p:nvPicPr>
        <p:blipFill>
          <a:blip r:embed="rId9"/>
          <a:stretch/>
        </p:blipFill>
        <p:spPr>
          <a:xfrm>
            <a:off x="5143680" y="3270240"/>
            <a:ext cx="1728000" cy="2494800"/>
          </a:xfrm>
          <a:prstGeom prst="rect">
            <a:avLst/>
          </a:prstGeom>
          <a:ln w="38160">
            <a:solidFill>
              <a:srgbClr val="7030A0"/>
            </a:solidFill>
            <a:miter/>
          </a:ln>
        </p:spPr>
      </p:pic>
      <p:pic>
        <p:nvPicPr>
          <p:cNvPr id="250" name="Picture 6"/>
          <p:cNvPicPr/>
          <p:nvPr/>
        </p:nvPicPr>
        <p:blipFill>
          <a:blip r:embed="rId10"/>
          <a:stretch/>
        </p:blipFill>
        <p:spPr>
          <a:xfrm>
            <a:off x="6553080" y="3017880"/>
            <a:ext cx="1883520" cy="2590200"/>
          </a:xfrm>
          <a:prstGeom prst="rect">
            <a:avLst/>
          </a:prstGeom>
          <a:ln w="38160">
            <a:solidFill>
              <a:srgbClr val="7030A0"/>
            </a:solidFill>
            <a:miter/>
          </a:ln>
        </p:spPr>
      </p:pic>
    </p:spTree>
  </p:cSld>
  <p:clrMapOvr>
    <a:masterClrMapping/>
  </p:clrMapOvr>
  <p:transition spd="slow" advTm="8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Picture 2"/>
          <p:cNvPicPr/>
          <p:nvPr/>
        </p:nvPicPr>
        <p:blipFill>
          <a:blip r:embed="rId2"/>
          <a:stretch/>
        </p:blipFill>
        <p:spPr>
          <a:xfrm>
            <a:off x="864000" y="762120"/>
            <a:ext cx="3677400" cy="2761560"/>
          </a:xfrm>
          <a:prstGeom prst="rect">
            <a:avLst/>
          </a:prstGeom>
          <a:ln w="57240">
            <a:solidFill>
              <a:srgbClr val="FF0000"/>
            </a:solidFill>
            <a:miter/>
          </a:ln>
        </p:spPr>
      </p:pic>
      <p:pic>
        <p:nvPicPr>
          <p:cNvPr id="252" name="Picture 3"/>
          <p:cNvPicPr/>
          <p:nvPr/>
        </p:nvPicPr>
        <p:blipFill>
          <a:blip r:embed="rId3"/>
          <a:stretch/>
        </p:blipFill>
        <p:spPr>
          <a:xfrm>
            <a:off x="4724280" y="762120"/>
            <a:ext cx="3683880" cy="2761560"/>
          </a:xfrm>
          <a:prstGeom prst="rect">
            <a:avLst/>
          </a:prstGeom>
          <a:ln w="57240">
            <a:solidFill>
              <a:srgbClr val="FF0000"/>
            </a:solidFill>
            <a:miter/>
          </a:ln>
        </p:spPr>
      </p:pic>
      <p:pic>
        <p:nvPicPr>
          <p:cNvPr id="253" name="Picture 4"/>
          <p:cNvPicPr/>
          <p:nvPr/>
        </p:nvPicPr>
        <p:blipFill>
          <a:blip r:embed="rId4"/>
          <a:stretch/>
        </p:blipFill>
        <p:spPr>
          <a:xfrm>
            <a:off x="965520" y="3657600"/>
            <a:ext cx="3714840" cy="2961720"/>
          </a:xfrm>
          <a:prstGeom prst="rect">
            <a:avLst/>
          </a:prstGeom>
          <a:ln w="57240">
            <a:solidFill>
              <a:srgbClr val="FF0000"/>
            </a:solidFill>
            <a:miter/>
          </a:ln>
        </p:spPr>
      </p:pic>
      <p:pic>
        <p:nvPicPr>
          <p:cNvPr id="254" name="Picture 5"/>
          <p:cNvPicPr/>
          <p:nvPr/>
        </p:nvPicPr>
        <p:blipFill>
          <a:blip r:embed="rId5"/>
          <a:stretch/>
        </p:blipFill>
        <p:spPr>
          <a:xfrm>
            <a:off x="5063040" y="3241800"/>
            <a:ext cx="2529000" cy="3377520"/>
          </a:xfrm>
          <a:prstGeom prst="rect">
            <a:avLst/>
          </a:prstGeom>
          <a:ln w="57240">
            <a:solidFill>
              <a:srgbClr val="FF0000"/>
            </a:solidFill>
            <a:miter/>
          </a:ln>
        </p:spPr>
      </p:pic>
      <p:pic>
        <p:nvPicPr>
          <p:cNvPr id="255" name="Picture 6"/>
          <p:cNvPicPr/>
          <p:nvPr/>
        </p:nvPicPr>
        <p:blipFill>
          <a:blip r:embed="rId6"/>
          <a:stretch/>
        </p:blipFill>
        <p:spPr>
          <a:xfrm>
            <a:off x="3309120" y="2633760"/>
            <a:ext cx="2829960" cy="1480320"/>
          </a:xfrm>
          <a:prstGeom prst="rect">
            <a:avLst/>
          </a:prstGeom>
          <a:ln w="9360">
            <a:noFill/>
          </a:ln>
        </p:spPr>
      </p:pic>
      <p:sp>
        <p:nvSpPr>
          <p:cNvPr id="256" name="CustomShape 1"/>
          <p:cNvSpPr/>
          <p:nvPr/>
        </p:nvSpPr>
        <p:spPr>
          <a:xfrm>
            <a:off x="1066680" y="76320"/>
            <a:ext cx="6095160" cy="685080"/>
          </a:xfrm>
          <a:prstGeom prst="roundRect">
            <a:avLst>
              <a:gd name="adj" fmla="val 144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ransition spd="slow" advTm="8000">
    <p:random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Picture 2"/>
          <p:cNvPicPr/>
          <p:nvPr/>
        </p:nvPicPr>
        <p:blipFill>
          <a:blip r:embed="rId2"/>
          <a:stretch/>
        </p:blipFill>
        <p:spPr>
          <a:xfrm>
            <a:off x="838080" y="609480"/>
            <a:ext cx="3756960" cy="2818800"/>
          </a:xfrm>
          <a:prstGeom prst="rect">
            <a:avLst/>
          </a:prstGeom>
          <a:ln w="57240">
            <a:solidFill>
              <a:srgbClr val="FFFF00"/>
            </a:solidFill>
            <a:miter/>
          </a:ln>
        </p:spPr>
      </p:pic>
      <p:pic>
        <p:nvPicPr>
          <p:cNvPr id="258" name="Picture 3"/>
          <p:cNvPicPr/>
          <p:nvPr/>
        </p:nvPicPr>
        <p:blipFill>
          <a:blip r:embed="rId3"/>
          <a:stretch/>
        </p:blipFill>
        <p:spPr>
          <a:xfrm>
            <a:off x="4724280" y="609480"/>
            <a:ext cx="3815640" cy="2777400"/>
          </a:xfrm>
          <a:prstGeom prst="rect">
            <a:avLst/>
          </a:prstGeom>
          <a:ln w="57240">
            <a:solidFill>
              <a:srgbClr val="FFFF00"/>
            </a:solidFill>
            <a:miter/>
          </a:ln>
        </p:spPr>
      </p:pic>
      <p:pic>
        <p:nvPicPr>
          <p:cNvPr id="259" name="Picture 4"/>
          <p:cNvPicPr/>
          <p:nvPr/>
        </p:nvPicPr>
        <p:blipFill>
          <a:blip r:embed="rId4"/>
          <a:stretch/>
        </p:blipFill>
        <p:spPr>
          <a:xfrm>
            <a:off x="4724280" y="3560760"/>
            <a:ext cx="3815640" cy="2590200"/>
          </a:xfrm>
          <a:prstGeom prst="rect">
            <a:avLst/>
          </a:prstGeom>
          <a:ln w="57240">
            <a:solidFill>
              <a:srgbClr val="FFFF00"/>
            </a:solidFill>
            <a:miter/>
          </a:ln>
        </p:spPr>
      </p:pic>
      <p:pic>
        <p:nvPicPr>
          <p:cNvPr id="260" name="Picture 5"/>
          <p:cNvPicPr/>
          <p:nvPr/>
        </p:nvPicPr>
        <p:blipFill>
          <a:blip r:embed="rId5"/>
          <a:stretch/>
        </p:blipFill>
        <p:spPr>
          <a:xfrm>
            <a:off x="820800" y="3581280"/>
            <a:ext cx="3742560" cy="2590200"/>
          </a:xfrm>
          <a:prstGeom prst="rect">
            <a:avLst/>
          </a:prstGeom>
          <a:ln w="57240">
            <a:solidFill>
              <a:srgbClr val="FFFF00"/>
            </a:solidFill>
            <a:miter/>
          </a:ln>
        </p:spPr>
      </p:pic>
      <p:pic>
        <p:nvPicPr>
          <p:cNvPr id="261" name="Picture 6"/>
          <p:cNvPicPr/>
          <p:nvPr/>
        </p:nvPicPr>
        <p:blipFill>
          <a:blip r:embed="rId6"/>
          <a:stretch/>
        </p:blipFill>
        <p:spPr>
          <a:xfrm>
            <a:off x="3174840" y="2514600"/>
            <a:ext cx="3056760" cy="12945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slow" advTm="8000">
    <p:random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Picture 2"/>
          <p:cNvPicPr/>
          <p:nvPr/>
        </p:nvPicPr>
        <p:blipFill>
          <a:blip r:embed="rId2"/>
          <a:stretch/>
        </p:blipFill>
        <p:spPr>
          <a:xfrm>
            <a:off x="609480" y="609480"/>
            <a:ext cx="3882240" cy="2742480"/>
          </a:xfrm>
          <a:prstGeom prst="rect">
            <a:avLst/>
          </a:prstGeom>
          <a:ln w="57240">
            <a:solidFill>
              <a:srgbClr val="00B050"/>
            </a:solidFill>
            <a:miter/>
          </a:ln>
        </p:spPr>
      </p:pic>
      <p:pic>
        <p:nvPicPr>
          <p:cNvPr id="263" name="Picture 4"/>
          <p:cNvPicPr/>
          <p:nvPr/>
        </p:nvPicPr>
        <p:blipFill>
          <a:blip r:embed="rId3"/>
          <a:stretch/>
        </p:blipFill>
        <p:spPr>
          <a:xfrm>
            <a:off x="4724280" y="662040"/>
            <a:ext cx="3798000" cy="2689920"/>
          </a:xfrm>
          <a:prstGeom prst="rect">
            <a:avLst/>
          </a:prstGeom>
          <a:ln w="57240">
            <a:solidFill>
              <a:srgbClr val="00B050"/>
            </a:solidFill>
            <a:miter/>
          </a:ln>
        </p:spPr>
      </p:pic>
      <p:pic>
        <p:nvPicPr>
          <p:cNvPr id="264" name="Picture 5"/>
          <p:cNvPicPr/>
          <p:nvPr/>
        </p:nvPicPr>
        <p:blipFill>
          <a:blip r:embed="rId4"/>
          <a:stretch/>
        </p:blipFill>
        <p:spPr>
          <a:xfrm>
            <a:off x="804960" y="3424320"/>
            <a:ext cx="3741120" cy="2698200"/>
          </a:xfrm>
          <a:prstGeom prst="rect">
            <a:avLst/>
          </a:prstGeom>
          <a:ln w="57240">
            <a:solidFill>
              <a:srgbClr val="00B050"/>
            </a:solidFill>
            <a:miter/>
          </a:ln>
        </p:spPr>
      </p:pic>
      <p:pic>
        <p:nvPicPr>
          <p:cNvPr id="265" name="Picture 6"/>
          <p:cNvPicPr/>
          <p:nvPr/>
        </p:nvPicPr>
        <p:blipFill>
          <a:blip r:embed="rId5"/>
          <a:stretch/>
        </p:blipFill>
        <p:spPr>
          <a:xfrm>
            <a:off x="4724280" y="3473280"/>
            <a:ext cx="3656880" cy="2648880"/>
          </a:xfrm>
          <a:prstGeom prst="rect">
            <a:avLst/>
          </a:prstGeom>
          <a:ln w="57240">
            <a:solidFill>
              <a:srgbClr val="00B050"/>
            </a:solidFill>
            <a:miter/>
          </a:ln>
        </p:spPr>
      </p:pic>
      <p:pic>
        <p:nvPicPr>
          <p:cNvPr id="266" name="Picture 7"/>
          <p:cNvPicPr/>
          <p:nvPr/>
        </p:nvPicPr>
        <p:blipFill>
          <a:blip r:embed="rId6"/>
          <a:stretch/>
        </p:blipFill>
        <p:spPr>
          <a:xfrm>
            <a:off x="3352680" y="2557440"/>
            <a:ext cx="2815560" cy="15422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slow" advTm="8000">
    <p:random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Picture 2"/>
          <p:cNvPicPr/>
          <p:nvPr/>
        </p:nvPicPr>
        <p:blipFill>
          <a:blip r:embed="rId2"/>
          <a:stretch/>
        </p:blipFill>
        <p:spPr>
          <a:xfrm>
            <a:off x="617400" y="609480"/>
            <a:ext cx="3803040" cy="2853720"/>
          </a:xfrm>
          <a:prstGeom prst="rect">
            <a:avLst/>
          </a:prstGeom>
          <a:ln w="57240">
            <a:solidFill>
              <a:srgbClr val="F470A9"/>
            </a:solidFill>
            <a:miter/>
          </a:ln>
        </p:spPr>
      </p:pic>
      <p:pic>
        <p:nvPicPr>
          <p:cNvPr id="268" name="Picture 3"/>
          <p:cNvPicPr/>
          <p:nvPr/>
        </p:nvPicPr>
        <p:blipFill>
          <a:blip r:embed="rId3"/>
          <a:stretch/>
        </p:blipFill>
        <p:spPr>
          <a:xfrm>
            <a:off x="4632480" y="564480"/>
            <a:ext cx="3793320" cy="2840760"/>
          </a:xfrm>
          <a:prstGeom prst="rect">
            <a:avLst/>
          </a:prstGeom>
          <a:ln w="57240">
            <a:solidFill>
              <a:srgbClr val="F470A9"/>
            </a:solidFill>
            <a:miter/>
          </a:ln>
        </p:spPr>
      </p:pic>
      <p:pic>
        <p:nvPicPr>
          <p:cNvPr id="269" name="Picture 4"/>
          <p:cNvPicPr/>
          <p:nvPr/>
        </p:nvPicPr>
        <p:blipFill>
          <a:blip r:embed="rId4"/>
          <a:stretch/>
        </p:blipFill>
        <p:spPr>
          <a:xfrm>
            <a:off x="617400" y="3581280"/>
            <a:ext cx="3803040" cy="2666160"/>
          </a:xfrm>
          <a:prstGeom prst="rect">
            <a:avLst/>
          </a:prstGeom>
          <a:ln w="57240">
            <a:solidFill>
              <a:srgbClr val="F470A9"/>
            </a:solidFill>
            <a:miter/>
          </a:ln>
        </p:spPr>
      </p:pic>
      <p:pic>
        <p:nvPicPr>
          <p:cNvPr id="270" name="Picture 5"/>
          <p:cNvPicPr/>
          <p:nvPr/>
        </p:nvPicPr>
        <p:blipFill>
          <a:blip r:embed="rId5"/>
          <a:stretch/>
        </p:blipFill>
        <p:spPr>
          <a:xfrm>
            <a:off x="4587840" y="3463920"/>
            <a:ext cx="3793320" cy="2783880"/>
          </a:xfrm>
          <a:prstGeom prst="rect">
            <a:avLst/>
          </a:prstGeom>
          <a:ln w="57240">
            <a:solidFill>
              <a:srgbClr val="F470A9"/>
            </a:solidFill>
            <a:miter/>
          </a:ln>
        </p:spPr>
      </p:pic>
      <p:pic>
        <p:nvPicPr>
          <p:cNvPr id="271" name="Picture 6"/>
          <p:cNvPicPr/>
          <p:nvPr/>
        </p:nvPicPr>
        <p:blipFill>
          <a:blip r:embed="rId6"/>
          <a:stretch/>
        </p:blipFill>
        <p:spPr>
          <a:xfrm>
            <a:off x="3220920" y="2697120"/>
            <a:ext cx="2804400" cy="1416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slow" advTm="8000">
    <p:random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strike="noStrike">
                <a:solidFill>
                  <a:srgbClr val="FF0000"/>
                </a:solidFill>
                <a:latin typeface="Arial Black"/>
              </a:rPr>
              <a:t>Классное руководство</a:t>
            </a:r>
            <a:endParaRPr/>
          </a:p>
        </p:txBody>
      </p:sp>
      <p:sp>
        <p:nvSpPr>
          <p:cNvPr id="273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4" name="CustomShape 3"/>
          <p:cNvSpPr/>
          <p:nvPr/>
        </p:nvSpPr>
        <p:spPr>
          <a:xfrm>
            <a:off x="0" y="1231920"/>
            <a:ext cx="3809160" cy="4784040"/>
          </a:xfrm>
          <a:prstGeom prst="verticalScroll">
            <a:avLst>
              <a:gd name="adj" fmla="val 13500"/>
            </a:avLst>
          </a:prstGeom>
          <a:solidFill>
            <a:srgbClr val="92D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1600" b="1" i="1" strike="noStrike">
                <a:solidFill>
                  <a:srgbClr val="632523"/>
                </a:solidFill>
                <a:latin typeface="Arial"/>
                <a:ea typeface="DejaVu Sans"/>
              </a:rPr>
              <a:t>Наше будущее –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 b="1" i="1" strike="noStrike">
                <a:solidFill>
                  <a:srgbClr val="632523"/>
                </a:solidFill>
                <a:latin typeface="Arial"/>
                <a:ea typeface="DejaVu Sans"/>
              </a:rPr>
              <a:t>Это наши дети,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 b="1" i="1" strike="noStrike">
                <a:solidFill>
                  <a:srgbClr val="632523"/>
                </a:solidFill>
                <a:latin typeface="Arial"/>
                <a:ea typeface="DejaVu Sans"/>
              </a:rPr>
              <a:t>Которые смогут всё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 b="1" i="1" strike="noStrike">
                <a:solidFill>
                  <a:srgbClr val="632523"/>
                </a:solidFill>
                <a:latin typeface="Arial"/>
                <a:ea typeface="DejaVu Sans"/>
              </a:rPr>
              <a:t>Изменить на этом свете!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 b="1" i="1" strike="noStrike">
                <a:solidFill>
                  <a:srgbClr val="632523"/>
                </a:solidFill>
                <a:latin typeface="Arial"/>
                <a:ea typeface="DejaVu Sans"/>
              </a:rPr>
              <a:t>Лицом ты к детям повернись,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 b="1" i="1" strike="noStrike">
                <a:solidFill>
                  <a:srgbClr val="632523"/>
                </a:solidFill>
                <a:latin typeface="Arial"/>
                <a:ea typeface="DejaVu Sans"/>
              </a:rPr>
              <a:t>Любовь  им  дай и улыбнись!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 b="1" i="1" strike="noStrike">
                <a:solidFill>
                  <a:srgbClr val="632523"/>
                </a:solidFill>
                <a:latin typeface="Arial"/>
                <a:ea typeface="DejaVu Sans"/>
              </a:rPr>
              <a:t>Ведь школа – это настоящий праздник,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 b="1" i="1" strike="noStrike">
                <a:solidFill>
                  <a:srgbClr val="632523"/>
                </a:solidFill>
                <a:latin typeface="Arial"/>
                <a:ea typeface="DejaVu Sans"/>
              </a:rPr>
              <a:t>Куда приходишь каждый день,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 b="1" i="1" strike="noStrike">
                <a:solidFill>
                  <a:srgbClr val="632523"/>
                </a:solidFill>
                <a:latin typeface="Arial"/>
                <a:ea typeface="DejaVu Sans"/>
              </a:rPr>
              <a:t>Ведь ты не просто же учитель,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600" b="1" strike="noStrike">
                <a:solidFill>
                  <a:srgbClr val="FF0000"/>
                </a:solidFill>
                <a:latin typeface="Arial"/>
                <a:ea typeface="DejaVu Sans"/>
              </a:rPr>
              <a:t>КЛАССНЫЙ   ты РУКОВОДИТЕЛЬ!!!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75" name="CustomShape 4"/>
          <p:cNvSpPr/>
          <p:nvPr/>
        </p:nvSpPr>
        <p:spPr>
          <a:xfrm>
            <a:off x="3206880" y="3184560"/>
            <a:ext cx="3656880" cy="2742480"/>
          </a:xfrm>
          <a:prstGeom prst="rect">
            <a:avLst/>
          </a:prstGeom>
          <a:solidFill>
            <a:srgbClr val="5BFFA5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76" name="Picture 3"/>
          <p:cNvPicPr/>
          <p:nvPr/>
        </p:nvPicPr>
        <p:blipFill>
          <a:blip r:embed="rId2"/>
          <a:stretch/>
        </p:blipFill>
        <p:spPr>
          <a:xfrm>
            <a:off x="3429000" y="3321000"/>
            <a:ext cx="3237840" cy="2467800"/>
          </a:xfrm>
          <a:prstGeom prst="rect">
            <a:avLst/>
          </a:prstGeom>
          <a:ln w="9360">
            <a:noFill/>
          </a:ln>
        </p:spPr>
      </p:pic>
      <p:sp>
        <p:nvSpPr>
          <p:cNvPr id="277" name="CustomShape 5"/>
          <p:cNvSpPr/>
          <p:nvPr/>
        </p:nvSpPr>
        <p:spPr>
          <a:xfrm>
            <a:off x="5048280" y="1295280"/>
            <a:ext cx="3256920" cy="2513880"/>
          </a:xfrm>
          <a:prstGeom prst="rect">
            <a:avLst/>
          </a:prstGeom>
          <a:solidFill>
            <a:srgbClr val="FFFF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78" name="Picture 4"/>
          <p:cNvPicPr/>
          <p:nvPr/>
        </p:nvPicPr>
        <p:blipFill>
          <a:blip r:embed="rId3"/>
          <a:stretch/>
        </p:blipFill>
        <p:spPr>
          <a:xfrm>
            <a:off x="5143680" y="1395360"/>
            <a:ext cx="3047400" cy="2285280"/>
          </a:xfrm>
          <a:prstGeom prst="rect">
            <a:avLst/>
          </a:prstGeom>
          <a:ln w="9360">
            <a:noFill/>
          </a:ln>
        </p:spPr>
      </p:pic>
      <p:sp>
        <p:nvSpPr>
          <p:cNvPr id="279" name="CustomShape 6"/>
          <p:cNvSpPr/>
          <p:nvPr/>
        </p:nvSpPr>
        <p:spPr>
          <a:xfrm>
            <a:off x="6172200" y="4189320"/>
            <a:ext cx="2513880" cy="1980360"/>
          </a:xfrm>
          <a:prstGeom prst="rect">
            <a:avLst/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80" name="Picture 5"/>
          <p:cNvPicPr/>
          <p:nvPr/>
        </p:nvPicPr>
        <p:blipFill>
          <a:blip r:embed="rId4"/>
          <a:stretch/>
        </p:blipFill>
        <p:spPr>
          <a:xfrm>
            <a:off x="6311880" y="4343400"/>
            <a:ext cx="2234520" cy="16725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ransition spd="slow" advTm="8000">
    <p:random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strike="noStrike">
                <a:solidFill>
                  <a:srgbClr val="FF0000"/>
                </a:solidFill>
                <a:latin typeface="Arial Black"/>
              </a:rPr>
              <a:t>Работа с родителями</a:t>
            </a:r>
            <a:endParaRPr/>
          </a:p>
        </p:txBody>
      </p:sp>
      <p:sp>
        <p:nvSpPr>
          <p:cNvPr id="282" name="CustomShape 2"/>
          <p:cNvSpPr/>
          <p:nvPr/>
        </p:nvSpPr>
        <p:spPr>
          <a:xfrm>
            <a:off x="609480" y="1295280"/>
            <a:ext cx="8228880" cy="483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600" b="1" strike="noStrike">
                <a:solidFill>
                  <a:srgbClr val="C00000"/>
                </a:solidFill>
                <a:latin typeface="Arial"/>
              </a:rPr>
              <a:t>Семинар-практикум</a:t>
            </a:r>
            <a:r>
              <a:rPr lang="ru-RU" sz="1600" b="1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ru-RU" sz="1600" b="1" i="1" strike="noStrike">
                <a:solidFill>
                  <a:srgbClr val="002060"/>
                </a:solidFill>
                <a:latin typeface="Arial"/>
              </a:rPr>
              <a:t>«Адаптация первоклассников  в школе»-2014г.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600" b="1" strike="noStrike">
                <a:solidFill>
                  <a:srgbClr val="C00000"/>
                </a:solidFill>
                <a:latin typeface="Arial"/>
              </a:rPr>
              <a:t>Родительский всеобуч  </a:t>
            </a:r>
            <a:r>
              <a:rPr lang="ru-RU" sz="1600" b="1" i="1" strike="noStrike">
                <a:solidFill>
                  <a:srgbClr val="002060"/>
                </a:solidFill>
                <a:latin typeface="Arial"/>
              </a:rPr>
              <a:t>«Как привить у ребёнка интерес к чтению»-2014г.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600" b="1" strike="noStrike">
                <a:solidFill>
                  <a:srgbClr val="C00000"/>
                </a:solidFill>
                <a:latin typeface="Arial"/>
              </a:rPr>
              <a:t> Заседание «круглого стола» по теме </a:t>
            </a:r>
            <a:r>
              <a:rPr lang="ru-RU" sz="1600" b="1" strike="noStrike">
                <a:solidFill>
                  <a:srgbClr val="002060"/>
                </a:solidFill>
                <a:latin typeface="Arial"/>
              </a:rPr>
              <a:t>«Труд ребёнка в семье»-2015г.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600" b="1" strike="noStrike">
                <a:solidFill>
                  <a:srgbClr val="C00000"/>
                </a:solidFill>
                <a:latin typeface="Arial"/>
              </a:rPr>
              <a:t> Консультация для родителей </a:t>
            </a:r>
            <a:r>
              <a:rPr lang="ru-RU" sz="1600" b="1" i="1" strike="noStrike">
                <a:solidFill>
                  <a:srgbClr val="002060"/>
                </a:solidFill>
                <a:latin typeface="Arial"/>
              </a:rPr>
              <a:t>« Наши односельчане в строю «Бессмертного полка»-2015г.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600" b="1" strike="noStrike">
                <a:solidFill>
                  <a:srgbClr val="C00000"/>
                </a:solidFill>
                <a:latin typeface="Arial"/>
              </a:rPr>
              <a:t>Родительский лекторий </a:t>
            </a:r>
            <a:r>
              <a:rPr lang="ru-RU" sz="1600" b="1" i="1" strike="noStrike">
                <a:solidFill>
                  <a:srgbClr val="002060"/>
                </a:solidFill>
                <a:latin typeface="Arial"/>
              </a:rPr>
              <a:t>«Детство без жестокости и насилия»-2015г.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283" name="CustomShape 3"/>
          <p:cNvSpPr/>
          <p:nvPr/>
        </p:nvSpPr>
        <p:spPr>
          <a:xfrm>
            <a:off x="2895480" y="3581280"/>
            <a:ext cx="4114080" cy="2818800"/>
          </a:xfrm>
          <a:prstGeom prst="rect">
            <a:avLst/>
          </a:prstGeom>
          <a:solidFill>
            <a:srgbClr val="5BFFA5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84" name="Picture 2"/>
          <p:cNvPicPr/>
          <p:nvPr/>
        </p:nvPicPr>
        <p:blipFill>
          <a:blip r:embed="rId2"/>
          <a:stretch/>
        </p:blipFill>
        <p:spPr>
          <a:xfrm>
            <a:off x="3048120" y="3733920"/>
            <a:ext cx="3791880" cy="2539440"/>
          </a:xfrm>
          <a:prstGeom prst="rect">
            <a:avLst/>
          </a:prstGeom>
          <a:ln w="9360">
            <a:noFill/>
          </a:ln>
        </p:spPr>
      </p:pic>
      <p:sp>
        <p:nvSpPr>
          <p:cNvPr id="285" name="CustomShape 4"/>
          <p:cNvSpPr/>
          <p:nvPr/>
        </p:nvSpPr>
        <p:spPr>
          <a:xfrm>
            <a:off x="4648320" y="1828800"/>
            <a:ext cx="403776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slow" advTm="8000">
    <p:random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533520" y="-228600"/>
            <a:ext cx="746676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ru-RU" sz="3200">
                <a:solidFill>
                  <a:srgbClr val="FF0000"/>
                </a:solidFill>
                <a:latin typeface="Arial Black"/>
              </a:rPr>
              <a:t>Статус  учителя </a:t>
            </a:r>
            <a:endParaRPr>
              <a:solidFill>
                <a:prstClr val="black"/>
              </a:solidFill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609480" y="838080"/>
            <a:ext cx="5028480" cy="483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buFont typeface="Arial"/>
              <a:buChar char="•"/>
            </a:pPr>
            <a:r>
              <a:rPr lang="ru-RU" b="1" dirty="0">
                <a:solidFill>
                  <a:srgbClr val="C00000"/>
                </a:solidFill>
              </a:rPr>
              <a:t>Моё педагогическое кредо: Зажечь в каждом ребёнке такое солнце, которое будет освещать ему путь к знаниям всю жизнь.</a:t>
            </a:r>
            <a:endParaRPr dirty="0">
              <a:solidFill>
                <a:prstClr val="black"/>
              </a:solidFill>
            </a:endParaRPr>
          </a:p>
          <a:p>
            <a:pPr>
              <a:buFont typeface="Arial"/>
              <a:buChar char="•"/>
            </a:pPr>
            <a:r>
              <a:rPr lang="ru-RU" b="1" dirty="0">
                <a:solidFill>
                  <a:srgbClr val="C00000"/>
                </a:solidFill>
              </a:rPr>
              <a:t>Образование – среднее профессиональное, Курское педучилище, 1990г.</a:t>
            </a:r>
            <a:endParaRPr dirty="0">
              <a:solidFill>
                <a:prstClr val="black"/>
              </a:solidFill>
            </a:endParaRPr>
          </a:p>
          <a:p>
            <a:pPr>
              <a:buFont typeface="Arial"/>
              <a:buChar char="•"/>
            </a:pPr>
            <a:r>
              <a:rPr lang="ru-RU" b="1" dirty="0">
                <a:solidFill>
                  <a:srgbClr val="C00000"/>
                </a:solidFill>
              </a:rPr>
              <a:t>Квалификация- учитель начальных классов</a:t>
            </a:r>
            <a:endParaRPr dirty="0">
              <a:solidFill>
                <a:prstClr val="black"/>
              </a:solidFill>
            </a:endParaRPr>
          </a:p>
          <a:p>
            <a:pPr>
              <a:buFont typeface="Arial"/>
              <a:buChar char="•"/>
            </a:pPr>
            <a:r>
              <a:rPr lang="ru-RU" b="1" dirty="0">
                <a:solidFill>
                  <a:srgbClr val="C00000"/>
                </a:solidFill>
              </a:rPr>
              <a:t>Квалификационная категория – первая</a:t>
            </a:r>
            <a:endParaRPr dirty="0">
              <a:solidFill>
                <a:prstClr val="black"/>
              </a:solidFill>
            </a:endParaRPr>
          </a:p>
          <a:p>
            <a:pPr>
              <a:buFont typeface="Arial"/>
              <a:buChar char="•"/>
            </a:pPr>
            <a:r>
              <a:rPr lang="ru-RU" b="1" dirty="0">
                <a:solidFill>
                  <a:srgbClr val="C00000"/>
                </a:solidFill>
              </a:rPr>
              <a:t>E-</a:t>
            </a:r>
            <a:r>
              <a:rPr lang="ru-RU" b="1" dirty="0" err="1">
                <a:solidFill>
                  <a:srgbClr val="C00000"/>
                </a:solidFill>
              </a:rPr>
              <a:t>mail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  <a:hlinkClick r:id="rId3"/>
              </a:rPr>
              <a:t>zhigulina.oksana</a:t>
            </a:r>
            <a:r>
              <a:rPr lang="ru-RU" b="1" dirty="0" smtClean="0">
                <a:solidFill>
                  <a:srgbClr val="00B050"/>
                </a:solidFill>
                <a:hlinkClick r:id="rId3"/>
              </a:rPr>
              <a:t>@</a:t>
            </a:r>
            <a:r>
              <a:rPr lang="en-US" b="1" dirty="0" smtClean="0">
                <a:solidFill>
                  <a:srgbClr val="00B050"/>
                </a:solidFill>
                <a:hlinkClick r:id="rId3"/>
              </a:rPr>
              <a:t>list.</a:t>
            </a:r>
            <a:r>
              <a:rPr lang="ru-RU" b="1" dirty="0" err="1" smtClean="0">
                <a:solidFill>
                  <a:srgbClr val="00B050"/>
                </a:solidFill>
                <a:hlinkClick r:id="rId3"/>
              </a:rPr>
              <a:t>ru</a:t>
            </a:r>
            <a:endParaRPr lang="ru-RU" b="1" dirty="0" smtClean="0">
              <a:solidFill>
                <a:srgbClr val="00B050"/>
              </a:solidFill>
            </a:endParaRPr>
          </a:p>
          <a:p>
            <a:pPr>
              <a:buFont typeface="Arial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Личный сайт </a:t>
            </a:r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       </a:t>
            </a:r>
            <a:r>
              <a:rPr lang="en-US" b="1" dirty="0" smtClean="0">
                <a:solidFill>
                  <a:srgbClr val="1438AC"/>
                </a:solidFill>
              </a:rPr>
              <a:t>nsportal.ru</a:t>
            </a:r>
            <a:r>
              <a:rPr lang="ru-RU" b="1" dirty="0" smtClean="0">
                <a:solidFill>
                  <a:srgbClr val="1438AC"/>
                </a:solidFill>
              </a:rPr>
              <a:t>/</a:t>
            </a:r>
            <a:r>
              <a:rPr lang="en-US" b="1" dirty="0" err="1" smtClean="0">
                <a:solidFill>
                  <a:srgbClr val="1438AC"/>
                </a:solidFill>
              </a:rPr>
              <a:t>zhigulina-oksana-valerevna</a:t>
            </a:r>
            <a:endParaRPr lang="en-US" b="1" dirty="0" smtClean="0">
              <a:solidFill>
                <a:srgbClr val="1438AC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195" name="Picture 3"/>
          <p:cNvPicPr/>
          <p:nvPr/>
        </p:nvPicPr>
        <p:blipFill>
          <a:blip r:embed="rId4"/>
          <a:stretch/>
        </p:blipFill>
        <p:spPr>
          <a:xfrm>
            <a:off x="5867280" y="1295280"/>
            <a:ext cx="2629800" cy="4266360"/>
          </a:xfrm>
          <a:prstGeom prst="rect">
            <a:avLst/>
          </a:prstGeom>
          <a:ln w="57240">
            <a:solidFill>
              <a:srgbClr val="F391D9"/>
            </a:solidFill>
            <a:round/>
          </a:ln>
        </p:spPr>
      </p:pic>
    </p:spTree>
    <p:extLst>
      <p:ext uri="{BB962C8B-B14F-4D97-AF65-F5344CB8AC3E}">
        <p14:creationId xmlns:p14="http://schemas.microsoft.com/office/powerpoint/2010/main" val="303539986"/>
      </p:ext>
    </p:extLst>
  </p:cSld>
  <p:clrMapOvr>
    <a:masterClrMapping/>
  </p:clrMapOvr>
  <p:transition spd="slow" advTm="8000">
    <p:random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strike="noStrike">
                <a:solidFill>
                  <a:srgbClr val="FF0000"/>
                </a:solidFill>
                <a:latin typeface="Arial Black"/>
              </a:rPr>
              <a:t>Планы на будущее</a:t>
            </a:r>
            <a:endParaRPr/>
          </a:p>
        </p:txBody>
      </p:sp>
      <p:sp>
        <p:nvSpPr>
          <p:cNvPr id="287" name="CustomShape 2"/>
          <p:cNvSpPr/>
          <p:nvPr/>
        </p:nvSpPr>
        <p:spPr>
          <a:xfrm>
            <a:off x="1143000" y="1447920"/>
            <a:ext cx="2208960" cy="1904400"/>
          </a:xfrm>
          <a:prstGeom prst="bevel">
            <a:avLst>
              <a:gd name="adj" fmla="val 13500"/>
            </a:avLst>
          </a:prstGeom>
          <a:solidFill>
            <a:schemeClr val="accent2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FF0000"/>
                </a:solidFill>
                <a:latin typeface="Arial"/>
                <a:ea typeface="DejaVu Sans"/>
              </a:rPr>
              <a:t>Апробировать новые подходы в обучении</a:t>
            </a:r>
            <a:endParaRPr/>
          </a:p>
        </p:txBody>
      </p:sp>
      <p:sp>
        <p:nvSpPr>
          <p:cNvPr id="288" name="CustomShape 3"/>
          <p:cNvSpPr/>
          <p:nvPr/>
        </p:nvSpPr>
        <p:spPr>
          <a:xfrm>
            <a:off x="4343400" y="1447920"/>
            <a:ext cx="3351960" cy="1980360"/>
          </a:xfrm>
          <a:prstGeom prst="bevel">
            <a:avLst>
              <a:gd name="adj" fmla="val 13500"/>
            </a:avLst>
          </a:prstGeom>
          <a:solidFill>
            <a:srgbClr val="92D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953735"/>
                </a:solidFill>
                <a:latin typeface="Arial"/>
                <a:ea typeface="DejaVu Sans"/>
              </a:rPr>
              <a:t>Совершенствовать пректно-исследовательские и здоровьесберегающие технологии</a:t>
            </a:r>
            <a:endParaRPr/>
          </a:p>
        </p:txBody>
      </p:sp>
      <p:sp>
        <p:nvSpPr>
          <p:cNvPr id="289" name="CustomShape 4"/>
          <p:cNvSpPr/>
          <p:nvPr/>
        </p:nvSpPr>
        <p:spPr>
          <a:xfrm>
            <a:off x="6186600" y="4038480"/>
            <a:ext cx="2361600" cy="1980360"/>
          </a:xfrm>
          <a:prstGeom prst="bevel">
            <a:avLst>
              <a:gd name="adj" fmla="val 13500"/>
            </a:avLst>
          </a:prstGeom>
          <a:solidFill>
            <a:schemeClr val="accent6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C00000"/>
                </a:solidFill>
                <a:latin typeface="Arial"/>
                <a:ea typeface="DejaVu Sans"/>
              </a:rPr>
              <a:t>Продолжить повышение своего профессионального уровня</a:t>
            </a:r>
            <a:endParaRPr/>
          </a:p>
        </p:txBody>
      </p:sp>
      <p:sp>
        <p:nvSpPr>
          <p:cNvPr id="290" name="CustomShape 5"/>
          <p:cNvSpPr/>
          <p:nvPr/>
        </p:nvSpPr>
        <p:spPr>
          <a:xfrm flipH="1" flipV="1">
            <a:off x="2894760" y="3351960"/>
            <a:ext cx="227880" cy="456480"/>
          </a:xfrm>
          <a:prstGeom prst="straightConnector1">
            <a:avLst/>
          </a:prstGeom>
          <a:noFill/>
          <a:ln w="57240">
            <a:solidFill>
              <a:srgbClr val="00206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CustomShape 6"/>
          <p:cNvSpPr/>
          <p:nvPr/>
        </p:nvSpPr>
        <p:spPr>
          <a:xfrm flipV="1">
            <a:off x="4800600" y="3428280"/>
            <a:ext cx="227880" cy="380160"/>
          </a:xfrm>
          <a:prstGeom prst="straightConnector1">
            <a:avLst/>
          </a:prstGeom>
          <a:noFill/>
          <a:ln w="57240">
            <a:solidFill>
              <a:srgbClr val="00206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2" name="CustomShape 7"/>
          <p:cNvSpPr/>
          <p:nvPr/>
        </p:nvSpPr>
        <p:spPr>
          <a:xfrm>
            <a:off x="5105520" y="4800600"/>
            <a:ext cx="1065960" cy="360"/>
          </a:xfrm>
          <a:prstGeom prst="straightConnector1">
            <a:avLst/>
          </a:prstGeom>
          <a:noFill/>
          <a:ln w="57240">
            <a:solidFill>
              <a:srgbClr val="002060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3" name="CustomShape 8"/>
          <p:cNvSpPr/>
          <p:nvPr/>
        </p:nvSpPr>
        <p:spPr>
          <a:xfrm>
            <a:off x="1981080" y="3809880"/>
            <a:ext cx="3123360" cy="2437560"/>
          </a:xfrm>
          <a:prstGeom prst="rect">
            <a:avLst/>
          </a:prstGeom>
          <a:solidFill>
            <a:srgbClr val="5BFFA5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94" name="Picture 2"/>
          <p:cNvPicPr/>
          <p:nvPr/>
        </p:nvPicPr>
        <p:blipFill>
          <a:blip r:embed="rId2"/>
          <a:stretch/>
        </p:blipFill>
        <p:spPr>
          <a:xfrm>
            <a:off x="2114640" y="3957480"/>
            <a:ext cx="2856960" cy="2142360"/>
          </a:xfrm>
          <a:prstGeom prst="rect">
            <a:avLst/>
          </a:prstGeom>
          <a:ln w="9360">
            <a:noFill/>
          </a:ln>
        </p:spPr>
      </p:pic>
      <p:sp>
        <p:nvSpPr>
          <p:cNvPr id="295" name="CustomShape 9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 strike="noStrike">
                <a:solidFill>
                  <a:srgbClr val="000000"/>
                </a:solidFill>
                <a:latin typeface="Arial"/>
              </a:rPr>
              <a:t>                  </a:t>
            </a:r>
            <a:endParaRPr/>
          </a:p>
        </p:txBody>
      </p:sp>
    </p:spTree>
  </p:cSld>
  <p:clrMapOvr>
    <a:masterClrMapping/>
  </p:clrMapOvr>
  <p:transition spd="slow" advTm="8000">
    <p:random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strike="noStrike">
                <a:solidFill>
                  <a:srgbClr val="FF0000"/>
                </a:solidFill>
                <a:latin typeface="Arial Black"/>
              </a:rPr>
              <a:t>Мой жизненный принцип</a:t>
            </a:r>
            <a:endParaRPr/>
          </a:p>
        </p:txBody>
      </p:sp>
      <p:sp>
        <p:nvSpPr>
          <p:cNvPr id="29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3"/>
          <p:cNvSpPr/>
          <p:nvPr/>
        </p:nvSpPr>
        <p:spPr>
          <a:xfrm>
            <a:off x="4648320" y="1447920"/>
            <a:ext cx="4037760" cy="464112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trike="noStrike">
                <a:solidFill>
                  <a:srgbClr val="7030A0"/>
                </a:solidFill>
                <a:latin typeface="Arial"/>
                <a:ea typeface="DejaVu Sans"/>
              </a:rPr>
              <a:t>Учитель, как садовник, и ему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b="1" strike="noStrike">
                <a:solidFill>
                  <a:srgbClr val="7030A0"/>
                </a:solidFill>
                <a:latin typeface="Arial"/>
                <a:ea typeface="DejaVu Sans"/>
              </a:rPr>
              <a:t>Доверен  лучший сад на этом свете,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b="1" strike="noStrike">
                <a:solidFill>
                  <a:srgbClr val="7030A0"/>
                </a:solidFill>
                <a:latin typeface="Arial"/>
                <a:ea typeface="DejaVu Sans"/>
              </a:rPr>
              <a:t>Ведь испокон веков известно всем,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b="1" strike="noStrike">
                <a:solidFill>
                  <a:srgbClr val="7030A0"/>
                </a:solidFill>
                <a:latin typeface="Arial"/>
                <a:ea typeface="DejaVu Sans"/>
              </a:rPr>
              <a:t>Что лучшие цветы, конечно, дети.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b="1" strike="noStrike">
                <a:solidFill>
                  <a:srgbClr val="7030A0"/>
                </a:solidFill>
                <a:latin typeface="Arial"/>
                <a:ea typeface="DejaVu Sans"/>
              </a:rPr>
              <a:t>Так будьте солнцем, ярким и большим.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b="1" strike="noStrike">
                <a:solidFill>
                  <a:srgbClr val="7030A0"/>
                </a:solidFill>
                <a:latin typeface="Arial"/>
                <a:ea typeface="DejaVu Sans"/>
              </a:rPr>
              <a:t>Не обжигайте, а тепло дарите.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b="1" strike="noStrike">
                <a:solidFill>
                  <a:srgbClr val="7030A0"/>
                </a:solidFill>
                <a:latin typeface="Arial"/>
                <a:ea typeface="DejaVu Sans"/>
              </a:rPr>
              <a:t>Любите не по долгу, от души,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b="1" strike="noStrike">
                <a:solidFill>
                  <a:srgbClr val="7030A0"/>
                </a:solidFill>
                <a:latin typeface="Arial"/>
                <a:ea typeface="DejaVu Sans"/>
              </a:rPr>
              <a:t>И лишь тогда красивый сад взрастите!</a:t>
            </a:r>
            <a:endParaRPr/>
          </a:p>
        </p:txBody>
      </p:sp>
      <p:pic>
        <p:nvPicPr>
          <p:cNvPr id="299" name="Picture 2"/>
          <p:cNvPicPr/>
          <p:nvPr/>
        </p:nvPicPr>
        <p:blipFill>
          <a:blip r:embed="rId2"/>
          <a:stretch/>
        </p:blipFill>
        <p:spPr>
          <a:xfrm>
            <a:off x="1100160" y="1685880"/>
            <a:ext cx="3123360" cy="4164840"/>
          </a:xfrm>
          <a:prstGeom prst="rect">
            <a:avLst/>
          </a:prstGeom>
          <a:ln w="57240">
            <a:solidFill>
              <a:srgbClr val="7030A0"/>
            </a:solidFill>
            <a:miter/>
          </a:ln>
        </p:spPr>
      </p:pic>
    </p:spTree>
  </p:cSld>
  <p:clrMapOvr>
    <a:masterClrMapping/>
  </p:clrMapOvr>
  <p:transition spd="slow" advTm="8000">
    <p:random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1143000" y="762120"/>
            <a:ext cx="6628680" cy="106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dirty="0">
                <a:solidFill>
                  <a:srgbClr val="FF0000"/>
                </a:solidFill>
                <a:latin typeface="Times New Roman"/>
                <a:ea typeface="DejaVu Sans"/>
              </a:rPr>
              <a:t>Приглашаю к сотрудничеству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01" name="CustomShape 2"/>
          <p:cNvSpPr/>
          <p:nvPr/>
        </p:nvSpPr>
        <p:spPr>
          <a:xfrm>
            <a:off x="2869920" y="4913280"/>
            <a:ext cx="5028480" cy="10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cap="all">
                <a:solidFill>
                  <a:srgbClr val="4F81BD"/>
                </a:solidFill>
                <a:latin typeface="Times New Roman"/>
                <a:ea typeface="DejaVu Sans"/>
              </a:rPr>
              <a:t>Спасибо за внимание</a:t>
            </a:r>
            <a:endParaRPr/>
          </a:p>
        </p:txBody>
      </p:sp>
      <p:sp>
        <p:nvSpPr>
          <p:cNvPr id="302" name="CustomShape 3"/>
          <p:cNvSpPr/>
          <p:nvPr/>
        </p:nvSpPr>
        <p:spPr>
          <a:xfrm>
            <a:off x="5643000" y="1916280"/>
            <a:ext cx="2081160" cy="699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>
                <a:solidFill>
                  <a:srgbClr val="FF0000"/>
                </a:solidFill>
                <a:latin typeface="Segoe Script"/>
                <a:ea typeface="DejaVu Sans"/>
              </a:rPr>
              <a:t>Звоните: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2000" b="1" strike="noStrike">
                <a:solidFill>
                  <a:srgbClr val="7030A0"/>
                </a:solidFill>
                <a:latin typeface="Segoe Script"/>
                <a:ea typeface="DejaVu Sans"/>
              </a:rPr>
              <a:t>8-950-877-29-23</a:t>
            </a:r>
            <a:endParaRPr/>
          </a:p>
        </p:txBody>
      </p:sp>
      <p:sp>
        <p:nvSpPr>
          <p:cNvPr id="303" name="CustomShape 4"/>
          <p:cNvSpPr/>
          <p:nvPr/>
        </p:nvSpPr>
        <p:spPr>
          <a:xfrm>
            <a:off x="4871386" y="2616120"/>
            <a:ext cx="3861360" cy="1004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>
                <a:solidFill>
                  <a:srgbClr val="FF0000"/>
                </a:solidFill>
                <a:latin typeface="Segoe Script"/>
                <a:ea typeface="DejaVu Sans"/>
              </a:rPr>
              <a:t>Пишите: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304" name="Picture 3"/>
          <p:cNvPicPr/>
          <p:nvPr/>
        </p:nvPicPr>
        <p:blipFill>
          <a:blip r:embed="rId2"/>
          <a:stretch/>
        </p:blipFill>
        <p:spPr>
          <a:xfrm>
            <a:off x="1143000" y="1676520"/>
            <a:ext cx="2010600" cy="3120480"/>
          </a:xfrm>
          <a:prstGeom prst="rect">
            <a:avLst/>
          </a:prstGeom>
          <a:ln w="57240">
            <a:solidFill>
              <a:srgbClr val="FF0000"/>
            </a:solidFill>
            <a:miter/>
          </a:ln>
        </p:spPr>
      </p:pic>
      <p:sp>
        <p:nvSpPr>
          <p:cNvPr id="305" name="CustomShape 5"/>
          <p:cNvSpPr/>
          <p:nvPr/>
        </p:nvSpPr>
        <p:spPr>
          <a:xfrm>
            <a:off x="2971800" y="3959280"/>
            <a:ext cx="2010600" cy="9129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7030A0"/>
                </a:solidFill>
                <a:latin typeface="Arial"/>
                <a:ea typeface="DejaVu Sans"/>
              </a:rPr>
              <a:t>Жигулина  Оксана Валерьевна</a:t>
            </a:r>
            <a:endParaRPr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340" y="2993078"/>
            <a:ext cx="38036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8000">
    <p:random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152280" y="22860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strike="noStrike">
                <a:solidFill>
                  <a:srgbClr val="FF0000"/>
                </a:solidFill>
                <a:latin typeface="Arial Black"/>
              </a:rPr>
              <a:t>Личная карта учителя </a:t>
            </a:r>
            <a:endParaRPr/>
          </a:p>
        </p:txBody>
      </p:sp>
      <p:sp>
        <p:nvSpPr>
          <p:cNvPr id="197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000" b="1" strike="noStrike" dirty="0">
                <a:solidFill>
                  <a:srgbClr val="632523"/>
                </a:solidFill>
                <a:latin typeface="Times New Roman"/>
              </a:rPr>
              <a:t>Место работы – МКОУ «</a:t>
            </a:r>
            <a:r>
              <a:rPr lang="ru-RU" sz="2000" b="1" strike="noStrike" dirty="0" err="1">
                <a:solidFill>
                  <a:srgbClr val="632523"/>
                </a:solidFill>
                <a:latin typeface="Times New Roman"/>
              </a:rPr>
              <a:t>Любимовская</a:t>
            </a:r>
            <a:r>
              <a:rPr lang="ru-RU" sz="2000" b="1" strike="noStrike" dirty="0">
                <a:solidFill>
                  <a:srgbClr val="632523"/>
                </a:solidFill>
                <a:latin typeface="Times New Roman"/>
              </a:rPr>
              <a:t> СОШ»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000" b="1" strike="noStrike" dirty="0">
                <a:solidFill>
                  <a:srgbClr val="632523"/>
                </a:solidFill>
                <a:latin typeface="Times New Roman"/>
              </a:rPr>
              <a:t>Стаж педагогической работы – 25 лет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000" b="1" strike="noStrike" dirty="0">
                <a:solidFill>
                  <a:srgbClr val="632523"/>
                </a:solidFill>
                <a:latin typeface="Times New Roman"/>
              </a:rPr>
              <a:t>Стаж работы в данном учреждении  – 25 лет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000" b="1" strike="noStrike" dirty="0">
                <a:solidFill>
                  <a:srgbClr val="632523"/>
                </a:solidFill>
                <a:latin typeface="Times New Roman"/>
              </a:rPr>
              <a:t>Стаж классного руководителя – 25 лет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000" b="1" strike="noStrike" dirty="0">
                <a:solidFill>
                  <a:srgbClr val="632523"/>
                </a:solidFill>
                <a:latin typeface="Times New Roman"/>
              </a:rPr>
              <a:t> Классное руководство – 2 класс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2000" b="1" strike="noStrike" dirty="0">
                <a:solidFill>
                  <a:srgbClr val="632523"/>
                </a:solidFill>
                <a:latin typeface="Times New Roman"/>
              </a:rPr>
              <a:t>Адрес образовательного учреждения- </a:t>
            </a:r>
            <a:endParaRPr lang="en-US" sz="2000" b="1" strike="noStrike" dirty="0" smtClean="0">
              <a:solidFill>
                <a:srgbClr val="632523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632523"/>
                </a:solidFill>
                <a:latin typeface="Times New Roman"/>
              </a:rPr>
              <a:t> </a:t>
            </a:r>
            <a:r>
              <a:rPr lang="en-US" sz="2000" b="1" dirty="0" smtClean="0">
                <a:solidFill>
                  <a:srgbClr val="632523"/>
                </a:solidFill>
                <a:latin typeface="Times New Roman"/>
              </a:rPr>
              <a:t>                                          </a:t>
            </a:r>
            <a:r>
              <a:rPr lang="ru-RU" sz="2000" b="1" strike="noStrike" dirty="0" smtClean="0">
                <a:solidFill>
                  <a:srgbClr val="632523"/>
                </a:solidFill>
                <a:latin typeface="Times New Roman"/>
              </a:rPr>
              <a:t>Курская </a:t>
            </a:r>
            <a:r>
              <a:rPr lang="ru-RU" sz="2000" b="1" strike="noStrike" dirty="0">
                <a:solidFill>
                  <a:srgbClr val="632523"/>
                </a:solidFill>
                <a:latin typeface="Times New Roman"/>
              </a:rPr>
              <a:t>область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b="1" strike="noStrike" dirty="0">
                <a:solidFill>
                  <a:srgbClr val="632523"/>
                </a:solidFill>
                <a:latin typeface="Times New Roman"/>
              </a:rPr>
              <a:t>       </a:t>
            </a:r>
            <a:r>
              <a:rPr lang="en-US" sz="2000" b="1" strike="noStrike" dirty="0" smtClean="0">
                <a:solidFill>
                  <a:srgbClr val="632523"/>
                </a:solidFill>
                <a:latin typeface="Times New Roman"/>
              </a:rPr>
              <a:t>                              </a:t>
            </a:r>
            <a:r>
              <a:rPr lang="ru-RU" sz="2000" b="1" strike="noStrike" dirty="0" smtClean="0">
                <a:solidFill>
                  <a:srgbClr val="632523"/>
                </a:solidFill>
                <a:latin typeface="Times New Roman"/>
              </a:rPr>
              <a:t>  </a:t>
            </a:r>
            <a:r>
              <a:rPr lang="ru-RU" sz="2000" b="1" strike="noStrike" dirty="0" err="1">
                <a:solidFill>
                  <a:srgbClr val="632523"/>
                </a:solidFill>
                <a:latin typeface="Times New Roman"/>
              </a:rPr>
              <a:t>Большесолдатский</a:t>
            </a:r>
            <a:r>
              <a:rPr lang="ru-RU" sz="2000" b="1" strike="noStrike" dirty="0">
                <a:solidFill>
                  <a:srgbClr val="632523"/>
                </a:solidFill>
                <a:latin typeface="Times New Roman"/>
              </a:rPr>
              <a:t> район, </a:t>
            </a:r>
            <a:endParaRPr lang="en-US" sz="2000" b="1" strike="noStrike" dirty="0" smtClean="0">
              <a:solidFill>
                <a:srgbClr val="632523"/>
              </a:solidFill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en-US" sz="2000" b="1" strike="noStrike" dirty="0" smtClean="0">
                <a:solidFill>
                  <a:srgbClr val="632523"/>
                </a:solidFill>
                <a:latin typeface="Times New Roman"/>
              </a:rPr>
              <a:t>                                 </a:t>
            </a:r>
            <a:r>
              <a:rPr lang="ru-RU" sz="2000" b="1" strike="noStrike" dirty="0" smtClean="0">
                <a:solidFill>
                  <a:srgbClr val="632523"/>
                </a:solidFill>
                <a:latin typeface="Times New Roman"/>
              </a:rPr>
              <a:t>с</a:t>
            </a:r>
            <a:r>
              <a:rPr lang="ru-RU" sz="2000" b="1" strike="noStrike" dirty="0">
                <a:solidFill>
                  <a:srgbClr val="632523"/>
                </a:solidFill>
                <a:latin typeface="Times New Roman"/>
              </a:rPr>
              <a:t>. </a:t>
            </a:r>
            <a:r>
              <a:rPr lang="ru-RU" sz="2000" b="1" strike="noStrike" dirty="0" err="1">
                <a:solidFill>
                  <a:srgbClr val="632523"/>
                </a:solidFill>
                <a:latin typeface="Times New Roman"/>
              </a:rPr>
              <a:t>Любимовка</a:t>
            </a:r>
            <a:r>
              <a:rPr lang="ru-RU" sz="2000" b="1" strike="noStrike" dirty="0">
                <a:solidFill>
                  <a:srgbClr val="632523"/>
                </a:solidFill>
                <a:latin typeface="Times New Roman"/>
              </a:rPr>
              <a:t>, ул. Школьная,6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b="1" strike="noStrike" dirty="0">
                <a:solidFill>
                  <a:srgbClr val="632523"/>
                </a:solidFill>
                <a:latin typeface="Times New Roman"/>
              </a:rPr>
              <a:t>                     </a:t>
            </a:r>
            <a:r>
              <a:rPr lang="en-US" sz="2000" b="1" strike="noStrike" dirty="0" smtClean="0">
                <a:solidFill>
                  <a:srgbClr val="632523"/>
                </a:solidFill>
                <a:latin typeface="Times New Roman"/>
              </a:rPr>
              <a:t>      </a:t>
            </a:r>
            <a:r>
              <a:rPr lang="ru-RU" sz="2000" b="1" strike="noStrike" dirty="0" smtClean="0">
                <a:solidFill>
                  <a:srgbClr val="632523"/>
                </a:solidFill>
                <a:latin typeface="Times New Roman"/>
              </a:rPr>
              <a:t> </a:t>
            </a:r>
            <a:r>
              <a:rPr lang="ru-RU" sz="2000" b="1" strike="noStrike" dirty="0">
                <a:solidFill>
                  <a:srgbClr val="632523"/>
                </a:solidFill>
                <a:latin typeface="Times New Roman"/>
              </a:rPr>
              <a:t>Контактный телефон – 47(136)-2-44-84</a:t>
            </a:r>
            <a:endParaRPr dirty="0"/>
          </a:p>
          <a:p>
            <a:pPr>
              <a:lnSpc>
                <a:spcPct val="100000"/>
              </a:lnSpc>
            </a:pPr>
            <a:r>
              <a:rPr lang="ru-RU" sz="2000" b="1" strike="noStrike" dirty="0">
                <a:solidFill>
                  <a:srgbClr val="632523"/>
                </a:solidFill>
                <a:latin typeface="Times New Roman"/>
              </a:rPr>
              <a:t>                                        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2"/>
          <p:cNvSpPr/>
          <p:nvPr/>
        </p:nvSpPr>
        <p:spPr>
          <a:xfrm>
            <a:off x="1326738" y="1501082"/>
            <a:ext cx="7390800" cy="4303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600" b="1" strike="noStrike" dirty="0">
                <a:solidFill>
                  <a:srgbClr val="C00000"/>
                </a:solidFill>
                <a:latin typeface="Arial"/>
              </a:rPr>
              <a:t>Открытый урок для учителей начальных классов района </a:t>
            </a:r>
            <a:r>
              <a:rPr lang="ru-RU" sz="1600" b="1" i="1" strike="noStrike" dirty="0">
                <a:solidFill>
                  <a:srgbClr val="403152"/>
                </a:solidFill>
                <a:latin typeface="Arial"/>
              </a:rPr>
              <a:t>«Исследовательская деятельность на уроках в начальной школе»  -2010 г.</a:t>
            </a:r>
            <a:endParaRPr sz="20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600" b="1" strike="noStrike" dirty="0">
                <a:solidFill>
                  <a:srgbClr val="C00000"/>
                </a:solidFill>
                <a:latin typeface="Arial"/>
              </a:rPr>
              <a:t>Обобщение педагогического опыта</a:t>
            </a:r>
            <a:r>
              <a:rPr lang="ru-RU" sz="1600" b="1" strike="noStrike" dirty="0">
                <a:solidFill>
                  <a:srgbClr val="403152"/>
                </a:solidFill>
                <a:latin typeface="Arial"/>
              </a:rPr>
              <a:t>: </a:t>
            </a:r>
            <a:r>
              <a:rPr lang="ru-RU" sz="1600" b="1" i="1" strike="noStrike" dirty="0">
                <a:solidFill>
                  <a:srgbClr val="403152"/>
                </a:solidFill>
                <a:latin typeface="Arial"/>
              </a:rPr>
              <a:t>«Работа с учащимися, имеющими повышенную учебную мотвацию»-2013г; «Пути совершенствования навыка чтения младших школьников»-2014г.</a:t>
            </a:r>
            <a:endParaRPr sz="20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600" b="1" strike="noStrike" dirty="0">
                <a:solidFill>
                  <a:srgbClr val="C00000"/>
                </a:solidFill>
                <a:latin typeface="Arial"/>
              </a:rPr>
              <a:t>Выступления на педагогическом совете школы</a:t>
            </a:r>
            <a:r>
              <a:rPr lang="ru-RU" sz="1600" b="1" strike="noStrike" dirty="0">
                <a:solidFill>
                  <a:srgbClr val="403152"/>
                </a:solidFill>
                <a:latin typeface="Arial"/>
              </a:rPr>
              <a:t>: </a:t>
            </a:r>
            <a:r>
              <a:rPr lang="ru-RU" sz="1600" b="1" i="1" strike="noStrike" dirty="0">
                <a:solidFill>
                  <a:srgbClr val="403152"/>
                </a:solidFill>
                <a:latin typeface="Arial"/>
              </a:rPr>
              <a:t>«Пути оптимизации образовательной среды школы в целях обеспечения доступности качественного образования» -2014г.; «Влияние классного коллектива на процесс формирования личности ребёнка»-2016г.</a:t>
            </a:r>
            <a:endParaRPr sz="20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600" b="1" strike="noStrike" dirty="0">
                <a:solidFill>
                  <a:srgbClr val="C00000"/>
                </a:solidFill>
                <a:latin typeface="Arial"/>
              </a:rPr>
              <a:t>Участие  в Межрегиональной научно-практической конференции </a:t>
            </a:r>
            <a:r>
              <a:rPr lang="ru-RU" sz="1600" b="1" strike="noStrike" dirty="0" smtClean="0">
                <a:solidFill>
                  <a:srgbClr val="C00000"/>
                </a:solidFill>
                <a:latin typeface="Arial"/>
              </a:rPr>
              <a:t>     </a:t>
            </a:r>
            <a:r>
              <a:rPr lang="ru-RU" sz="1600" b="1" i="1" strike="noStrike" dirty="0" smtClean="0">
                <a:solidFill>
                  <a:srgbClr val="403152"/>
                </a:solidFill>
                <a:latin typeface="Arial"/>
              </a:rPr>
              <a:t>«</a:t>
            </a:r>
            <a:r>
              <a:rPr lang="ru-RU" sz="1600" b="1" i="1" strike="noStrike" dirty="0">
                <a:solidFill>
                  <a:srgbClr val="403152"/>
                </a:solidFill>
                <a:latin typeface="Arial"/>
              </a:rPr>
              <a:t>Психолого-педагогическое сопровождение детей с ограниченными возможностями здоровья. Ранняя коррекционно-педагогическая помощь»-2014 г.</a:t>
            </a:r>
            <a:endParaRPr sz="2000"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1600" strike="noStrike" dirty="0">
                <a:solidFill>
                  <a:srgbClr val="000000"/>
                </a:solidFill>
                <a:latin typeface="Arial"/>
              </a:rPr>
              <a:t> </a:t>
            </a:r>
            <a:endParaRPr sz="2000" dirty="0"/>
          </a:p>
        </p:txBody>
      </p:sp>
      <p:sp>
        <p:nvSpPr>
          <p:cNvPr id="201" name="CustomShape 3"/>
          <p:cNvSpPr/>
          <p:nvPr/>
        </p:nvSpPr>
        <p:spPr>
          <a:xfrm>
            <a:off x="457200" y="380880"/>
            <a:ext cx="7619400" cy="913680"/>
          </a:xfrm>
          <a:prstGeom prst="ribbon2">
            <a:avLst>
              <a:gd name="adj1" fmla="val 8233"/>
              <a:gd name="adj2" fmla="val 63059"/>
            </a:avLst>
          </a:prstGeom>
          <a:solidFill>
            <a:schemeClr val="accent6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b="1" strike="noStrike">
                <a:solidFill>
                  <a:srgbClr val="FF0000"/>
                </a:solidFill>
                <a:latin typeface="Arial"/>
                <a:ea typeface="DejaVu Sans"/>
              </a:rPr>
              <a:t>Участие в методической работе</a:t>
            </a:r>
            <a:endParaRPr/>
          </a:p>
        </p:txBody>
      </p:sp>
    </p:spTree>
  </p:cSld>
  <p:clrMapOvr>
    <a:masterClrMapping/>
  </p:clrMapOvr>
  <p:transition spd="slow" advTm="8000">
    <p:random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/>
          </p:nvPr>
        </p:nvSpPr>
        <p:spPr>
          <a:xfrm>
            <a:off x="529388" y="1916832"/>
            <a:ext cx="8229240" cy="2870633"/>
          </a:xfrm>
        </p:spPr>
        <p:txBody>
          <a:bodyPr/>
          <a:lstStyle/>
          <a:p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год- курсы повышения квалификации по теме: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«Создание условий реализации ООП НОО»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объёме 144ч.(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видетельство )</a:t>
            </a:r>
          </a:p>
          <a:p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2013-2014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годы -профессиональная переподготовка по специальности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«Специальная психология. Дефектология»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объёме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988ч (Диплом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2015 г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од-курсы повышения квалификации по теме: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«Современные технологии психолого-педагогического сопровождения детей с ОВЗ»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объёме 36 часов ( Удостоверение)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69599"/>
            <a:ext cx="7488832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62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457200" y="228600"/>
            <a:ext cx="7771680" cy="91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strike="noStrike">
                <a:solidFill>
                  <a:srgbClr val="FF0000"/>
                </a:solidFill>
                <a:latin typeface="Arial Black"/>
              </a:rPr>
              <a:t>Показатели владения современными технологиями</a:t>
            </a:r>
            <a:endParaRPr/>
          </a:p>
        </p:txBody>
      </p:sp>
      <p:sp>
        <p:nvSpPr>
          <p:cNvPr id="207" name="CustomShape 2"/>
          <p:cNvSpPr/>
          <p:nvPr/>
        </p:nvSpPr>
        <p:spPr>
          <a:xfrm>
            <a:off x="620640" y="1219320"/>
            <a:ext cx="4122000" cy="1142280"/>
          </a:xfrm>
          <a:prstGeom prst="flowChartDecision">
            <a:avLst/>
          </a:prstGeom>
          <a:solidFill>
            <a:schemeClr val="accent4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strike="noStrike">
                <a:solidFill>
                  <a:srgbClr val="7030A0"/>
                </a:solidFill>
                <a:latin typeface="Arial"/>
                <a:ea typeface="DejaVu Sans"/>
              </a:rPr>
              <a:t>Личностно-ориентированное обучение</a:t>
            </a:r>
            <a:endParaRPr/>
          </a:p>
        </p:txBody>
      </p:sp>
      <p:sp>
        <p:nvSpPr>
          <p:cNvPr id="208" name="CustomShape 3"/>
          <p:cNvSpPr/>
          <p:nvPr/>
        </p:nvSpPr>
        <p:spPr>
          <a:xfrm>
            <a:off x="4145040" y="1219320"/>
            <a:ext cx="4433040" cy="1065960"/>
          </a:xfrm>
          <a:prstGeom prst="verticalScroll">
            <a:avLst>
              <a:gd name="adj" fmla="val 13500"/>
            </a:avLst>
          </a:prstGeom>
          <a:solidFill>
            <a:schemeClr val="accent4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b="1" strike="noStrike">
                <a:solidFill>
                  <a:srgbClr val="7030A0"/>
                </a:solidFill>
                <a:latin typeface="Arial"/>
                <a:ea typeface="DejaVu Sans"/>
              </a:rPr>
              <a:t>Создание ситуации выбора и успеха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200" b="1" strike="noStrike">
                <a:solidFill>
                  <a:srgbClr val="7030A0"/>
                </a:solidFill>
                <a:latin typeface="Arial"/>
                <a:ea typeface="DejaVu Sans"/>
              </a:rPr>
              <a:t>Организация учебного сотрудничества учащихся.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200" b="1" strike="noStrike">
                <a:solidFill>
                  <a:srgbClr val="7030A0"/>
                </a:solidFill>
                <a:latin typeface="Arial"/>
                <a:ea typeface="DejaVu Sans"/>
              </a:rPr>
              <a:t>Использование рефлексивных методов и приёмов.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200" b="1" strike="noStrike">
                <a:solidFill>
                  <a:srgbClr val="7030A0"/>
                </a:solidFill>
                <a:latin typeface="Arial"/>
                <a:ea typeface="DejaVu Sans"/>
              </a:rPr>
              <a:t>Актуализация субъективного опыта учащихся.</a:t>
            </a:r>
            <a:endParaRPr/>
          </a:p>
        </p:txBody>
      </p:sp>
      <p:sp>
        <p:nvSpPr>
          <p:cNvPr id="209" name="CustomShape 4"/>
          <p:cNvSpPr/>
          <p:nvPr/>
        </p:nvSpPr>
        <p:spPr>
          <a:xfrm>
            <a:off x="615960" y="2438280"/>
            <a:ext cx="4126680" cy="1142280"/>
          </a:xfrm>
          <a:prstGeom prst="flowChartDecision">
            <a:avLst/>
          </a:prstGeom>
          <a:solidFill>
            <a:srgbClr val="5BFFA5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trike="noStrike">
                <a:solidFill>
                  <a:srgbClr val="984807"/>
                </a:solidFill>
                <a:latin typeface="Arial"/>
                <a:ea typeface="DejaVu Sans"/>
              </a:rPr>
              <a:t>Здоровьесбережение</a:t>
            </a:r>
            <a:endParaRPr/>
          </a:p>
        </p:txBody>
      </p:sp>
      <p:sp>
        <p:nvSpPr>
          <p:cNvPr id="210" name="CustomShape 5"/>
          <p:cNvSpPr/>
          <p:nvPr/>
        </p:nvSpPr>
        <p:spPr>
          <a:xfrm>
            <a:off x="4145040" y="2438280"/>
            <a:ext cx="4433040" cy="1142280"/>
          </a:xfrm>
          <a:prstGeom prst="verticalScroll">
            <a:avLst>
              <a:gd name="adj" fmla="val 13500"/>
            </a:avLst>
          </a:prstGeom>
          <a:solidFill>
            <a:srgbClr val="00B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200" b="1" strike="noStrike">
                <a:solidFill>
                  <a:srgbClr val="984807"/>
                </a:solidFill>
                <a:latin typeface="Arial"/>
                <a:ea typeface="DejaVu Sans"/>
              </a:rPr>
              <a:t>Формирование у детей мотивационной сферы 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200" b="1" strike="noStrike">
                <a:solidFill>
                  <a:srgbClr val="984807"/>
                </a:solidFill>
                <a:latin typeface="Arial"/>
                <a:ea typeface="DejaVu Sans"/>
              </a:rPr>
              <a:t>гигиенического поведения, безопасной жизни, физического воспитания; обеспечение физического и психического саморазвития</a:t>
            </a:r>
            <a:r>
              <a:rPr lang="ru-RU" sz="1400" strike="noStrike">
                <a:solidFill>
                  <a:srgbClr val="984807"/>
                </a:solidFill>
                <a:latin typeface="Arial"/>
                <a:ea typeface="DejaVu Sans"/>
              </a:rPr>
              <a:t>.</a:t>
            </a:r>
            <a:endParaRPr/>
          </a:p>
        </p:txBody>
      </p:sp>
      <p:sp>
        <p:nvSpPr>
          <p:cNvPr id="211" name="CustomShape 6"/>
          <p:cNvSpPr/>
          <p:nvPr/>
        </p:nvSpPr>
        <p:spPr>
          <a:xfrm>
            <a:off x="615960" y="3689280"/>
            <a:ext cx="4126680" cy="1034280"/>
          </a:xfrm>
          <a:prstGeom prst="flowChartDecision">
            <a:avLst/>
          </a:prstGeom>
          <a:solidFill>
            <a:srgbClr val="FFFF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trike="noStrike">
                <a:solidFill>
                  <a:srgbClr val="0070C0"/>
                </a:solidFill>
                <a:latin typeface="Arial"/>
                <a:ea typeface="DejaVu Sans"/>
              </a:rPr>
              <a:t>Проектные методы обучения</a:t>
            </a:r>
            <a:endParaRPr/>
          </a:p>
        </p:txBody>
      </p:sp>
      <p:sp>
        <p:nvSpPr>
          <p:cNvPr id="212" name="CustomShape 7"/>
          <p:cNvSpPr/>
          <p:nvPr/>
        </p:nvSpPr>
        <p:spPr>
          <a:xfrm>
            <a:off x="4145040" y="3809880"/>
            <a:ext cx="4433040" cy="913680"/>
          </a:xfrm>
          <a:prstGeom prst="verticalScroll">
            <a:avLst>
              <a:gd name="adj" fmla="val 13500"/>
            </a:avLst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ru-RU" sz="1200" b="1" strike="noStrike">
                <a:solidFill>
                  <a:srgbClr val="376092"/>
                </a:solidFill>
                <a:latin typeface="Arial"/>
                <a:ea typeface="DejaVu Sans"/>
              </a:rPr>
              <a:t>Использование проектных форм работы.  Включение детей и родителей в проектную деятельность</a:t>
            </a:r>
            <a:r>
              <a:rPr lang="ru-RU" strike="noStrike">
                <a:solidFill>
                  <a:srgbClr val="376092"/>
                </a:solidFill>
                <a:latin typeface="Arial"/>
                <a:ea typeface="DejaVu Sans"/>
              </a:rPr>
              <a:t>.</a:t>
            </a:r>
            <a:endParaRPr/>
          </a:p>
        </p:txBody>
      </p:sp>
      <p:sp>
        <p:nvSpPr>
          <p:cNvPr id="213" name="CustomShape 8"/>
          <p:cNvSpPr/>
          <p:nvPr/>
        </p:nvSpPr>
        <p:spPr>
          <a:xfrm>
            <a:off x="620640" y="4876920"/>
            <a:ext cx="4122000" cy="913680"/>
          </a:xfrm>
          <a:prstGeom prst="flowChartDecision">
            <a:avLst/>
          </a:prstGeom>
          <a:solidFill>
            <a:srgbClr val="F391D9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b="1" strike="noStrike">
                <a:solidFill>
                  <a:srgbClr val="632523"/>
                </a:solidFill>
                <a:latin typeface="Arial"/>
                <a:ea typeface="DejaVu Sans"/>
              </a:rPr>
              <a:t>ИКТ-технологии</a:t>
            </a:r>
            <a:endParaRPr/>
          </a:p>
        </p:txBody>
      </p:sp>
      <p:sp>
        <p:nvSpPr>
          <p:cNvPr id="214" name="CustomShape 9"/>
          <p:cNvSpPr/>
          <p:nvPr/>
        </p:nvSpPr>
        <p:spPr>
          <a:xfrm>
            <a:off x="4145040" y="4876920"/>
            <a:ext cx="4433040" cy="913680"/>
          </a:xfrm>
          <a:prstGeom prst="verticalScroll">
            <a:avLst>
              <a:gd name="adj" fmla="val 13500"/>
            </a:avLst>
          </a:prstGeom>
          <a:solidFill>
            <a:srgbClr val="EF318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400" b="1" strike="noStrike">
                <a:solidFill>
                  <a:srgbClr val="632523"/>
                </a:solidFill>
                <a:latin typeface="Arial"/>
                <a:ea typeface="DejaVu Sans"/>
              </a:rPr>
              <a:t>Электронные презентации.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400" b="1" strike="noStrike">
                <a:solidFill>
                  <a:srgbClr val="632523"/>
                </a:solidFill>
                <a:latin typeface="Arial"/>
                <a:ea typeface="DejaVu Sans"/>
              </a:rPr>
              <a:t>Дидактические материалы.</a:t>
            </a:r>
            <a:endParaRPr/>
          </a:p>
          <a:p>
            <a:pPr algn="ctr">
              <a:lnSpc>
                <a:spcPct val="100000"/>
              </a:lnSpc>
            </a:pPr>
            <a:r>
              <a:rPr lang="ru-RU" sz="1400" b="1" strike="noStrike">
                <a:solidFill>
                  <a:srgbClr val="632523"/>
                </a:solidFill>
                <a:latin typeface="Arial"/>
                <a:ea typeface="DejaVu Sans"/>
              </a:rPr>
              <a:t>Урок с мультимедийной поддержкой.</a:t>
            </a:r>
            <a:endParaRPr/>
          </a:p>
        </p:txBody>
      </p:sp>
    </p:spTree>
  </p:cSld>
  <p:clrMapOvr>
    <a:masterClrMapping/>
  </p:clrMapOvr>
  <p:transition spd="slow" advTm="8000">
    <p:random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strike="noStrike">
                <a:solidFill>
                  <a:srgbClr val="FF0000"/>
                </a:solidFill>
                <a:latin typeface="Arial Black"/>
              </a:rPr>
              <a:t>Тема по самообразованию</a:t>
            </a:r>
            <a:endParaRPr/>
          </a:p>
        </p:txBody>
      </p:sp>
      <p:pic>
        <p:nvPicPr>
          <p:cNvPr id="216" name="Picture 2"/>
          <p:cNvPicPr/>
          <p:nvPr/>
        </p:nvPicPr>
        <p:blipFill>
          <a:blip r:embed="rId2"/>
          <a:stretch/>
        </p:blipFill>
        <p:spPr>
          <a:xfrm>
            <a:off x="371520" y="1125360"/>
            <a:ext cx="3885480" cy="2742480"/>
          </a:xfrm>
          <a:prstGeom prst="rect">
            <a:avLst/>
          </a:prstGeom>
          <a:ln w="38160">
            <a:solidFill>
              <a:srgbClr val="FF0000"/>
            </a:solidFill>
            <a:miter/>
          </a:ln>
        </p:spPr>
      </p:pic>
      <p:pic>
        <p:nvPicPr>
          <p:cNvPr id="217" name="Picture 3"/>
          <p:cNvPicPr/>
          <p:nvPr/>
        </p:nvPicPr>
        <p:blipFill>
          <a:blip r:embed="rId3"/>
          <a:stretch/>
        </p:blipFill>
        <p:spPr>
          <a:xfrm>
            <a:off x="4495680" y="1108080"/>
            <a:ext cx="4164840" cy="2760120"/>
          </a:xfrm>
          <a:prstGeom prst="rect">
            <a:avLst/>
          </a:prstGeom>
          <a:ln w="38160">
            <a:solidFill>
              <a:srgbClr val="FF0000"/>
            </a:solidFill>
            <a:miter/>
          </a:ln>
        </p:spPr>
      </p:pic>
      <p:pic>
        <p:nvPicPr>
          <p:cNvPr id="218" name="Picture 4"/>
          <p:cNvPicPr/>
          <p:nvPr/>
        </p:nvPicPr>
        <p:blipFill>
          <a:blip r:embed="rId4"/>
          <a:stretch/>
        </p:blipFill>
        <p:spPr>
          <a:xfrm>
            <a:off x="4724280" y="3949560"/>
            <a:ext cx="2361600" cy="2971080"/>
          </a:xfrm>
          <a:prstGeom prst="rect">
            <a:avLst/>
          </a:prstGeom>
          <a:ln w="38160">
            <a:solidFill>
              <a:srgbClr val="FF0000"/>
            </a:solidFill>
            <a:miter/>
          </a:ln>
        </p:spPr>
      </p:pic>
      <p:pic>
        <p:nvPicPr>
          <p:cNvPr id="219" name="Picture 5"/>
          <p:cNvPicPr/>
          <p:nvPr/>
        </p:nvPicPr>
        <p:blipFill>
          <a:blip r:embed="rId5"/>
          <a:stretch/>
        </p:blipFill>
        <p:spPr>
          <a:xfrm>
            <a:off x="2297160" y="3841920"/>
            <a:ext cx="2180520" cy="3085560"/>
          </a:xfrm>
          <a:prstGeom prst="rect">
            <a:avLst/>
          </a:prstGeom>
          <a:ln w="38160">
            <a:solidFill>
              <a:srgbClr val="FF0000"/>
            </a:solidFill>
            <a:miter/>
          </a:ln>
        </p:spPr>
      </p:pic>
      <p:sp>
        <p:nvSpPr>
          <p:cNvPr id="220" name="CustomShape 2"/>
          <p:cNvSpPr/>
          <p:nvPr/>
        </p:nvSpPr>
        <p:spPr>
          <a:xfrm>
            <a:off x="2514600" y="2496960"/>
            <a:ext cx="3580560" cy="1998000"/>
          </a:xfrm>
          <a:prstGeom prst="ellipse">
            <a:avLst/>
          </a:prstGeom>
          <a:solidFill>
            <a:srgbClr val="92D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600" b="1" strike="noStrike">
                <a:solidFill>
                  <a:srgbClr val="FF0000"/>
                </a:solidFill>
                <a:latin typeface="Times New Roman"/>
                <a:ea typeface="DejaVu Sans"/>
              </a:rPr>
              <a:t>Исследовательская деятельность как основа формирования ключевых компетенций младших школьников</a:t>
            </a:r>
            <a:endParaRPr/>
          </a:p>
        </p:txBody>
      </p:sp>
    </p:spTree>
  </p:cSld>
  <p:clrMapOvr>
    <a:masterClrMapping/>
  </p:clrMapOvr>
  <p:transition spd="slow" advTm="8000">
    <p:random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3382920" y="2133720"/>
            <a:ext cx="2559960" cy="2361600"/>
          </a:xfrm>
          <a:prstGeom prst="ellipse">
            <a:avLst/>
          </a:prstGeom>
          <a:solidFill>
            <a:schemeClr val="accent4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FFFFFF"/>
                </a:solidFill>
                <a:latin typeface="Arial"/>
                <a:ea typeface="DejaVu Sans"/>
              </a:rPr>
              <a:t>Нормативные документы, используемые в работе</a:t>
            </a:r>
            <a:endParaRPr/>
          </a:p>
        </p:txBody>
      </p:sp>
      <p:sp>
        <p:nvSpPr>
          <p:cNvPr id="222" name="CustomShape 2"/>
          <p:cNvSpPr/>
          <p:nvPr/>
        </p:nvSpPr>
        <p:spPr>
          <a:xfrm rot="18804000">
            <a:off x="5043960" y="747000"/>
            <a:ext cx="2513880" cy="1477080"/>
          </a:xfrm>
          <a:prstGeom prst="ellipse">
            <a:avLst/>
          </a:prstGeom>
          <a:solidFill>
            <a:srgbClr val="FFC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4A452A"/>
                </a:solidFill>
                <a:latin typeface="Arial"/>
                <a:ea typeface="DejaVu Sans"/>
              </a:rPr>
              <a:t>ФГОС</a:t>
            </a:r>
            <a:endParaRPr/>
          </a:p>
        </p:txBody>
      </p:sp>
      <p:sp>
        <p:nvSpPr>
          <p:cNvPr id="223" name="CustomShape 3"/>
          <p:cNvSpPr/>
          <p:nvPr/>
        </p:nvSpPr>
        <p:spPr>
          <a:xfrm>
            <a:off x="5943600" y="2666880"/>
            <a:ext cx="2655000" cy="1370880"/>
          </a:xfrm>
          <a:prstGeom prst="ellipse">
            <a:avLst/>
          </a:prstGeom>
          <a:solidFill>
            <a:srgbClr val="FFFF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4A452A"/>
                </a:solidFill>
                <a:latin typeface="Arial"/>
                <a:ea typeface="DejaVu Sans"/>
              </a:rPr>
              <a:t>Учебный план МКОУ «Любимовская СОШ»</a:t>
            </a:r>
            <a:endParaRPr/>
          </a:p>
        </p:txBody>
      </p:sp>
      <p:sp>
        <p:nvSpPr>
          <p:cNvPr id="224" name="CustomShape 4"/>
          <p:cNvSpPr/>
          <p:nvPr/>
        </p:nvSpPr>
        <p:spPr>
          <a:xfrm rot="3060600">
            <a:off x="4934880" y="4513320"/>
            <a:ext cx="2447280" cy="1496160"/>
          </a:xfrm>
          <a:prstGeom prst="ellipse">
            <a:avLst/>
          </a:prstGeom>
          <a:solidFill>
            <a:srgbClr val="00B05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4A452A"/>
                </a:solidFill>
                <a:latin typeface="Arial"/>
                <a:ea typeface="DejaVu Sans"/>
              </a:rPr>
              <a:t>Типовые программы</a:t>
            </a:r>
            <a:endParaRPr/>
          </a:p>
        </p:txBody>
      </p:sp>
      <p:sp>
        <p:nvSpPr>
          <p:cNvPr id="225" name="CustomShape 5"/>
          <p:cNvSpPr/>
          <p:nvPr/>
        </p:nvSpPr>
        <p:spPr>
          <a:xfrm rot="3159000">
            <a:off x="1907280" y="508320"/>
            <a:ext cx="2575800" cy="1513800"/>
          </a:xfrm>
          <a:prstGeom prst="ellipse">
            <a:avLst/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4A452A"/>
                </a:solidFill>
                <a:latin typeface="Arial"/>
                <a:ea typeface="DejaVu Sans"/>
              </a:rPr>
              <a:t>Закон «Об образовании РФ»</a:t>
            </a:r>
            <a:endParaRPr/>
          </a:p>
        </p:txBody>
      </p:sp>
      <p:sp>
        <p:nvSpPr>
          <p:cNvPr id="226" name="CustomShape 6"/>
          <p:cNvSpPr/>
          <p:nvPr/>
        </p:nvSpPr>
        <p:spPr>
          <a:xfrm>
            <a:off x="685800" y="2514600"/>
            <a:ext cx="2666160" cy="1447200"/>
          </a:xfrm>
          <a:prstGeom prst="ellipse">
            <a:avLst/>
          </a:prstGeom>
          <a:ln>
            <a:rou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4A452A"/>
                </a:solidFill>
                <a:latin typeface="Arial"/>
                <a:ea typeface="DejaVu Sans"/>
              </a:rPr>
              <a:t>Календарно-тематическое планирование</a:t>
            </a:r>
            <a:endParaRPr/>
          </a:p>
        </p:txBody>
      </p:sp>
      <p:sp>
        <p:nvSpPr>
          <p:cNvPr id="227" name="CustomShape 7"/>
          <p:cNvSpPr/>
          <p:nvPr/>
        </p:nvSpPr>
        <p:spPr>
          <a:xfrm rot="2029200">
            <a:off x="2586960" y="4167360"/>
            <a:ext cx="1600200" cy="2556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vert270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trike="noStrike">
                <a:solidFill>
                  <a:srgbClr val="4A452A"/>
                </a:solidFill>
                <a:latin typeface="Arial"/>
                <a:ea typeface="DejaVu Sans"/>
              </a:rPr>
              <a:t>Рабочие учебные программы</a:t>
            </a:r>
            <a:endParaRPr/>
          </a:p>
        </p:txBody>
      </p:sp>
    </p:spTree>
  </p:cSld>
  <p:clrMapOvr>
    <a:masterClrMapping/>
  </p:clrMapOvr>
  <p:transition spd="slow" advTm="8000">
    <p:random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1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1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2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2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3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0" y="22860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800" strike="noStrike">
                <a:solidFill>
                  <a:srgbClr val="FF0000"/>
                </a:solidFill>
                <a:latin typeface="Arial Black"/>
              </a:rPr>
              <a:t>Качество и уровень обученности</a:t>
            </a:r>
            <a:endParaRPr/>
          </a:p>
        </p:txBody>
      </p:sp>
      <p:sp>
        <p:nvSpPr>
          <p:cNvPr id="229" name="CustomShape 2"/>
          <p:cNvSpPr/>
          <p:nvPr/>
        </p:nvSpPr>
        <p:spPr>
          <a:xfrm>
            <a:off x="457200" y="1600200"/>
            <a:ext cx="403776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30" name="Рисунок 229"/>
          <p:cNvPicPr/>
          <p:nvPr/>
        </p:nvPicPr>
        <p:blipFill>
          <a:blip r:embed="rId2"/>
          <a:stretch/>
        </p:blipFill>
        <p:spPr>
          <a:xfrm>
            <a:off x="406440" y="1092240"/>
            <a:ext cx="4140000" cy="3835080"/>
          </a:xfrm>
          <a:prstGeom prst="rect">
            <a:avLst/>
          </a:prstGeom>
          <a:ln>
            <a:noFill/>
          </a:ln>
        </p:spPr>
      </p:pic>
      <p:pic>
        <p:nvPicPr>
          <p:cNvPr id="231" name="Рисунок 230"/>
          <p:cNvPicPr/>
          <p:nvPr/>
        </p:nvPicPr>
        <p:blipFill>
          <a:blip r:embed="rId3"/>
          <a:stretch/>
        </p:blipFill>
        <p:spPr>
          <a:xfrm>
            <a:off x="3987720" y="1168560"/>
            <a:ext cx="4368600" cy="4444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 advTm="8000">
    <p:random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</TotalTime>
  <Words>858</Words>
  <Application>Microsoft Office PowerPoint</Application>
  <PresentationFormat>Экран (4:3)</PresentationFormat>
  <Paragraphs>209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Office Theme</vt:lpstr>
      <vt:lpstr>Office Theme</vt:lpstr>
      <vt:lpstr>Office Theme</vt:lpstr>
      <vt:lpstr>Office Theme</vt:lpstr>
      <vt:lpstr>Портфолио учителя начальных классов  МКОУ «Любимовская СОШ»  Большесолдатского района Курской области  Жигулиной Оксаны Валерьевны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Катенок</dc:creator>
  <cp:lastModifiedBy>Windows User</cp:lastModifiedBy>
  <cp:revision>90</cp:revision>
  <dcterms:created xsi:type="dcterms:W3CDTF">2013-10-20T14:54:06Z</dcterms:created>
  <dcterms:modified xsi:type="dcterms:W3CDTF">2016-03-20T18:04:28Z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2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22</vt:i4>
  </property>
</Properties>
</file>