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ru-RU" smtClean="0"/>
              <a:t>Образец заголовка</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pPr/>
              <a:t>‹#›</a:t>
            </a:fld>
            <a:endParaRPr lang="ru-RU"/>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pPr/>
              <a:t>‹#›</a:t>
            </a:fld>
            <a:endParaRPr lang="ru-RU"/>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pPr/>
              <a:t>05.03.2013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pPr/>
              <a:t>05.03.2013</a:t>
            </a:fld>
            <a:endParaRPr lang="ru-RU"/>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ru-RU"/>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92696"/>
            <a:ext cx="7848600" cy="2606129"/>
          </a:xfrm>
        </p:spPr>
        <p:txBody>
          <a:bodyPr/>
          <a:lstStyle/>
          <a:p>
            <a:pPr algn="ctr"/>
            <a:r>
              <a:rPr lang="en-US" sz="4800" dirty="0"/>
              <a:t>Professional and Residential Purposes of </a:t>
            </a:r>
            <a:r>
              <a:rPr lang="en-US" sz="4800" dirty="0" smtClean="0"/>
              <a:t>English</a:t>
            </a:r>
            <a:endParaRPr lang="ru-RU" sz="4800" dirty="0"/>
          </a:p>
        </p:txBody>
      </p:sp>
      <p:sp>
        <p:nvSpPr>
          <p:cNvPr id="3" name="Подзаголовок 2"/>
          <p:cNvSpPr>
            <a:spLocks noGrp="1"/>
          </p:cNvSpPr>
          <p:nvPr>
            <p:ph type="subTitle" idx="1"/>
          </p:nvPr>
        </p:nvSpPr>
        <p:spPr>
          <a:xfrm>
            <a:off x="5652120" y="3645024"/>
            <a:ext cx="3238128" cy="1003920"/>
          </a:xfrm>
        </p:spPr>
        <p:txBody>
          <a:bodyPr>
            <a:normAutofit fontScale="85000" lnSpcReduction="20000"/>
          </a:bodyPr>
          <a:lstStyle/>
          <a:p>
            <a:r>
              <a:rPr lang="en-US" dirty="0" err="1" smtClean="0"/>
              <a:t>Popkova</a:t>
            </a:r>
            <a:r>
              <a:rPr lang="en-US" dirty="0" smtClean="0"/>
              <a:t> Valery,</a:t>
            </a:r>
            <a:endParaRPr lang="en-US" dirty="0"/>
          </a:p>
          <a:p>
            <a:r>
              <a:rPr lang="en-US" dirty="0" err="1" smtClean="0"/>
              <a:t>Khusainova</a:t>
            </a:r>
            <a:r>
              <a:rPr lang="en-US" dirty="0" smtClean="0"/>
              <a:t> </a:t>
            </a:r>
            <a:r>
              <a:rPr lang="en-US" dirty="0" err="1"/>
              <a:t>Alfiya</a:t>
            </a:r>
            <a:r>
              <a:rPr lang="en-US" dirty="0"/>
              <a:t>,</a:t>
            </a:r>
          </a:p>
          <a:p>
            <a:r>
              <a:rPr lang="en-US" dirty="0"/>
              <a:t>Group </a:t>
            </a:r>
            <a:r>
              <a:rPr lang="en-US" dirty="0" smtClean="0"/>
              <a:t>143-1</a:t>
            </a:r>
            <a:endParaRPr lang="en-US" dirty="0"/>
          </a:p>
        </p:txBody>
      </p:sp>
    </p:spTree>
    <p:extLst>
      <p:ext uri="{BB962C8B-B14F-4D97-AF65-F5344CB8AC3E}">
        <p14:creationId xmlns:p14="http://schemas.microsoft.com/office/powerpoint/2010/main" xmlns="" val="1659288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6000328"/>
          </a:xfrm>
        </p:spPr>
        <p:txBody>
          <a:bodyPr/>
          <a:lstStyle/>
          <a:p>
            <a:pPr marL="0" indent="0">
              <a:buNone/>
            </a:pPr>
            <a:r>
              <a:rPr lang="en-US" sz="3600" dirty="0"/>
              <a:t>“He, who knows no foreign language, doesn’t know his own one</a:t>
            </a:r>
            <a:r>
              <a:rPr lang="en-US" sz="3600" dirty="0" smtClean="0"/>
              <a:t>”</a:t>
            </a:r>
            <a:endParaRPr lang="ru-RU" sz="3600" dirty="0" smtClean="0"/>
          </a:p>
          <a:p>
            <a:pPr marL="0" indent="0" algn="r">
              <a:buNone/>
            </a:pPr>
            <a:r>
              <a:rPr lang="de-DE" i="1" dirty="0"/>
              <a:t>Johann Wolfgang von Goethe</a:t>
            </a:r>
            <a:endParaRPr lang="ru-R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5536" y="1916832"/>
            <a:ext cx="3678450" cy="453650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217824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990600"/>
          </a:xfrm>
        </p:spPr>
        <p:txBody>
          <a:bodyPr/>
          <a:lstStyle/>
          <a:p>
            <a:r>
              <a:rPr lang="en-US" dirty="0"/>
              <a:t>T</a:t>
            </a:r>
            <a:r>
              <a:rPr lang="en-US" dirty="0" smtClean="0"/>
              <a:t>he </a:t>
            </a:r>
            <a:r>
              <a:rPr lang="en-US" dirty="0"/>
              <a:t>English language</a:t>
            </a:r>
            <a:endParaRPr lang="ru-RU" dirty="0"/>
          </a:p>
        </p:txBody>
      </p:sp>
      <p:sp>
        <p:nvSpPr>
          <p:cNvPr id="3" name="Объект 2"/>
          <p:cNvSpPr>
            <a:spLocks noGrp="1"/>
          </p:cNvSpPr>
          <p:nvPr>
            <p:ph sz="half" idx="1"/>
          </p:nvPr>
        </p:nvSpPr>
        <p:spPr>
          <a:xfrm>
            <a:off x="107504" y="1268760"/>
            <a:ext cx="8928992" cy="2664296"/>
          </a:xfrm>
        </p:spPr>
        <p:txBody>
          <a:bodyPr>
            <a:normAutofit fontScale="85000" lnSpcReduction="20000"/>
          </a:bodyPr>
          <a:lstStyle/>
          <a:p>
            <a:r>
              <a:rPr lang="en-US" dirty="0"/>
              <a:t>Nowadays it’s especially important to know foreign languages. Some people learn languages because they need them for their work, </a:t>
            </a:r>
            <a:r>
              <a:rPr lang="en-US"/>
              <a:t>others </a:t>
            </a:r>
            <a:r>
              <a:rPr lang="en-US" smtClean="0"/>
              <a:t>for </a:t>
            </a:r>
            <a:r>
              <a:rPr lang="en-US" smtClean="0"/>
              <a:t>travelling </a:t>
            </a:r>
            <a:r>
              <a:rPr lang="en-US" dirty="0"/>
              <a:t>abroad, for </a:t>
            </a:r>
            <a:r>
              <a:rPr lang="en-US"/>
              <a:t>the </a:t>
            </a:r>
            <a:r>
              <a:rPr lang="en-US" smtClean="0"/>
              <a:t>third - studying </a:t>
            </a:r>
            <a:r>
              <a:rPr lang="en-US" dirty="0"/>
              <a:t>foreign languages is a hobby. Everyone, who knows foreign languages can speak to people from other countries, read foreign authors in the original, which </a:t>
            </a:r>
            <a:r>
              <a:rPr lang="en-US"/>
              <a:t>makes </a:t>
            </a:r>
            <a:r>
              <a:rPr lang="en-US" smtClean="0"/>
              <a:t>their</a:t>
            </a:r>
            <a:r>
              <a:rPr lang="en-US" smtClean="0"/>
              <a:t> </a:t>
            </a:r>
            <a:r>
              <a:rPr lang="en-US" smtClean="0"/>
              <a:t>outlook </a:t>
            </a:r>
            <a:r>
              <a:rPr lang="en-US" dirty="0"/>
              <a:t>wider</a:t>
            </a:r>
            <a:r>
              <a:rPr lang="en-US" dirty="0" smtClean="0"/>
              <a:t>.</a:t>
            </a:r>
          </a:p>
          <a:p>
            <a:r>
              <a:rPr lang="en-US" dirty="0"/>
              <a:t>Knowledge of foreign languages helps us to develop friendship </a:t>
            </a:r>
            <a:r>
              <a:rPr lang="en-US"/>
              <a:t>and </a:t>
            </a:r>
            <a:r>
              <a:rPr lang="en-US" smtClean="0"/>
              <a:t>people understanding</a:t>
            </a:r>
            <a:r>
              <a:rPr lang="en-US" smtClean="0"/>
              <a:t>. </a:t>
            </a:r>
            <a:endParaRPr lang="en-US" dirty="0" smtClean="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1043608" y="3861048"/>
            <a:ext cx="3384376" cy="2894558"/>
          </a:xfrm>
          <a:prstGeom prst="rect">
            <a:avLst/>
          </a:prstGeom>
          <a:ln>
            <a:noFill/>
          </a:ln>
          <a:effectLst>
            <a:outerShdw blurRad="190500" algn="tl" rotWithShape="0">
              <a:srgbClr val="000000">
                <a:alpha val="70000"/>
              </a:srgbClr>
            </a:outerShdw>
          </a:effectLst>
        </p:spPr>
      </p:pic>
      <p:pic>
        <p:nvPicPr>
          <p:cNvPr id="6" name="Рисунок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07209" y="4077072"/>
            <a:ext cx="3333750" cy="22193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556808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990600"/>
          </a:xfrm>
        </p:spPr>
        <p:txBody>
          <a:bodyPr/>
          <a:lstStyle/>
          <a:p>
            <a:r>
              <a:rPr lang="en-US" dirty="0"/>
              <a:t>English as </a:t>
            </a:r>
            <a:r>
              <a:rPr lang="en-US" dirty="0" smtClean="0"/>
              <a:t>a World Language</a:t>
            </a:r>
            <a:endParaRPr lang="ru-RU" dirty="0"/>
          </a:p>
        </p:txBody>
      </p:sp>
      <p:sp>
        <p:nvSpPr>
          <p:cNvPr id="3" name="Объект 2"/>
          <p:cNvSpPr>
            <a:spLocks noGrp="1"/>
          </p:cNvSpPr>
          <p:nvPr>
            <p:ph sz="half" idx="1"/>
          </p:nvPr>
        </p:nvSpPr>
        <p:spPr>
          <a:xfrm>
            <a:off x="179512" y="1412776"/>
            <a:ext cx="4316288" cy="5266912"/>
          </a:xfrm>
        </p:spPr>
        <p:txBody>
          <a:bodyPr>
            <a:normAutofit fontScale="85000" lnSpcReduction="20000"/>
          </a:bodyPr>
          <a:lstStyle/>
          <a:p>
            <a:r>
              <a:rPr lang="en-US" dirty="0"/>
              <a:t>Now in the </a:t>
            </a:r>
            <a:r>
              <a:rPr lang="en-US"/>
              <a:t>world </a:t>
            </a:r>
            <a:r>
              <a:rPr lang="en-US" smtClean="0"/>
              <a:t>there are about </a:t>
            </a:r>
            <a:r>
              <a:rPr lang="en-US" dirty="0"/>
              <a:t>1.5 billion </a:t>
            </a:r>
            <a:r>
              <a:rPr lang="en-US"/>
              <a:t>English-speaking </a:t>
            </a:r>
            <a:r>
              <a:rPr lang="en-US" smtClean="0"/>
              <a:t>people!</a:t>
            </a:r>
            <a:endParaRPr lang="en-US" dirty="0" smtClean="0"/>
          </a:p>
          <a:p>
            <a:r>
              <a:rPr lang="en-US" dirty="0"/>
              <a:t>In 54 countries </a:t>
            </a:r>
            <a:r>
              <a:rPr lang="en-US"/>
              <a:t>English </a:t>
            </a:r>
            <a:r>
              <a:rPr lang="en-US" smtClean="0"/>
              <a:t>is the  </a:t>
            </a:r>
            <a:r>
              <a:rPr lang="en-US" dirty="0"/>
              <a:t>official language</a:t>
            </a:r>
            <a:r>
              <a:rPr lang="en-US"/>
              <a:t>. </a:t>
            </a:r>
            <a:r>
              <a:rPr lang="en-US" smtClean="0"/>
              <a:t>Great Britain</a:t>
            </a:r>
            <a:r>
              <a:rPr lang="en-US" smtClean="0"/>
              <a:t>, </a:t>
            </a:r>
            <a:r>
              <a:rPr lang="en-US" dirty="0"/>
              <a:t>the USA, Canada, Ireland, Malta, some states of Asia and Oceania, Africa treat them.</a:t>
            </a:r>
          </a:p>
          <a:p>
            <a:r>
              <a:rPr lang="en-US" dirty="0"/>
              <a:t>Also English is one </a:t>
            </a:r>
            <a:r>
              <a:rPr lang="en-US"/>
              <a:t>of </a:t>
            </a:r>
            <a:r>
              <a:rPr lang="en-US" smtClean="0"/>
              <a:t>the official </a:t>
            </a:r>
            <a:r>
              <a:rPr lang="en-US" dirty="0"/>
              <a:t>languages of many international organizations</a:t>
            </a:r>
            <a:r>
              <a:rPr lang="en-US" dirty="0" smtClean="0"/>
              <a:t>.</a:t>
            </a:r>
          </a:p>
          <a:p>
            <a:r>
              <a:rPr lang="en-US" dirty="0"/>
              <a:t>English is very popular now. It’s the language of computers, science, business, sport and politics.</a:t>
            </a:r>
            <a:endParaRPr lang="ru-RU"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283968" y="1556792"/>
            <a:ext cx="4725166" cy="4896544"/>
          </a:xfrm>
        </p:spPr>
      </p:pic>
    </p:spTree>
    <p:extLst>
      <p:ext uri="{BB962C8B-B14F-4D97-AF65-F5344CB8AC3E}">
        <p14:creationId xmlns:p14="http://schemas.microsoft.com/office/powerpoint/2010/main" xmlns="" val="1370589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990600"/>
          </a:xfrm>
        </p:spPr>
        <p:txBody>
          <a:bodyPr/>
          <a:lstStyle/>
          <a:p>
            <a:r>
              <a:rPr lang="en-US" dirty="0"/>
              <a:t>English in </a:t>
            </a:r>
            <a:r>
              <a:rPr lang="en-US" dirty="0" smtClean="0"/>
              <a:t>My Profession</a:t>
            </a:r>
            <a:endParaRPr lang="ru-RU" dirty="0"/>
          </a:p>
        </p:txBody>
      </p:sp>
      <p:sp>
        <p:nvSpPr>
          <p:cNvPr id="3" name="Объект 2"/>
          <p:cNvSpPr>
            <a:spLocks noGrp="1"/>
          </p:cNvSpPr>
          <p:nvPr>
            <p:ph sz="half" idx="1"/>
          </p:nvPr>
        </p:nvSpPr>
        <p:spPr>
          <a:xfrm>
            <a:off x="251520" y="1124744"/>
            <a:ext cx="4752528" cy="5616624"/>
          </a:xfrm>
        </p:spPr>
        <p:txBody>
          <a:bodyPr>
            <a:normAutofit lnSpcReduction="10000"/>
          </a:bodyPr>
          <a:lstStyle/>
          <a:p>
            <a:r>
              <a:rPr lang="en-US" sz="2600" dirty="0"/>
              <a:t>Half of the world’s scientific literature is in English. It’s the language of computer technology</a:t>
            </a:r>
            <a:r>
              <a:rPr lang="en-US" sz="2600" dirty="0" smtClean="0"/>
              <a:t>.</a:t>
            </a:r>
          </a:p>
          <a:p>
            <a:r>
              <a:rPr lang="en-US" sz="2600" dirty="0"/>
              <a:t>Our profession is the programmer. Without knowledge of English it is impossible to comprehend it. Almost all terms, definitions are borrowed from English. All programs also are written in English. Therefore to become the best in the </a:t>
            </a:r>
            <a:r>
              <a:rPr lang="en-US" sz="2600"/>
              <a:t>profession </a:t>
            </a:r>
            <a:r>
              <a:rPr lang="en-US" sz="2600" smtClean="0"/>
              <a:t>for</a:t>
            </a:r>
            <a:r>
              <a:rPr lang="en-US" sz="2600" smtClean="0"/>
              <a:t> us </a:t>
            </a:r>
            <a:r>
              <a:rPr lang="en-US" sz="2600"/>
              <a:t>is </a:t>
            </a:r>
            <a:r>
              <a:rPr lang="en-US" sz="2600" smtClean="0"/>
              <a:t>the necessity of </a:t>
            </a:r>
            <a:r>
              <a:rPr lang="en-US" sz="2600" dirty="0"/>
              <a:t>English.</a:t>
            </a:r>
            <a:endParaRPr lang="ru-RU" sz="2600" dirty="0"/>
          </a:p>
        </p:txBody>
      </p:sp>
      <p:pic>
        <p:nvPicPr>
          <p:cNvPr id="6" name="Объект 5"/>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5148064" y="2276872"/>
            <a:ext cx="3531453" cy="31316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32894512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332656"/>
            <a:ext cx="8229600" cy="990600"/>
          </a:xfrm>
        </p:spPr>
        <p:txBody>
          <a:bodyPr/>
          <a:lstStyle/>
          <a:p>
            <a:r>
              <a:rPr lang="en-US" dirty="0"/>
              <a:t>English in </a:t>
            </a:r>
            <a:r>
              <a:rPr lang="en-US" dirty="0" smtClean="0"/>
              <a:t>Our Life</a:t>
            </a:r>
            <a:endParaRPr lang="ru-RU" dirty="0"/>
          </a:p>
        </p:txBody>
      </p:sp>
      <p:sp>
        <p:nvSpPr>
          <p:cNvPr id="3" name="Объект 2"/>
          <p:cNvSpPr>
            <a:spLocks noGrp="1"/>
          </p:cNvSpPr>
          <p:nvPr>
            <p:ph sz="half" idx="1"/>
          </p:nvPr>
        </p:nvSpPr>
        <p:spPr>
          <a:xfrm>
            <a:off x="179512" y="1268760"/>
            <a:ext cx="8784976" cy="2160240"/>
          </a:xfrm>
        </p:spPr>
        <p:txBody>
          <a:bodyPr>
            <a:normAutofit fontScale="92500" lnSpcReduction="20000"/>
          </a:bodyPr>
          <a:lstStyle/>
          <a:p>
            <a:r>
              <a:rPr lang="en-US" sz="2600" dirty="0"/>
              <a:t>English is very popular now</a:t>
            </a:r>
            <a:r>
              <a:rPr lang="en-US" sz="2600" dirty="0" smtClean="0"/>
              <a:t>.</a:t>
            </a:r>
          </a:p>
          <a:p>
            <a:r>
              <a:rPr lang="en-US" sz="2600" dirty="0" smtClean="0"/>
              <a:t>English is </a:t>
            </a:r>
            <a:r>
              <a:rPr lang="en-US" sz="2600" dirty="0"/>
              <a:t>the </a:t>
            </a:r>
            <a:r>
              <a:rPr lang="en-US" sz="2600"/>
              <a:t>language </a:t>
            </a:r>
            <a:r>
              <a:rPr lang="en-US" sz="2600" smtClean="0"/>
              <a:t>of </a:t>
            </a:r>
            <a:r>
              <a:rPr lang="en-US" sz="2600" dirty="0"/>
              <a:t>great literature</a:t>
            </a:r>
            <a:r>
              <a:rPr lang="en-US" sz="2600" dirty="0" smtClean="0"/>
              <a:t>.</a:t>
            </a:r>
          </a:p>
          <a:p>
            <a:r>
              <a:rPr lang="en-US" sz="2600" dirty="0"/>
              <a:t>It is the language of sports and glamour: the official language of the Olympics and the Miss Universe Competition</a:t>
            </a:r>
            <a:r>
              <a:rPr lang="en-US" sz="2600" dirty="0" smtClean="0"/>
              <a:t>.</a:t>
            </a:r>
          </a:p>
          <a:p>
            <a:r>
              <a:rPr lang="en-US" sz="2600" dirty="0"/>
              <a:t>The largest broadcasting companies in the world (CBS, NBS, ABC, BBC) transmit in </a:t>
            </a:r>
            <a:r>
              <a:rPr lang="en-US" sz="2600"/>
              <a:t>English </a:t>
            </a:r>
            <a:r>
              <a:rPr lang="en-US" sz="2600" smtClean="0"/>
              <a:t>for</a:t>
            </a:r>
            <a:r>
              <a:rPr lang="en-US" sz="2600" smtClean="0"/>
              <a:t> audience.</a:t>
            </a:r>
            <a:endParaRPr lang="en-US" sz="2600" dirty="0" smtClean="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1475656" y="3284984"/>
            <a:ext cx="5760640" cy="3507221"/>
          </a:xfrm>
        </p:spPr>
      </p:pic>
    </p:spTree>
    <p:extLst>
      <p:ext uri="{BB962C8B-B14F-4D97-AF65-F5344CB8AC3E}">
        <p14:creationId xmlns:p14="http://schemas.microsoft.com/office/powerpoint/2010/main" xmlns="" val="1357231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95536" y="548680"/>
            <a:ext cx="8280920" cy="2376264"/>
          </a:xfrm>
        </p:spPr>
        <p:txBody>
          <a:bodyPr>
            <a:normAutofit/>
          </a:bodyPr>
          <a:lstStyle/>
          <a:p>
            <a:r>
              <a:rPr lang="en-US" sz="2600" smtClean="0"/>
              <a:t>Knowing</a:t>
            </a:r>
            <a:r>
              <a:rPr lang="en-US" sz="2600" smtClean="0"/>
              <a:t> </a:t>
            </a:r>
            <a:r>
              <a:rPr lang="en-US" sz="2600" dirty="0"/>
              <a:t>a </a:t>
            </a:r>
            <a:r>
              <a:rPr lang="en-US" sz="2600"/>
              <a:t>foreign </a:t>
            </a:r>
            <a:r>
              <a:rPr lang="en-US" sz="2600" smtClean="0"/>
              <a:t>language (English) </a:t>
            </a:r>
            <a:r>
              <a:rPr lang="en-US" sz="2600" dirty="0"/>
              <a:t>you can </a:t>
            </a:r>
            <a:r>
              <a:rPr lang="en-US" sz="2600"/>
              <a:t>read </a:t>
            </a:r>
            <a:r>
              <a:rPr lang="en-US" sz="2600" smtClean="0"/>
              <a:t>international papers</a:t>
            </a:r>
            <a:r>
              <a:rPr lang="en-US" sz="2600" dirty="0"/>
              <a:t>, magazines </a:t>
            </a:r>
            <a:r>
              <a:rPr lang="en-US" sz="2600"/>
              <a:t>and </a:t>
            </a:r>
            <a:r>
              <a:rPr lang="en-US" sz="2600" smtClean="0"/>
              <a:t>books </a:t>
            </a:r>
            <a:r>
              <a:rPr lang="en-US" sz="2600" smtClean="0"/>
              <a:t>in </a:t>
            </a:r>
            <a:r>
              <a:rPr lang="en-US" sz="2600" smtClean="0"/>
              <a:t>the </a:t>
            </a:r>
            <a:r>
              <a:rPr lang="en-US" sz="2600" smtClean="0"/>
              <a:t>original of </a:t>
            </a:r>
            <a:r>
              <a:rPr lang="en-US" sz="2600" dirty="0"/>
              <a:t>great writers, watch satellite TV programs. If you </a:t>
            </a:r>
            <a:r>
              <a:rPr lang="en-US" sz="2600"/>
              <a:t>like </a:t>
            </a:r>
            <a:r>
              <a:rPr lang="en-US" sz="2600" smtClean="0"/>
              <a:t>travelling </a:t>
            </a:r>
            <a:r>
              <a:rPr lang="en-US" sz="2600" dirty="0"/>
              <a:t>you can </a:t>
            </a:r>
            <a:r>
              <a:rPr lang="en-US" sz="2600"/>
              <a:t>go </a:t>
            </a:r>
            <a:r>
              <a:rPr lang="en-US" sz="2600" smtClean="0"/>
              <a:t>anywhere abroad.</a:t>
            </a:r>
            <a:endParaRPr lang="en-US" sz="2600" dirty="0" smtClean="0"/>
          </a:p>
        </p:txBody>
      </p:sp>
      <p:pic>
        <p:nvPicPr>
          <p:cNvPr id="6" name="Объект 5"/>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971600" y="2636912"/>
            <a:ext cx="7375406" cy="38094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748278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23528" y="404664"/>
            <a:ext cx="8568952" cy="1755648"/>
          </a:xfrm>
        </p:spPr>
        <p:txBody>
          <a:bodyPr>
            <a:normAutofit/>
          </a:bodyPr>
          <a:lstStyle/>
          <a:p>
            <a:r>
              <a:rPr lang="en-US" sz="2800" dirty="0" smtClean="0"/>
              <a:t>We </a:t>
            </a:r>
            <a:r>
              <a:rPr lang="en-US" sz="2800"/>
              <a:t>think </a:t>
            </a:r>
            <a:r>
              <a:rPr lang="en-US" sz="2800" smtClean="0"/>
              <a:t>that knowing of  </a:t>
            </a:r>
            <a:r>
              <a:rPr lang="en-US" sz="2800" dirty="0"/>
              <a:t>English today is absolutely necessary for every educated man, for every good specialist.</a:t>
            </a:r>
            <a:endParaRPr lang="ru-RU" sz="2800" dirty="0"/>
          </a:p>
        </p:txBody>
      </p:sp>
      <p:pic>
        <p:nvPicPr>
          <p:cNvPr id="6" name="Объект 5"/>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2411760" y="1818236"/>
            <a:ext cx="4407010" cy="456309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xmlns="" val="27995762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052736"/>
            <a:ext cx="8229600" cy="990600"/>
          </a:xfrm>
        </p:spPr>
        <p:txBody>
          <a:bodyPr>
            <a:normAutofit/>
          </a:bodyPr>
          <a:lstStyle/>
          <a:p>
            <a:pPr algn="ctr"/>
            <a:r>
              <a:rPr lang="en-US" sz="5400" dirty="0"/>
              <a:t>Thanks for attention!</a:t>
            </a:r>
            <a:endParaRPr lang="ru-RU" sz="5400" dirty="0"/>
          </a:p>
        </p:txBody>
      </p:sp>
      <p:pic>
        <p:nvPicPr>
          <p:cNvPr id="5" name="Объект 4"/>
          <p:cNvPicPr>
            <a:picLocks noGrp="1" noChangeAspect="1"/>
          </p:cNvPicPr>
          <p:nvPr>
            <p:ph sz="half" idx="2"/>
          </p:nvPr>
        </p:nvPicPr>
        <p:blipFill>
          <a:blip r:embed="rId2" cstate="print">
            <a:extLst>
              <a:ext uri="{28A0092B-C50C-407E-A947-70E740481C1C}">
                <a14:useLocalDpi xmlns:a14="http://schemas.microsoft.com/office/drawing/2010/main" xmlns="" val="0"/>
              </a:ext>
            </a:extLst>
          </a:blip>
          <a:stretch>
            <a:fillRect/>
          </a:stretch>
        </p:blipFill>
        <p:spPr>
          <a:xfrm>
            <a:off x="4716016" y="3933056"/>
            <a:ext cx="3579515" cy="2684636"/>
          </a:xfrm>
        </p:spPr>
      </p:pic>
    </p:spTree>
    <p:extLst>
      <p:ext uri="{BB962C8B-B14F-4D97-AF65-F5344CB8AC3E}">
        <p14:creationId xmlns:p14="http://schemas.microsoft.com/office/powerpoint/2010/main" xmlns="" val="403511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сность">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сность">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179</TotalTime>
  <Words>390</Words>
  <Application>Microsoft Office PowerPoint</Application>
  <PresentationFormat>Экран (4:3)</PresentationFormat>
  <Paragraphs>25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Ясность</vt:lpstr>
      <vt:lpstr>Professional and Residential Purposes of English</vt:lpstr>
      <vt:lpstr>Слайд 2</vt:lpstr>
      <vt:lpstr>The English language</vt:lpstr>
      <vt:lpstr>English as a World Language</vt:lpstr>
      <vt:lpstr>English in My Profession</vt:lpstr>
      <vt:lpstr>English in Our Life</vt:lpstr>
      <vt:lpstr>Слайд 7</vt:lpstr>
      <vt:lpstr>Слайд 8</vt:lpstr>
      <vt:lpstr>Thanks for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Альфия</dc:creator>
  <cp:lastModifiedBy>4sppev</cp:lastModifiedBy>
  <cp:revision>22</cp:revision>
  <dcterms:created xsi:type="dcterms:W3CDTF">2013-02-26T13:48:55Z</dcterms:created>
  <dcterms:modified xsi:type="dcterms:W3CDTF">2013-03-05T08:36:18Z</dcterms:modified>
</cp:coreProperties>
</file>