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702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0F6-4D8D-4672-84EE-98762C3C4C16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0514-A64B-4FCC-91D1-ECB3E98B8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C07E-1902-4F2E-9E62-F8A8B11BE10A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BB4F-B33D-4232-B08A-6A7F66D2A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4C6D-3250-4D25-8D94-8CA8AB2E12E0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5A12-925F-42E3-BFCA-5DEA7DD52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2B72-1E66-4F70-ABF3-840E427BDEBA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E94E-3E89-443E-82F2-F2947F7EF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420E-BACC-48D9-BDE2-3DBBD75F3DDD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7F17-FE69-4F66-BF2C-7A0F79BC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04C3-45E1-43CD-8144-5C1A03A313C2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8767-5BD6-4725-858E-D9FB4CA3F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E963-CFCD-47D5-9D94-1EDAB72E2599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0AA7-31F6-40B7-8705-A6BAAD231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ACD5-5289-496E-9A78-C4EFAA5EC66A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7BA2-F81F-40D2-A22D-9C354B903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4D67-C075-4B41-A3FA-8D8FD305C6D1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3BB5-79B0-47E5-92C6-5719CE6DC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B7FA-1518-4CE2-B9C3-C32C6EDF641A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3F30-A82B-4117-B656-886AC88B3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EAF9-259A-4B62-90F6-25386A2460B3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CBA3-77AA-4BC0-A3E0-EBA76BEA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6B12-21D1-48B3-B700-47C6DB094EB6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D08-E1C4-4098-BF05-144C1229D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43B8-EA74-423C-92C1-A058E8F3BEF8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FAA3-427A-445C-962B-1A1339C81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557007-4C8D-44FC-9D31-8A79FFC8723E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6911D-E998-46B9-B324-2255869FD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15240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03400" y="255588"/>
            <a:ext cx="71659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МБДОУ ДС КВ № 12 ст. Должанская МО Ейский район</a:t>
            </a:r>
            <a:r>
              <a:rPr lang="ru-RU" sz="4800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" name="Прямоугольник 3"/>
          <p:cNvSpPr/>
          <p:nvPr/>
        </p:nvSpPr>
        <p:spPr>
          <a:xfrm>
            <a:off x="2136775" y="1928813"/>
            <a:ext cx="6540500" cy="1098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ru-RU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Тема: «Использование спортивного оборудования в </a:t>
            </a:r>
          </a:p>
          <a:p>
            <a:pPr marL="342900" indent="-342900">
              <a:defRPr/>
            </a:pPr>
            <a:r>
              <a:rPr lang="ru-RU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индивидуальной работе с детьми»</a:t>
            </a:r>
            <a:r>
              <a:rPr lang="ru-RU" sz="4800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Прямоугольник 3"/>
          <p:cNvSpPr/>
          <p:nvPr/>
        </p:nvSpPr>
        <p:spPr>
          <a:xfrm>
            <a:off x="2120900" y="3328988"/>
            <a:ext cx="5005388" cy="2708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Воспитатель </a:t>
            </a:r>
          </a:p>
          <a:p>
            <a:pPr>
              <a:defRPr/>
            </a:pPr>
            <a:endParaRPr lang="ru-RU" b="1">
              <a:solidFill>
                <a:srgbClr val="2702C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Самойленко Виталина Константиновна</a:t>
            </a:r>
            <a:r>
              <a:rPr lang="ru-RU" b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endParaRPr lang="ru-RU" sz="4800" b="1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4800" b="1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000" b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2016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612900" y="622300"/>
            <a:ext cx="7318375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2702C4"/>
                </a:solidFill>
              </a:rPr>
              <a:t>«Забота о здоровье – это важнейший труд воспитателя. </a:t>
            </a:r>
          </a:p>
          <a:p>
            <a:pPr algn="ctr"/>
            <a:r>
              <a:rPr lang="ru-RU" sz="4000">
                <a:solidFill>
                  <a:srgbClr val="2702C4"/>
                </a:solidFill>
              </a:rPr>
              <a:t>От здоровья и жизнерадостности детей зависит их духовная жизнь, </a:t>
            </a:r>
          </a:p>
          <a:p>
            <a:pPr algn="ctr"/>
            <a:r>
              <a:rPr lang="ru-RU" sz="4000">
                <a:solidFill>
                  <a:srgbClr val="2702C4"/>
                </a:solidFill>
              </a:rPr>
              <a:t>умственное развитие, прочность знаний, вера в свои силы »</a:t>
            </a:r>
          </a:p>
          <a:p>
            <a:pPr algn="r"/>
            <a:r>
              <a:rPr lang="ru-RU" sz="3200"/>
              <a:t>В.А.Сухомлинский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679700" y="434975"/>
            <a:ext cx="542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Что необходимо повысить? 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849438" y="1703388"/>
            <a:ext cx="70389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400" b="1"/>
              <a:t>1.Повысить интерес детей к различным видам двигательной деятельности;</a:t>
            </a:r>
            <a:br>
              <a:rPr lang="ru-RU" sz="2400" b="1"/>
            </a:br>
            <a:r>
              <a:rPr lang="ru-RU" sz="2400" b="1"/>
              <a:t>2.Увеличить объём двигательной активности детей;</a:t>
            </a:r>
            <a:br>
              <a:rPr lang="ru-RU" sz="2400" b="1"/>
            </a:br>
            <a:r>
              <a:rPr lang="ru-RU" sz="2400" b="1"/>
              <a:t>3.Побуждать детей к самостоятельной двигательной деятельности;</a:t>
            </a:r>
            <a:br>
              <a:rPr lang="ru-RU" sz="2400" b="1"/>
            </a:br>
            <a:r>
              <a:rPr lang="ru-RU" sz="2400" b="1"/>
              <a:t>4.Поднять эмоциональный настрой детей.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74713" y="257175"/>
            <a:ext cx="82692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Перспективный план </a:t>
            </a:r>
          </a:p>
          <a:p>
            <a:pPr algn="ctr">
              <a:defRPr/>
            </a:pPr>
            <a:r>
              <a:rPr lang="ru-RU" b="1">
                <a:solidFill>
                  <a:srgbClr val="2702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индивидуальной работы для  детей старшей группы</a:t>
            </a:r>
            <a:r>
              <a:rPr lang="ru-RU" sz="4800" b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638300" y="1528763"/>
            <a:ext cx="70183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4800" b="1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7444" name="Group 36"/>
          <p:cNvGraphicFramePr>
            <a:graphicFrameLocks noGrp="1"/>
          </p:cNvGraphicFramePr>
          <p:nvPr>
            <p:ph/>
          </p:nvPr>
        </p:nvGraphicFramePr>
        <p:xfrm>
          <a:off x="628650" y="1293813"/>
          <a:ext cx="8096250" cy="4878387"/>
        </p:xfrm>
        <a:graphic>
          <a:graphicData uri="http://schemas.openxmlformats.org/drawingml/2006/table">
            <a:tbl>
              <a:tblPr/>
              <a:tblGrid>
                <a:gridCol w="2025650"/>
                <a:gridCol w="1212850"/>
                <a:gridCol w="1903413"/>
                <a:gridCol w="2954337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Дата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Ф.И.О.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ребёнка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Вид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рекомендации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Сентябрь, октябрь, ноябрь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Ходьба, равновесие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Закрепить умение: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1.Ходьбы по гимнастической скамейке с перешагиванием через предметы.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2.Ходьба по гимнастической скамейке на носках.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Сентябрь, октябрь, ноябрь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Ползание, лазание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1.Лазания по гимнастической стенке с перелезанием с одного пролета на другой.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2.Перелезания через верхнюю планку лесенки – стремянки.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Сентябрь, октябрь, ноябрь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Метание, бросание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Закрепить умение: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1.Бросания большого мяча вверх и ловля его двумя руками (10 раз)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2.Бросания мяча друг другу и ловля, не прижимая его к груди.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60" name="Group 28"/>
          <p:cNvGraphicFramePr>
            <a:graphicFrameLocks noGrp="1"/>
          </p:cNvGraphicFramePr>
          <p:nvPr>
            <p:ph idx="4294967295"/>
          </p:nvPr>
        </p:nvGraphicFramePr>
        <p:xfrm>
          <a:off x="793750" y="595313"/>
          <a:ext cx="7886700" cy="4351337"/>
        </p:xfrm>
        <a:graphic>
          <a:graphicData uri="http://schemas.openxmlformats.org/drawingml/2006/table">
            <a:tbl>
              <a:tblPr/>
              <a:tblGrid>
                <a:gridCol w="1971675"/>
                <a:gridCol w="1657350"/>
                <a:gridCol w="1708150"/>
                <a:gridCol w="2549525"/>
              </a:tblGrid>
              <a:tr h="217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Сентябрь, октябрь, ноябрь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Прыжки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Закрепить умение: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Прыжков на двух ногах с продвижением вперед, между кеглями.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2.Прыжков на одной ноге поочередно (левой, правой).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Сентябрь, октябрь, ноябрь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Подвижные игры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Закрепить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«Перенеси овощи в корзину», «Ловишки с листочками», «Ловишки домики», «Смелые ребята», «Хитрая лиса», «Пустое место», «Ловишки с ленточками».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6"/>
          <p:cNvSpPr>
            <a:spLocks noGrp="1"/>
          </p:cNvSpPr>
          <p:nvPr>
            <p:ph type="title"/>
          </p:nvPr>
        </p:nvSpPr>
        <p:spPr>
          <a:xfrm>
            <a:off x="2068513" y="365125"/>
            <a:ext cx="6446837" cy="1325563"/>
          </a:xfrm>
        </p:spPr>
        <p:txBody>
          <a:bodyPr/>
          <a:lstStyle/>
          <a:p>
            <a:r>
              <a:rPr lang="ru-RU" sz="2400" smtClean="0">
                <a:solidFill>
                  <a:srgbClr val="2702C4"/>
                </a:solidFill>
              </a:rPr>
              <a:t>Индивидуальные карты развития ребёнка</a:t>
            </a:r>
            <a:br>
              <a:rPr lang="ru-RU" sz="2400" smtClean="0">
                <a:solidFill>
                  <a:srgbClr val="2702C4"/>
                </a:solidFill>
              </a:rPr>
            </a:br>
            <a:r>
              <a:rPr lang="ru-RU" sz="2400" smtClean="0">
                <a:solidFill>
                  <a:srgbClr val="2702C4"/>
                </a:solidFill>
              </a:rPr>
              <a:t>Физкультурно – оздоровительная работа</a:t>
            </a:r>
          </a:p>
        </p:txBody>
      </p:sp>
      <p:pic>
        <p:nvPicPr>
          <p:cNvPr id="20483" name="Picture 8" descr="P126167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49438" y="1497013"/>
            <a:ext cx="6281737" cy="4710112"/>
          </a:xfrm>
          <a:ln cap="flat">
            <a:solidFill>
              <a:srgbClr val="0000FF"/>
            </a:solidFill>
            <a:prstDash val="dash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Grp="1"/>
          </p:cNvSpPr>
          <p:nvPr>
            <p:ph type="title"/>
          </p:nvPr>
        </p:nvSpPr>
        <p:spPr>
          <a:xfrm>
            <a:off x="1138238" y="365125"/>
            <a:ext cx="7586662" cy="6107113"/>
          </a:xfrm>
        </p:spPr>
        <p:txBody>
          <a:bodyPr/>
          <a:lstStyle/>
          <a:p>
            <a:r>
              <a:rPr lang="ru-RU" sz="2400" b="1" smtClean="0">
                <a:solidFill>
                  <a:srgbClr val="FF0066"/>
                </a:solidFill>
              </a:rPr>
              <a:t>Нестандартное физкультурное оборудование</a:t>
            </a:r>
            <a:r>
              <a:rPr lang="ru-RU" sz="4000" smtClean="0"/>
              <a:t> </a:t>
            </a:r>
            <a:r>
              <a:rPr lang="ru-RU" sz="2000" b="1" smtClean="0"/>
              <a:t>позволяет:</a:t>
            </a:r>
            <a:br>
              <a:rPr lang="ru-RU" sz="2000" b="1" smtClean="0"/>
            </a:br>
            <a:r>
              <a:rPr lang="ru-RU" sz="2000" b="1" smtClean="0"/>
              <a:t>- повысить интерес детей к выполнению основных движений и игр;</a:t>
            </a:r>
            <a:br>
              <a:rPr lang="ru-RU" sz="2000" b="1" smtClean="0"/>
            </a:br>
            <a:r>
              <a:rPr lang="ru-RU" sz="2000" b="1" smtClean="0"/>
              <a:t>- развивать у детей наблюдательность, эстетическое восприятие;</a:t>
            </a:r>
            <a:br>
              <a:rPr lang="ru-RU" sz="2000" b="1" smtClean="0"/>
            </a:br>
            <a:r>
              <a:rPr lang="ru-RU" sz="2000" b="1" smtClean="0"/>
              <a:t>- воображение, зрительную память;</a:t>
            </a:r>
            <a:br>
              <a:rPr lang="ru-RU" sz="2000" b="1" smtClean="0"/>
            </a:br>
            <a:r>
              <a:rPr lang="ru-RU" sz="2000" b="1" smtClean="0"/>
              <a:t>- развивать чувство формы и цвета;</a:t>
            </a:r>
            <a:br>
              <a:rPr lang="ru-RU" sz="2000" b="1" smtClean="0"/>
            </a:br>
            <a:r>
              <a:rPr lang="ru-RU" sz="2000" b="1" smtClean="0"/>
              <a:t>- способствовать формированию физических качеств и двигательных умений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2000" b="1" smtClean="0">
                <a:solidFill>
                  <a:srgbClr val="FF0066"/>
                </a:solidFill>
              </a:rPr>
              <a:t>Нестандартное оборудование должно быть:</a:t>
            </a:r>
            <a:r>
              <a:rPr lang="ru-RU" sz="2000" smtClean="0">
                <a:solidFill>
                  <a:srgbClr val="FF0066"/>
                </a:solidFill>
              </a:rPr>
              <a:t/>
            </a:r>
            <a:br>
              <a:rPr lang="ru-RU" sz="2000" smtClean="0">
                <a:solidFill>
                  <a:srgbClr val="FF0066"/>
                </a:solidFill>
              </a:rPr>
            </a:br>
            <a:r>
              <a:rPr lang="ru-RU" sz="2000" b="1" smtClean="0"/>
              <a:t>1.Безопасным;</a:t>
            </a:r>
            <a:br>
              <a:rPr lang="ru-RU" sz="2000" b="1" smtClean="0"/>
            </a:br>
            <a:r>
              <a:rPr lang="ru-RU" sz="2000" b="1" smtClean="0"/>
              <a:t>2.Максимально эффективным; </a:t>
            </a:r>
            <a:br>
              <a:rPr lang="ru-RU" sz="2000" b="1" smtClean="0"/>
            </a:br>
            <a:r>
              <a:rPr lang="ru-RU" sz="2000" b="1" smtClean="0"/>
              <a:t>3.Удобным к применению; </a:t>
            </a:r>
            <a:br>
              <a:rPr lang="ru-RU" sz="2000" b="1" smtClean="0"/>
            </a:br>
            <a:r>
              <a:rPr lang="ru-RU" sz="2000" b="1" smtClean="0"/>
              <a:t>4.Компактным; </a:t>
            </a:r>
            <a:br>
              <a:rPr lang="ru-RU" sz="2000" b="1" smtClean="0"/>
            </a:br>
            <a:r>
              <a:rPr lang="ru-RU" sz="2000" b="1" smtClean="0"/>
              <a:t>5.Универсальным; </a:t>
            </a:r>
            <a:br>
              <a:rPr lang="ru-RU" sz="2000" b="1" smtClean="0"/>
            </a:br>
            <a:r>
              <a:rPr lang="ru-RU" sz="2000" b="1" smtClean="0"/>
              <a:t>6.Технологичным и простым в изготовлении; </a:t>
            </a:r>
            <a:br>
              <a:rPr lang="ru-RU" sz="2000" b="1" smtClean="0"/>
            </a:br>
            <a:r>
              <a:rPr lang="ru-RU" sz="2000" b="1" smtClean="0"/>
              <a:t>7.Эстетическим.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266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 Light</vt:lpstr>
      <vt:lpstr>Calibri</vt:lpstr>
      <vt:lpstr>Tahoma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Индивидуальные карты развития ребёнка Физкультурно – оздоровительная работа</vt:lpstr>
      <vt:lpstr>Нестандартное физкультурное оборудование позволяет: - повысить интерес детей к выполнению основных движений и игр; - развивать у детей наблюдательность, эстетическое восприятие; - воображение, зрительную память; - развивать чувство формы и цвета; - способствовать формированию физических качеств и двигательных умений  Нестандартное оборудование должно быть: 1.Безопасным; 2.Максимально эффективным;  3.Удобным к применению;  4.Компактным;  5.Универсальным;  6.Технологичным и простым в изготовлении;  7.Эстетическим.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Виталина</cp:lastModifiedBy>
  <cp:revision>30</cp:revision>
  <dcterms:created xsi:type="dcterms:W3CDTF">2013-11-19T05:52:05Z</dcterms:created>
  <dcterms:modified xsi:type="dcterms:W3CDTF">2016-03-27T16:04:04Z</dcterms:modified>
</cp:coreProperties>
</file>